
<file path=[Content_Types].xml><?xml version="1.0" encoding="utf-8"?>
<Types xmlns="http://schemas.openxmlformats.org/package/2006/content-types">
  <Default Extension="xml" ContentType="application/xml"/>
  <Default Extension="tif" ContentType="image/tiff"/>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5"/>
  </p:notesMasterIdLst>
  <p:sldIdLst>
    <p:sldId id="256" r:id="rId2"/>
    <p:sldId id="522" r:id="rId3"/>
    <p:sldId id="523" r:id="rId4"/>
    <p:sldId id="524" r:id="rId5"/>
    <p:sldId id="466" r:id="rId6"/>
    <p:sldId id="528" r:id="rId7"/>
    <p:sldId id="529" r:id="rId8"/>
    <p:sldId id="287" r:id="rId9"/>
    <p:sldId id="525" r:id="rId10"/>
    <p:sldId id="385" r:id="rId11"/>
    <p:sldId id="322" r:id="rId12"/>
    <p:sldId id="318" r:id="rId13"/>
    <p:sldId id="319" r:id="rId14"/>
    <p:sldId id="300" r:id="rId15"/>
    <p:sldId id="323" r:id="rId16"/>
    <p:sldId id="441" r:id="rId17"/>
    <p:sldId id="535" r:id="rId18"/>
    <p:sldId id="387" r:id="rId19"/>
    <p:sldId id="442" r:id="rId20"/>
    <p:sldId id="443" r:id="rId21"/>
    <p:sldId id="444" r:id="rId22"/>
    <p:sldId id="445" r:id="rId23"/>
    <p:sldId id="446" r:id="rId24"/>
    <p:sldId id="530" r:id="rId25"/>
    <p:sldId id="487" r:id="rId26"/>
    <p:sldId id="474" r:id="rId27"/>
    <p:sldId id="473" r:id="rId28"/>
    <p:sldId id="447" r:id="rId29"/>
    <p:sldId id="449" r:id="rId30"/>
    <p:sldId id="395" r:id="rId31"/>
    <p:sldId id="491" r:id="rId32"/>
    <p:sldId id="397" r:id="rId33"/>
    <p:sldId id="389" r:id="rId34"/>
    <p:sldId id="531" r:id="rId35"/>
    <p:sldId id="475" r:id="rId36"/>
    <p:sldId id="396" r:id="rId37"/>
    <p:sldId id="488" r:id="rId38"/>
    <p:sldId id="489" r:id="rId39"/>
    <p:sldId id="500" r:id="rId40"/>
    <p:sldId id="495" r:id="rId41"/>
    <p:sldId id="501" r:id="rId42"/>
    <p:sldId id="532" r:id="rId43"/>
    <p:sldId id="502" r:id="rId44"/>
    <p:sldId id="527" r:id="rId45"/>
    <p:sldId id="503" r:id="rId46"/>
    <p:sldId id="504" r:id="rId47"/>
    <p:sldId id="505" r:id="rId48"/>
    <p:sldId id="506" r:id="rId49"/>
    <p:sldId id="507" r:id="rId50"/>
    <p:sldId id="508" r:id="rId51"/>
    <p:sldId id="509" r:id="rId52"/>
    <p:sldId id="520" r:id="rId53"/>
    <p:sldId id="521" r:id="rId54"/>
    <p:sldId id="511" r:id="rId55"/>
    <p:sldId id="393" r:id="rId56"/>
    <p:sldId id="440" r:id="rId57"/>
    <p:sldId id="499" r:id="rId58"/>
    <p:sldId id="498" r:id="rId59"/>
    <p:sldId id="533" r:id="rId60"/>
    <p:sldId id="408" r:id="rId61"/>
    <p:sldId id="476" r:id="rId62"/>
    <p:sldId id="455" r:id="rId63"/>
    <p:sldId id="456" r:id="rId64"/>
    <p:sldId id="477" r:id="rId65"/>
    <p:sldId id="478" r:id="rId66"/>
    <p:sldId id="479" r:id="rId67"/>
    <p:sldId id="480" r:id="rId68"/>
    <p:sldId id="481" r:id="rId69"/>
    <p:sldId id="482" r:id="rId70"/>
    <p:sldId id="483" r:id="rId71"/>
    <p:sldId id="497" r:id="rId72"/>
    <p:sldId id="484" r:id="rId73"/>
    <p:sldId id="485" r:id="rId74"/>
    <p:sldId id="486" r:id="rId75"/>
    <p:sldId id="515" r:id="rId76"/>
    <p:sldId id="518" r:id="rId77"/>
    <p:sldId id="512" r:id="rId78"/>
    <p:sldId id="517" r:id="rId79"/>
    <p:sldId id="513" r:id="rId80"/>
    <p:sldId id="519" r:id="rId81"/>
    <p:sldId id="534" r:id="rId82"/>
    <p:sldId id="471" r:id="rId83"/>
    <p:sldId id="47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003020F-23B5-6C4C-B514-A1BF5DD45A44}">
          <p14:sldIdLst>
            <p14:sldId id="256"/>
            <p14:sldId id="522"/>
            <p14:sldId id="523"/>
            <p14:sldId id="524"/>
            <p14:sldId id="466"/>
            <p14:sldId id="528"/>
          </p14:sldIdLst>
        </p14:section>
        <p14:section name="Research Approaches" id="{1A4FDA1D-3630-624E-B3AC-22D5D8A37E4C}">
          <p14:sldIdLst>
            <p14:sldId id="529"/>
            <p14:sldId id="287"/>
            <p14:sldId id="525"/>
            <p14:sldId id="385"/>
            <p14:sldId id="322"/>
            <p14:sldId id="318"/>
            <p14:sldId id="319"/>
            <p14:sldId id="300"/>
            <p14:sldId id="323"/>
            <p14:sldId id="441"/>
            <p14:sldId id="535"/>
            <p14:sldId id="387"/>
            <p14:sldId id="442"/>
            <p14:sldId id="443"/>
            <p14:sldId id="444"/>
            <p14:sldId id="445"/>
            <p14:sldId id="446"/>
          </p14:sldIdLst>
        </p14:section>
        <p14:section name="Decision Analysis" id="{19D6E1C7-C1F8-3E4A-9D90-D276E171A723}">
          <p14:sldIdLst>
            <p14:sldId id="530"/>
            <p14:sldId id="487"/>
            <p14:sldId id="474"/>
            <p14:sldId id="473"/>
            <p14:sldId id="447"/>
            <p14:sldId id="449"/>
            <p14:sldId id="395"/>
            <p14:sldId id="491"/>
            <p14:sldId id="397"/>
            <p14:sldId id="389"/>
          </p14:sldIdLst>
        </p14:section>
        <p14:section name="Model building" id="{7C4AE4C0-B892-5A48-BED5-A99802572987}">
          <p14:sldIdLst>
            <p14:sldId id="531"/>
            <p14:sldId id="475"/>
            <p14:sldId id="396"/>
            <p14:sldId id="488"/>
            <p14:sldId id="489"/>
            <p14:sldId id="500"/>
            <p14:sldId id="495"/>
            <p14:sldId id="501"/>
          </p14:sldIdLst>
        </p14:section>
        <p14:section name="Avoid Bias" id="{11774465-09FB-6740-B7AD-4AF623D2D1D2}">
          <p14:sldIdLst>
            <p14:sldId id="532"/>
            <p14:sldId id="502"/>
            <p14:sldId id="527"/>
            <p14:sldId id="503"/>
            <p14:sldId id="504"/>
            <p14:sldId id="505"/>
            <p14:sldId id="506"/>
            <p14:sldId id="507"/>
            <p14:sldId id="508"/>
          </p14:sldIdLst>
        </p14:section>
        <p14:section name="Debiasing techniques" id="{1A2973C0-7184-5544-8857-1FED2D0A6EEC}">
          <p14:sldIdLst>
            <p14:sldId id="509"/>
            <p14:sldId id="520"/>
            <p14:sldId id="521"/>
            <p14:sldId id="511"/>
          </p14:sldIdLst>
        </p14:section>
        <p14:section name="Calibration" id="{F9A1EE32-56D4-F243-A6FD-A33CED290285}">
          <p14:sldIdLst>
            <p14:sldId id="393"/>
            <p14:sldId id="440"/>
            <p14:sldId id="499"/>
            <p14:sldId id="498"/>
          </p14:sldIdLst>
        </p14:section>
        <p14:section name="Case studies" id="{E4741861-74BB-B545-A58F-CFE97CF86237}">
          <p14:sldIdLst>
            <p14:sldId id="533"/>
            <p14:sldId id="408"/>
            <p14:sldId id="476"/>
            <p14:sldId id="455"/>
            <p14:sldId id="456"/>
            <p14:sldId id="477"/>
            <p14:sldId id="478"/>
            <p14:sldId id="479"/>
            <p14:sldId id="480"/>
            <p14:sldId id="481"/>
            <p14:sldId id="482"/>
            <p14:sldId id="483"/>
            <p14:sldId id="497"/>
            <p14:sldId id="484"/>
            <p14:sldId id="485"/>
            <p14:sldId id="486"/>
          </p14:sldIdLst>
        </p14:section>
        <p14:section name="kenya example" id="{55CF1D56-E5E5-8E47-95AF-712798BA2CC4}">
          <p14:sldIdLst>
            <p14:sldId id="515"/>
            <p14:sldId id="518"/>
            <p14:sldId id="512"/>
            <p14:sldId id="517"/>
            <p14:sldId id="513"/>
            <p14:sldId id="519"/>
          </p14:sldIdLst>
        </p14:section>
        <p14:section name="Conclusions" id="{4DF6962D-9A09-C34A-9163-5D68FAD804F1}">
          <p14:sldIdLst>
            <p14:sldId id="534"/>
            <p14:sldId id="471"/>
            <p14:sldId id="472"/>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73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2" autoAdjust="0"/>
    <p:restoredTop sz="92117" autoAdjust="0"/>
  </p:normalViewPr>
  <p:slideViewPr>
    <p:cSldViewPr snapToGrid="0">
      <p:cViewPr varScale="1">
        <p:scale>
          <a:sx n="61" d="100"/>
          <a:sy n="61" d="100"/>
        </p:scale>
        <p:origin x="-96" y="-7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7213898020029"/>
          <c:y val="0.11761085192214"/>
          <c:w val="0.632291707677165"/>
          <c:h val="0.948437503171906"/>
        </c:manualLayout>
      </c:layout>
      <c:pieChart>
        <c:varyColors val="1"/>
        <c:ser>
          <c:idx val="0"/>
          <c:order val="0"/>
          <c:tx>
            <c:strRef>
              <c:f>Sheet1!$B$1</c:f>
              <c:strCache>
                <c:ptCount val="1"/>
                <c:pt idx="0">
                  <c:v>Sales</c:v>
                </c:pt>
              </c:strCache>
            </c:strRef>
          </c:tx>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cat>
            <c:strRef>
              <c:f>Sheet1!$A$2:$A$6</c:f>
              <c:strCache>
                <c:ptCount val="5"/>
                <c:pt idx="0">
                  <c:v>Biophysical aspects</c:v>
                </c:pt>
                <c:pt idx="1">
                  <c:v>Economic aspects</c:v>
                </c:pt>
                <c:pt idx="2">
                  <c:v>Social aspects</c:v>
                </c:pt>
                <c:pt idx="3">
                  <c:v>Environmental aspects</c:v>
                </c:pt>
                <c:pt idx="4">
                  <c:v>Cultural aspects</c:v>
                </c:pt>
              </c:strCache>
            </c:strRef>
          </c:cat>
          <c:val>
            <c:numRef>
              <c:f>Sheet1!$B$2:$B$6</c:f>
              <c:numCache>
                <c:formatCode>General</c:formatCode>
                <c:ptCount val="5"/>
                <c:pt idx="0">
                  <c:v>1.0</c:v>
                </c:pt>
                <c:pt idx="1">
                  <c:v>1.0</c:v>
                </c:pt>
                <c:pt idx="2">
                  <c:v>1.0</c:v>
                </c:pt>
                <c:pt idx="3">
                  <c:v>1.0</c:v>
                </c:pt>
                <c:pt idx="4">
                  <c:v>1.0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040275070911"/>
          <c:y val="0.189151858996989"/>
          <c:w val="0.736499116206399"/>
          <c:h val="0.730054920955291"/>
        </c:manualLayout>
      </c:layout>
      <c:barChart>
        <c:barDir val="bar"/>
        <c:grouping val="percentStacked"/>
        <c:varyColors val="0"/>
        <c:ser>
          <c:idx val="0"/>
          <c:order val="0"/>
          <c:tx>
            <c:strRef>
              <c:f>Sheet1!$B$1</c:f>
              <c:strCache>
                <c:ptCount val="1"/>
                <c:pt idx="0">
                  <c:v>Vision 2040</c:v>
                </c:pt>
              </c:strCache>
            </c:strRef>
          </c:tx>
          <c:spPr>
            <a:solidFill>
              <a:schemeClr val="tx2">
                <a:lumMod val="5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Sheet1!$A$2:$A$17</c:f>
              <c:strCache>
                <c:ptCount val="16"/>
                <c:pt idx="0">
                  <c:v>Vitamin C</c:v>
                </c:pt>
                <c:pt idx="1">
                  <c:v>Vitamin A</c:v>
                </c:pt>
                <c:pt idx="2">
                  <c:v>Beta Carotine</c:v>
                </c:pt>
                <c:pt idx="3">
                  <c:v>Calcium</c:v>
                </c:pt>
                <c:pt idx="4">
                  <c:v>Folate</c:v>
                </c:pt>
                <c:pt idx="5">
                  <c:v>Fat</c:v>
                </c:pt>
                <c:pt idx="6">
                  <c:v>Fibre</c:v>
                </c:pt>
                <c:pt idx="7">
                  <c:v>Vitamin B6</c:v>
                </c:pt>
                <c:pt idx="8">
                  <c:v>Riboflavin</c:v>
                </c:pt>
                <c:pt idx="9">
                  <c:v>Niacin</c:v>
                </c:pt>
                <c:pt idx="10">
                  <c:v>Zinc</c:v>
                </c:pt>
                <c:pt idx="11">
                  <c:v>Thiamin</c:v>
                </c:pt>
                <c:pt idx="12">
                  <c:v>Iron</c:v>
                </c:pt>
                <c:pt idx="13">
                  <c:v>Carbohydrates</c:v>
                </c:pt>
                <c:pt idx="14">
                  <c:v>Energy</c:v>
                </c:pt>
                <c:pt idx="15">
                  <c:v>Protein</c:v>
                </c:pt>
              </c:strCache>
            </c:strRef>
          </c:cat>
          <c:val>
            <c:numRef>
              <c:f>Sheet1!$B$2:$B$17</c:f>
              <c:numCache>
                <c:formatCode>General</c:formatCode>
                <c:ptCount val="16"/>
                <c:pt idx="0">
                  <c:v>0.0</c:v>
                </c:pt>
                <c:pt idx="1">
                  <c:v>4.0</c:v>
                </c:pt>
                <c:pt idx="2">
                  <c:v>4.0</c:v>
                </c:pt>
                <c:pt idx="3">
                  <c:v>39.0</c:v>
                </c:pt>
                <c:pt idx="4">
                  <c:v>40.0</c:v>
                </c:pt>
                <c:pt idx="5">
                  <c:v>60.0</c:v>
                </c:pt>
                <c:pt idx="6">
                  <c:v>65.0</c:v>
                </c:pt>
                <c:pt idx="7">
                  <c:v>70.0</c:v>
                </c:pt>
                <c:pt idx="8">
                  <c:v>70.0</c:v>
                </c:pt>
                <c:pt idx="9">
                  <c:v>72.0</c:v>
                </c:pt>
                <c:pt idx="10">
                  <c:v>78.0</c:v>
                </c:pt>
                <c:pt idx="11">
                  <c:v>81.0</c:v>
                </c:pt>
                <c:pt idx="12">
                  <c:v>81.0</c:v>
                </c:pt>
                <c:pt idx="13">
                  <c:v>81.0</c:v>
                </c:pt>
                <c:pt idx="14">
                  <c:v>81.0</c:v>
                </c:pt>
                <c:pt idx="15">
                  <c:v>86.0</c:v>
                </c:pt>
              </c:numCache>
            </c:numRef>
          </c:val>
        </c:ser>
        <c:ser>
          <c:idx val="1"/>
          <c:order val="1"/>
          <c:tx>
            <c:strRef>
              <c:f>Sheet1!$C$1</c:f>
              <c:strCache>
                <c:ptCount val="1"/>
                <c:pt idx="0">
                  <c:v>Homegarden</c:v>
                </c:pt>
              </c:strCache>
            </c:strRef>
          </c:tx>
          <c:spPr>
            <a:solidFill>
              <a:schemeClr val="accent6">
                <a:lumMod val="7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Sheet1!$A$2:$A$17</c:f>
              <c:strCache>
                <c:ptCount val="16"/>
                <c:pt idx="0">
                  <c:v>Vitamin C</c:v>
                </c:pt>
                <c:pt idx="1">
                  <c:v>Vitamin A</c:v>
                </c:pt>
                <c:pt idx="2">
                  <c:v>Beta Carotine</c:v>
                </c:pt>
                <c:pt idx="3">
                  <c:v>Calcium</c:v>
                </c:pt>
                <c:pt idx="4">
                  <c:v>Folate</c:v>
                </c:pt>
                <c:pt idx="5">
                  <c:v>Fat</c:v>
                </c:pt>
                <c:pt idx="6">
                  <c:v>Fibre</c:v>
                </c:pt>
                <c:pt idx="7">
                  <c:v>Vitamin B6</c:v>
                </c:pt>
                <c:pt idx="8">
                  <c:v>Riboflavin</c:v>
                </c:pt>
                <c:pt idx="9">
                  <c:v>Niacin</c:v>
                </c:pt>
                <c:pt idx="10">
                  <c:v>Zinc</c:v>
                </c:pt>
                <c:pt idx="11">
                  <c:v>Thiamin</c:v>
                </c:pt>
                <c:pt idx="12">
                  <c:v>Iron</c:v>
                </c:pt>
                <c:pt idx="13">
                  <c:v>Carbohydrates</c:v>
                </c:pt>
                <c:pt idx="14">
                  <c:v>Energy</c:v>
                </c:pt>
                <c:pt idx="15">
                  <c:v>Protein</c:v>
                </c:pt>
              </c:strCache>
            </c:strRef>
          </c:cat>
          <c:val>
            <c:numRef>
              <c:f>Sheet1!$C$2:$C$17</c:f>
              <c:numCache>
                <c:formatCode>General</c:formatCode>
                <c:ptCount val="16"/>
                <c:pt idx="0">
                  <c:v>100.0</c:v>
                </c:pt>
                <c:pt idx="1">
                  <c:v>96.0</c:v>
                </c:pt>
                <c:pt idx="2">
                  <c:v>96.0</c:v>
                </c:pt>
                <c:pt idx="3">
                  <c:v>61.0</c:v>
                </c:pt>
                <c:pt idx="4">
                  <c:v>60.0</c:v>
                </c:pt>
                <c:pt idx="5">
                  <c:v>40.0</c:v>
                </c:pt>
                <c:pt idx="6">
                  <c:v>35.0</c:v>
                </c:pt>
                <c:pt idx="7">
                  <c:v>30.0</c:v>
                </c:pt>
                <c:pt idx="8">
                  <c:v>30.0</c:v>
                </c:pt>
                <c:pt idx="9">
                  <c:v>28.0</c:v>
                </c:pt>
                <c:pt idx="10">
                  <c:v>22.0</c:v>
                </c:pt>
                <c:pt idx="11">
                  <c:v>19.0</c:v>
                </c:pt>
                <c:pt idx="12">
                  <c:v>19.0</c:v>
                </c:pt>
                <c:pt idx="13">
                  <c:v>19.0</c:v>
                </c:pt>
                <c:pt idx="14">
                  <c:v>19.0</c:v>
                </c:pt>
                <c:pt idx="15">
                  <c:v>14.0</c:v>
                </c:pt>
              </c:numCache>
            </c:numRef>
          </c:val>
        </c:ser>
        <c:dLbls>
          <c:dLblPos val="ctr"/>
          <c:showLegendKey val="0"/>
          <c:showVal val="1"/>
          <c:showCatName val="0"/>
          <c:showSerName val="0"/>
          <c:showPercent val="0"/>
          <c:showBubbleSize val="0"/>
        </c:dLbls>
        <c:gapWidth val="26"/>
        <c:overlap val="100"/>
        <c:axId val="-2124016584"/>
        <c:axId val="-2116337032"/>
      </c:barChart>
      <c:catAx>
        <c:axId val="-2124016584"/>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400" b="1" i="0" u="none" strike="noStrike" kern="1200" cap="none" baseline="0">
                <a:solidFill>
                  <a:schemeClr val="dk1">
                    <a:lumMod val="75000"/>
                    <a:lumOff val="25000"/>
                  </a:schemeClr>
                </a:solidFill>
                <a:latin typeface="+mn-lt"/>
                <a:ea typeface="+mn-ea"/>
                <a:cs typeface="+mn-cs"/>
              </a:defRPr>
            </a:pPr>
            <a:endParaRPr lang="en-US"/>
          </a:p>
        </c:txPr>
        <c:crossAx val="-2116337032"/>
        <c:crosses val="autoZero"/>
        <c:auto val="1"/>
        <c:lblAlgn val="ctr"/>
        <c:lblOffset val="100"/>
        <c:noMultiLvlLbl val="0"/>
      </c:catAx>
      <c:valAx>
        <c:axId val="-2116337032"/>
        <c:scaling>
          <c:orientation val="minMax"/>
        </c:scaling>
        <c:delete val="1"/>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212401658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noFill/>
      <a:round/>
    </a:ln>
    <a:effectLst>
      <a:softEdge rad="127000"/>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ata2.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ata3.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ata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ata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ata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ata9.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rawing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rawing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rawing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_rels/drawing9.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g"/><Relationship Id="rId1" Type="http://schemas.openxmlformats.org/officeDocument/2006/relationships/image" Target="../media/image14.jpg"/><Relationship Id="rId2" Type="http://schemas.openxmlformats.org/officeDocument/2006/relationships/image" Target="../media/image1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7EBC74-DD17-2D40-9E5A-D79568B934E0}"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12BBF745-A28A-584F-9B1F-3AF3AF22DF93}">
      <dgm:prSet phldrT="[Text]"/>
      <dgm:spPr>
        <a:solidFill>
          <a:srgbClr val="FFFFFF"/>
        </a:solidFill>
        <a:effectLst>
          <a:softEdge rad="12700"/>
        </a:effectLst>
      </dgm:spPr>
      <dgm:t>
        <a:bodyPr/>
        <a:lstStyle/>
        <a:p>
          <a:r>
            <a:rPr lang="en-US" b="1" dirty="0" smtClean="0">
              <a:solidFill>
                <a:schemeClr val="tx1"/>
              </a:solidFill>
              <a:effectLst>
                <a:glow rad="876300">
                  <a:schemeClr val="bg1">
                    <a:alpha val="77000"/>
                  </a:schemeClr>
                </a:glow>
              </a:effectLst>
              <a:latin typeface="Georgia"/>
              <a:cs typeface="Georgia"/>
            </a:rPr>
            <a:t>Decision Analysis</a:t>
          </a:r>
          <a:br>
            <a:rPr lang="en-US" b="1" dirty="0" smtClean="0">
              <a:solidFill>
                <a:schemeClr val="tx1"/>
              </a:solidFill>
              <a:effectLst>
                <a:glow rad="876300">
                  <a:schemeClr val="bg1">
                    <a:alpha val="77000"/>
                  </a:schemeClr>
                </a:glow>
              </a:effectLst>
              <a:latin typeface="Georgia"/>
              <a:cs typeface="Georgia"/>
            </a:rPr>
          </a:br>
          <a:r>
            <a:rPr lang="en-US" b="1" dirty="0" smtClean="0">
              <a:solidFill>
                <a:schemeClr val="tx1"/>
              </a:solidFill>
              <a:effectLst>
                <a:glow rad="876300">
                  <a:schemeClr val="bg1">
                    <a:alpha val="77000"/>
                  </a:schemeClr>
                </a:glow>
              </a:effectLst>
              <a:latin typeface="Georgia"/>
              <a:cs typeface="Georgia"/>
            </a:rPr>
            <a:t> in Research for Agricultural Development</a:t>
          </a:r>
          <a:endParaRPr lang="en-US" b="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gm:t>
    </dgm:pt>
    <dgm:pt modelId="{DCB0C64B-6661-774B-BC08-D5A1F8F4794F}" type="parTrans" cxnId="{17753119-FDA8-874F-8546-4BFDBC85D780}">
      <dgm:prSet/>
      <dgm:spPr/>
      <dgm:t>
        <a:bodyPr/>
        <a:lstStyle/>
        <a:p>
          <a:endParaRPr lang="en-US"/>
        </a:p>
      </dgm:t>
    </dgm:pt>
    <dgm:pt modelId="{DDD99A9F-AB11-4446-B9E3-F33334908F36}" type="sibTrans" cxnId="{17753119-FDA8-874F-8546-4BFDBC85D780}">
      <dgm:prSet/>
      <dgm:spPr>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107080D1-CDEE-BB42-BA76-88E4B28B9470}">
      <dgm:prSet phldrT="[Text]" custT="1"/>
      <dgm:spPr/>
      <dgm:t>
        <a:bodyPr/>
        <a:lstStyle/>
        <a:p>
          <a:r>
            <a:rPr lang="en-US" sz="2900" dirty="0" smtClean="0">
              <a:latin typeface="Georgia"/>
              <a:cs typeface="Georgia"/>
            </a:rPr>
            <a:t>Approaches</a:t>
          </a:r>
          <a:endParaRPr lang="en-US" sz="2900" dirty="0">
            <a:latin typeface="Georgia"/>
            <a:cs typeface="Georgia"/>
          </a:endParaRPr>
        </a:p>
      </dgm:t>
    </dgm:pt>
    <dgm:pt modelId="{34F58200-EDB2-1F41-A2AE-784B050645F1}" type="parTrans" cxnId="{A62E0A40-AE8B-6640-A811-0C242E3B8895}">
      <dgm:prSet/>
      <dgm:spPr/>
      <dgm:t>
        <a:bodyPr/>
        <a:lstStyle/>
        <a:p>
          <a:endParaRPr lang="en-US"/>
        </a:p>
      </dgm:t>
    </dgm:pt>
    <dgm:pt modelId="{0C0016D4-5222-E646-A673-B4669E993CD5}" type="sibTrans" cxnId="{A62E0A40-AE8B-6640-A811-0C242E3B889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A68DFBAC-03DF-0B41-8D06-B26E476279EC}">
      <dgm:prSet custT="1"/>
      <dgm:spPr/>
      <dgm:t>
        <a:bodyPr/>
        <a:lstStyle/>
        <a:p>
          <a:r>
            <a:rPr lang="en-US" sz="2900" dirty="0" smtClean="0">
              <a:latin typeface="Georgia"/>
              <a:cs typeface="Georgia"/>
            </a:rPr>
            <a:t>Decision</a:t>
          </a:r>
          <a:r>
            <a:rPr lang="en-US" sz="3200" dirty="0" smtClean="0">
              <a:latin typeface="Georgia"/>
              <a:cs typeface="Georgia"/>
            </a:rPr>
            <a:t> Analysis</a:t>
          </a:r>
          <a:endParaRPr lang="en-US" sz="3200" dirty="0">
            <a:latin typeface="Georgia"/>
            <a:cs typeface="Georgia"/>
          </a:endParaRPr>
        </a:p>
      </dgm:t>
    </dgm:pt>
    <dgm:pt modelId="{6CE9EC20-AA61-7D45-A413-2EB52AA5A65E}" type="parTrans" cxnId="{BE56822E-4CD3-E54D-80E2-669B4D726222}">
      <dgm:prSet/>
      <dgm:spPr/>
      <dgm:t>
        <a:bodyPr/>
        <a:lstStyle/>
        <a:p>
          <a:endParaRPr lang="en-US"/>
        </a:p>
      </dgm:t>
    </dgm:pt>
    <dgm:pt modelId="{1C1399C4-5DF9-7241-95DD-6D9908819AC1}" type="sibTrans" cxnId="{BE56822E-4CD3-E54D-80E2-669B4D726222}">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708FA0ED-77F6-B14C-BDA4-C45148731B73}">
      <dgm:prSet custT="1"/>
      <dgm:spPr/>
      <dgm:t>
        <a:bodyPr/>
        <a:lstStyle/>
        <a:p>
          <a:r>
            <a:rPr lang="en-US" sz="2900" dirty="0" smtClean="0">
              <a:latin typeface="Georgia"/>
              <a:cs typeface="Georgia"/>
            </a:rPr>
            <a:t>Model building</a:t>
          </a:r>
        </a:p>
      </dgm:t>
    </dgm:pt>
    <dgm:pt modelId="{A0C6ABE5-D0DB-9744-BF6E-E293C6494A5D}" type="parTrans" cxnId="{E232D921-5485-4C46-9F7A-D92A451C40CF}">
      <dgm:prSet/>
      <dgm:spPr/>
      <dgm:t>
        <a:bodyPr/>
        <a:lstStyle/>
        <a:p>
          <a:endParaRPr lang="en-US"/>
        </a:p>
      </dgm:t>
    </dgm:pt>
    <dgm:pt modelId="{F60573AE-B1A5-FF4D-B078-959A6D0BA363}" type="sibTrans" cxnId="{E232D921-5485-4C46-9F7A-D92A451C40CF}">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AF68043D-6B5D-5442-A7C2-27C6CF0FF7EC}">
      <dgm:prSet custT="1"/>
      <dgm:spPr/>
      <dgm:t>
        <a:bodyPr/>
        <a:lstStyle/>
        <a:p>
          <a:r>
            <a:rPr lang="en-US" sz="2900" dirty="0" smtClean="0">
              <a:latin typeface="Georgia"/>
              <a:cs typeface="Georgia"/>
            </a:rPr>
            <a:t>Overcoming Bias</a:t>
          </a:r>
        </a:p>
      </dgm:t>
    </dgm:pt>
    <dgm:pt modelId="{5ACF1F2B-1093-4442-8ABD-E93F4061525B}" type="parTrans" cxnId="{20B43F5A-F96C-4242-B9DC-390CE5E3D08E}">
      <dgm:prSet/>
      <dgm:spPr/>
      <dgm:t>
        <a:bodyPr/>
        <a:lstStyle/>
        <a:p>
          <a:endParaRPr lang="en-US"/>
        </a:p>
      </dgm:t>
    </dgm:pt>
    <dgm:pt modelId="{FFCFBECE-2D2E-8E45-8D84-12D56AD762CE}" type="sibTrans" cxnId="{20B43F5A-F96C-4242-B9DC-390CE5E3D08E}">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5E6D88B6-1A2A-3343-8160-D4725C1DFB22}">
      <dgm:prSet custT="1"/>
      <dgm:spPr/>
      <dgm:t>
        <a:bodyPr/>
        <a:lstStyle/>
        <a:p>
          <a:r>
            <a:rPr lang="en-US" sz="2900" dirty="0" smtClean="0">
              <a:latin typeface="Georgia"/>
              <a:cs typeface="Georgia"/>
            </a:rPr>
            <a:t>Case Studies</a:t>
          </a:r>
        </a:p>
      </dgm:t>
    </dgm:pt>
    <dgm:pt modelId="{70E56E5A-3750-A94F-BF13-C48690D3F23C}" type="parTrans" cxnId="{AC8D0295-AD99-5240-8784-ED77BA8C2B59}">
      <dgm:prSet/>
      <dgm:spPr/>
      <dgm:t>
        <a:bodyPr/>
        <a:lstStyle/>
        <a:p>
          <a:endParaRPr lang="en-US"/>
        </a:p>
      </dgm:t>
    </dgm:pt>
    <dgm:pt modelId="{442CC8AC-E0A4-CB4F-8D1A-42AF9C6EFA35}" type="sibTrans" cxnId="{AC8D0295-AD99-5240-8784-ED77BA8C2B59}">
      <dgm:prSet/>
      <dgm:spPr>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t>
        <a:bodyPr/>
        <a:lstStyle/>
        <a:p>
          <a:endParaRPr lang="en-US"/>
        </a:p>
      </dgm:t>
    </dgm:pt>
    <dgm:pt modelId="{7E45E5D2-4A1D-9B41-8E24-9E8B1EE0ECFA}">
      <dgm:prSet custT="1"/>
      <dgm:spPr/>
      <dgm:t>
        <a:bodyPr/>
        <a:lstStyle/>
        <a:p>
          <a:r>
            <a:rPr lang="en-US" sz="2900" dirty="0" smtClean="0">
              <a:latin typeface="Georgia"/>
              <a:cs typeface="Georgia"/>
            </a:rPr>
            <a:t>Conclusions </a:t>
          </a:r>
          <a:endParaRPr lang="en-US" sz="2900" dirty="0">
            <a:latin typeface="Georgia"/>
            <a:cs typeface="Georgia"/>
          </a:endParaRPr>
        </a:p>
      </dgm:t>
    </dgm:pt>
    <dgm:pt modelId="{0E4A732D-78B7-5F44-A71F-0747EB200927}" type="parTrans" cxnId="{D1030007-818C-E843-82EF-34E7315C835A}">
      <dgm:prSet/>
      <dgm:spPr/>
      <dgm:t>
        <a:bodyPr/>
        <a:lstStyle/>
        <a:p>
          <a:endParaRPr lang="en-US"/>
        </a:p>
      </dgm:t>
    </dgm:pt>
    <dgm:pt modelId="{A36526AF-BFE3-6B4F-B73A-FC147EC96E01}" type="sibTrans" cxnId="{D1030007-818C-E843-82EF-34E7315C835A}">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dgm:spPr>
      <dgm:t>
        <a:bodyPr/>
        <a:lstStyle/>
        <a:p>
          <a:endParaRPr lang="en-US"/>
        </a:p>
      </dgm:t>
    </dgm:pt>
    <dgm:pt modelId="{3BE0CAB8-0D02-0E4D-AF01-AB5D5147329E}" type="pres">
      <dgm:prSet presAssocID="{0C7EBC74-DD17-2D40-9E5A-D79568B934E0}" presName="Name0" presStyleCnt="0">
        <dgm:presLayoutVars>
          <dgm:chMax val="7"/>
          <dgm:chPref val="7"/>
          <dgm:dir/>
        </dgm:presLayoutVars>
      </dgm:prSet>
      <dgm:spPr/>
      <dgm:t>
        <a:bodyPr/>
        <a:lstStyle/>
        <a:p>
          <a:endParaRPr lang="en-US"/>
        </a:p>
      </dgm:t>
    </dgm:pt>
    <dgm:pt modelId="{673D23DB-A8FF-1142-9507-7F5606746841}" type="pres">
      <dgm:prSet presAssocID="{0C7EBC74-DD17-2D40-9E5A-D79568B934E0}" presName="Name1" presStyleCnt="0"/>
      <dgm:spPr/>
    </dgm:pt>
    <dgm:pt modelId="{60D1EF08-868E-F14A-A4D6-2483550870E4}" type="pres">
      <dgm:prSet presAssocID="{DDD99A9F-AB11-4446-B9E3-F33334908F36}" presName="picture_1" presStyleCnt="0"/>
      <dgm:spPr/>
    </dgm:pt>
    <dgm:pt modelId="{6A731DB9-62D8-3842-8784-6F64FFB97C86}" type="pres">
      <dgm:prSet presAssocID="{DDD99A9F-AB11-4446-B9E3-F33334908F36}" presName="pictureRepeatNode" presStyleLbl="alignImgPlace1" presStyleIdx="0" presStyleCnt="7" custScaleX="92511" custScaleY="92511" custLinFactNeighborX="-6869" custLinFactNeighborY="228"/>
      <dgm:spPr/>
      <dgm:t>
        <a:bodyPr/>
        <a:lstStyle/>
        <a:p>
          <a:endParaRPr lang="en-US"/>
        </a:p>
      </dgm:t>
    </dgm:pt>
    <dgm:pt modelId="{D5C83A23-F1E6-E44E-A8A9-5A1E84A7F5FB}" type="pres">
      <dgm:prSet presAssocID="{12BBF745-A28A-584F-9B1F-3AF3AF22DF93}" presName="text_1" presStyleLbl="node1" presStyleIdx="0" presStyleCnt="0" custScaleX="118262" custLinFactNeighborX="-6179" custLinFactNeighborY="4285">
        <dgm:presLayoutVars>
          <dgm:bulletEnabled val="1"/>
        </dgm:presLayoutVars>
      </dgm:prSet>
      <dgm:spPr/>
      <dgm:t>
        <a:bodyPr/>
        <a:lstStyle/>
        <a:p>
          <a:endParaRPr lang="en-US"/>
        </a:p>
      </dgm:t>
    </dgm:pt>
    <dgm:pt modelId="{7C9B7C2B-FFAD-4048-9586-F096E2C00110}" type="pres">
      <dgm:prSet presAssocID="{0C0016D4-5222-E646-A673-B4669E993CD5}" presName="picture_2" presStyleCnt="0"/>
      <dgm:spPr/>
    </dgm:pt>
    <dgm:pt modelId="{2610694B-C68E-D349-9A9B-6EDD5E5A6469}" type="pres">
      <dgm:prSet presAssocID="{0C0016D4-5222-E646-A673-B4669E993CD5}" presName="pictureRepeatNode" presStyleLbl="alignImgPlace1" presStyleIdx="1" presStyleCnt="7"/>
      <dgm:spPr/>
      <dgm:t>
        <a:bodyPr/>
        <a:lstStyle/>
        <a:p>
          <a:endParaRPr lang="en-US"/>
        </a:p>
      </dgm:t>
    </dgm:pt>
    <dgm:pt modelId="{E2EE45DC-3802-3049-A984-5CCBD3C9A841}" type="pres">
      <dgm:prSet presAssocID="{107080D1-CDEE-BB42-BA76-88E4B28B9470}" presName="line_2" presStyleLbl="parChTrans1D1" presStyleIdx="0" presStyleCnt="6"/>
      <dgm:spPr>
        <a:ln w="12700" cmpd="sng">
          <a:solidFill>
            <a:schemeClr val="tx1"/>
          </a:solidFill>
        </a:ln>
      </dgm:spPr>
    </dgm:pt>
    <dgm:pt modelId="{34E8E139-EF82-BA4D-8EE3-8BB6CB12927B}" type="pres">
      <dgm:prSet presAssocID="{107080D1-CDEE-BB42-BA76-88E4B28B9470}" presName="textparent_2" presStyleLbl="node1" presStyleIdx="0" presStyleCnt="0"/>
      <dgm:spPr/>
    </dgm:pt>
    <dgm:pt modelId="{0FAC2882-5543-154E-8233-0F4F6A6AEB65}" type="pres">
      <dgm:prSet presAssocID="{107080D1-CDEE-BB42-BA76-88E4B28B9470}" presName="text_2" presStyleLbl="revTx" presStyleIdx="0" presStyleCnt="6">
        <dgm:presLayoutVars>
          <dgm:bulletEnabled val="1"/>
        </dgm:presLayoutVars>
      </dgm:prSet>
      <dgm:spPr/>
      <dgm:t>
        <a:bodyPr/>
        <a:lstStyle/>
        <a:p>
          <a:endParaRPr lang="en-US"/>
        </a:p>
      </dgm:t>
    </dgm:pt>
    <dgm:pt modelId="{C05248A8-40C2-674A-AA18-8EA6222234A7}" type="pres">
      <dgm:prSet presAssocID="{1C1399C4-5DF9-7241-95DD-6D9908819AC1}" presName="picture_3" presStyleCnt="0"/>
      <dgm:spPr/>
    </dgm:pt>
    <dgm:pt modelId="{DD5A2C61-E456-7F4B-96F0-6C7C83709EBA}" type="pres">
      <dgm:prSet presAssocID="{1C1399C4-5DF9-7241-95DD-6D9908819AC1}" presName="pictureRepeatNode" presStyleLbl="alignImgPlace1" presStyleIdx="2" presStyleCnt="7"/>
      <dgm:spPr/>
      <dgm:t>
        <a:bodyPr/>
        <a:lstStyle/>
        <a:p>
          <a:endParaRPr lang="en-US"/>
        </a:p>
      </dgm:t>
    </dgm:pt>
    <dgm:pt modelId="{D88544CE-F5E6-D146-9D16-0A0A01FDDD74}" type="pres">
      <dgm:prSet presAssocID="{A68DFBAC-03DF-0B41-8D06-B26E476279EC}" presName="line_3" presStyleLbl="parChTrans1D1" presStyleIdx="1" presStyleCnt="6"/>
      <dgm:spPr>
        <a:ln w="12700" cmpd="sng"/>
      </dgm:spPr>
    </dgm:pt>
    <dgm:pt modelId="{07A23795-0DFB-E44E-A9D4-752026C66132}" type="pres">
      <dgm:prSet presAssocID="{A68DFBAC-03DF-0B41-8D06-B26E476279EC}" presName="textparent_3" presStyleLbl="node1" presStyleIdx="0" presStyleCnt="0"/>
      <dgm:spPr/>
    </dgm:pt>
    <dgm:pt modelId="{1DE90A1A-1B93-2D45-96CF-0EF26FD6B859}" type="pres">
      <dgm:prSet presAssocID="{A68DFBAC-03DF-0B41-8D06-B26E476279EC}" presName="text_3" presStyleLbl="revTx" presStyleIdx="1" presStyleCnt="6" custScaleX="226525">
        <dgm:presLayoutVars>
          <dgm:bulletEnabled val="1"/>
        </dgm:presLayoutVars>
      </dgm:prSet>
      <dgm:spPr/>
      <dgm:t>
        <a:bodyPr/>
        <a:lstStyle/>
        <a:p>
          <a:endParaRPr lang="en-US"/>
        </a:p>
      </dgm:t>
    </dgm:pt>
    <dgm:pt modelId="{C4E07B7F-7017-9E4C-A638-CE96B26E7AD7}" type="pres">
      <dgm:prSet presAssocID="{F60573AE-B1A5-FF4D-B078-959A6D0BA363}" presName="picture_4" presStyleCnt="0"/>
      <dgm:spPr/>
    </dgm:pt>
    <dgm:pt modelId="{C4E280F6-11E1-D044-BFCB-9A06B606E417}" type="pres">
      <dgm:prSet presAssocID="{F60573AE-B1A5-FF4D-B078-959A6D0BA363}" presName="pictureRepeatNode" presStyleLbl="alignImgPlace1" presStyleIdx="3" presStyleCnt="7"/>
      <dgm:spPr/>
      <dgm:t>
        <a:bodyPr/>
        <a:lstStyle/>
        <a:p>
          <a:endParaRPr lang="en-US"/>
        </a:p>
      </dgm:t>
    </dgm:pt>
    <dgm:pt modelId="{110C2D60-67AB-2746-B4BA-E3DE34E5705E}" type="pres">
      <dgm:prSet presAssocID="{708FA0ED-77F6-B14C-BDA4-C45148731B73}" presName="line_4" presStyleLbl="parChTrans1D1" presStyleIdx="2" presStyleCnt="6"/>
      <dgm:spPr>
        <a:ln w="12700" cmpd="sng"/>
      </dgm:spPr>
    </dgm:pt>
    <dgm:pt modelId="{0B6D9E40-40DC-5943-807B-99BEA0611CD2}" type="pres">
      <dgm:prSet presAssocID="{708FA0ED-77F6-B14C-BDA4-C45148731B73}" presName="textparent_4" presStyleLbl="node1" presStyleIdx="0" presStyleCnt="0"/>
      <dgm:spPr/>
    </dgm:pt>
    <dgm:pt modelId="{0B62AB3F-4103-6F41-AAA7-7FE548925DC7}" type="pres">
      <dgm:prSet presAssocID="{708FA0ED-77F6-B14C-BDA4-C45148731B73}" presName="text_4" presStyleLbl="revTx" presStyleIdx="2" presStyleCnt="6" custScaleX="225403">
        <dgm:presLayoutVars>
          <dgm:bulletEnabled val="1"/>
        </dgm:presLayoutVars>
      </dgm:prSet>
      <dgm:spPr/>
      <dgm:t>
        <a:bodyPr/>
        <a:lstStyle/>
        <a:p>
          <a:endParaRPr lang="en-US"/>
        </a:p>
      </dgm:t>
    </dgm:pt>
    <dgm:pt modelId="{4CC5A241-DA6A-7845-80D4-96C44D07506E}" type="pres">
      <dgm:prSet presAssocID="{FFCFBECE-2D2E-8E45-8D84-12D56AD762CE}" presName="picture_5" presStyleCnt="0"/>
      <dgm:spPr/>
    </dgm:pt>
    <dgm:pt modelId="{237A7FE1-9C7D-FD4A-850B-E8813A1AF096}" type="pres">
      <dgm:prSet presAssocID="{FFCFBECE-2D2E-8E45-8D84-12D56AD762CE}" presName="pictureRepeatNode" presStyleLbl="alignImgPlace1" presStyleIdx="4" presStyleCnt="7"/>
      <dgm:spPr/>
      <dgm:t>
        <a:bodyPr/>
        <a:lstStyle/>
        <a:p>
          <a:endParaRPr lang="en-US"/>
        </a:p>
      </dgm:t>
    </dgm:pt>
    <dgm:pt modelId="{2541730C-0944-9C4B-BB37-5AA125BE681C}" type="pres">
      <dgm:prSet presAssocID="{AF68043D-6B5D-5442-A7C2-27C6CF0FF7EC}" presName="line_5" presStyleLbl="parChTrans1D1" presStyleIdx="3" presStyleCnt="6"/>
      <dgm:spPr>
        <a:ln w="12700" cmpd="sng"/>
      </dgm:spPr>
    </dgm:pt>
    <dgm:pt modelId="{6BCC86C1-2EAB-1A42-87DE-B44721A9DAA2}" type="pres">
      <dgm:prSet presAssocID="{AF68043D-6B5D-5442-A7C2-27C6CF0FF7EC}" presName="textparent_5" presStyleLbl="node1" presStyleIdx="0" presStyleCnt="0"/>
      <dgm:spPr/>
    </dgm:pt>
    <dgm:pt modelId="{5DBAA8DB-D0C4-7F40-858F-5947229F6023}" type="pres">
      <dgm:prSet presAssocID="{AF68043D-6B5D-5442-A7C2-27C6CF0FF7EC}" presName="text_5" presStyleLbl="revTx" presStyleIdx="3" presStyleCnt="6" custScaleX="170574">
        <dgm:presLayoutVars>
          <dgm:bulletEnabled val="1"/>
        </dgm:presLayoutVars>
      </dgm:prSet>
      <dgm:spPr/>
      <dgm:t>
        <a:bodyPr/>
        <a:lstStyle/>
        <a:p>
          <a:endParaRPr lang="en-US"/>
        </a:p>
      </dgm:t>
    </dgm:pt>
    <dgm:pt modelId="{5F674AAB-D381-3A42-A8BA-E0F5B3090FFF}" type="pres">
      <dgm:prSet presAssocID="{442CC8AC-E0A4-CB4F-8D1A-42AF9C6EFA35}" presName="picture_6" presStyleCnt="0"/>
      <dgm:spPr/>
    </dgm:pt>
    <dgm:pt modelId="{149264CC-9116-F24D-8ABF-1A7BAA71DAE3}" type="pres">
      <dgm:prSet presAssocID="{442CC8AC-E0A4-CB4F-8D1A-42AF9C6EFA35}" presName="pictureRepeatNode" presStyleLbl="alignImgPlace1" presStyleIdx="5" presStyleCnt="7"/>
      <dgm:spPr/>
      <dgm:t>
        <a:bodyPr/>
        <a:lstStyle/>
        <a:p>
          <a:endParaRPr lang="en-US"/>
        </a:p>
      </dgm:t>
    </dgm:pt>
    <dgm:pt modelId="{0CB9DBB6-66B9-AE44-9E53-CC23D1E9360D}" type="pres">
      <dgm:prSet presAssocID="{5E6D88B6-1A2A-3343-8160-D4725C1DFB22}" presName="line_6" presStyleLbl="parChTrans1D1" presStyleIdx="4" presStyleCnt="6"/>
      <dgm:spPr>
        <a:ln w="12700" cmpd="sng"/>
      </dgm:spPr>
    </dgm:pt>
    <dgm:pt modelId="{53EA7F01-95C8-0B43-BC37-79C0C534ACFB}" type="pres">
      <dgm:prSet presAssocID="{5E6D88B6-1A2A-3343-8160-D4725C1DFB22}" presName="textparent_6" presStyleLbl="node1" presStyleIdx="0" presStyleCnt="0"/>
      <dgm:spPr/>
    </dgm:pt>
    <dgm:pt modelId="{EC61BE3D-08D7-DB4A-9C7E-07609BACA054}" type="pres">
      <dgm:prSet presAssocID="{5E6D88B6-1A2A-3343-8160-D4725C1DFB22}" presName="text_6" presStyleLbl="revTx" presStyleIdx="4" presStyleCnt="6" custScaleX="170492">
        <dgm:presLayoutVars>
          <dgm:bulletEnabled val="1"/>
        </dgm:presLayoutVars>
      </dgm:prSet>
      <dgm:spPr/>
      <dgm:t>
        <a:bodyPr/>
        <a:lstStyle/>
        <a:p>
          <a:endParaRPr lang="en-US"/>
        </a:p>
      </dgm:t>
    </dgm:pt>
    <dgm:pt modelId="{4EBFA5D3-F59B-E34E-BDF4-7CEC115F0386}" type="pres">
      <dgm:prSet presAssocID="{A36526AF-BFE3-6B4F-B73A-FC147EC96E01}" presName="picture_7" presStyleCnt="0"/>
      <dgm:spPr/>
    </dgm:pt>
    <dgm:pt modelId="{88D53363-1A37-2C4D-B2CC-FABE07A6F966}" type="pres">
      <dgm:prSet presAssocID="{A36526AF-BFE3-6B4F-B73A-FC147EC96E01}" presName="pictureRepeatNode" presStyleLbl="alignImgPlace1" presStyleIdx="6" presStyleCnt="7"/>
      <dgm:spPr/>
      <dgm:t>
        <a:bodyPr/>
        <a:lstStyle/>
        <a:p>
          <a:endParaRPr lang="en-US"/>
        </a:p>
      </dgm:t>
    </dgm:pt>
    <dgm:pt modelId="{BAD1E3C9-B8D8-DD4B-AC80-2DDDF957248A}" type="pres">
      <dgm:prSet presAssocID="{7E45E5D2-4A1D-9B41-8E24-9E8B1EE0ECFA}" presName="line_7" presStyleLbl="parChTrans1D1" presStyleIdx="5" presStyleCnt="6"/>
      <dgm:spPr>
        <a:ln w="12700" cmpd="sng"/>
      </dgm:spPr>
    </dgm:pt>
    <dgm:pt modelId="{092792F1-FE8C-3D4A-AD87-2D08E629767E}" type="pres">
      <dgm:prSet presAssocID="{7E45E5D2-4A1D-9B41-8E24-9E8B1EE0ECFA}" presName="textparent_7" presStyleLbl="node1" presStyleIdx="0" presStyleCnt="0"/>
      <dgm:spPr/>
    </dgm:pt>
    <dgm:pt modelId="{9325E659-EEBD-874E-A85C-93D45C994D24}" type="pres">
      <dgm:prSet presAssocID="{7E45E5D2-4A1D-9B41-8E24-9E8B1EE0ECFA}" presName="text_7" presStyleLbl="revTx" presStyleIdx="5" presStyleCnt="6">
        <dgm:presLayoutVars>
          <dgm:bulletEnabled val="1"/>
        </dgm:presLayoutVars>
      </dgm:prSet>
      <dgm:spPr/>
      <dgm:t>
        <a:bodyPr/>
        <a:lstStyle/>
        <a:p>
          <a:endParaRPr lang="en-US"/>
        </a:p>
      </dgm:t>
    </dgm:pt>
  </dgm:ptLst>
  <dgm:cxnLst>
    <dgm:cxn modelId="{8D30251B-EBD8-0946-A695-DD8383D73963}" type="presOf" srcId="{0C7EBC74-DD17-2D40-9E5A-D79568B934E0}" destId="{3BE0CAB8-0D02-0E4D-AF01-AB5D5147329E}" srcOrd="0" destOrd="0" presId="urn:microsoft.com/office/officeart/2008/layout/CircularPictureCallout"/>
    <dgm:cxn modelId="{C420B5D0-6F78-3742-924F-00C40FA22C84}" type="presOf" srcId="{A36526AF-BFE3-6B4F-B73A-FC147EC96E01}" destId="{88D53363-1A37-2C4D-B2CC-FABE07A6F966}" srcOrd="0" destOrd="0" presId="urn:microsoft.com/office/officeart/2008/layout/CircularPictureCallout"/>
    <dgm:cxn modelId="{20B43F5A-F96C-4242-B9DC-390CE5E3D08E}" srcId="{0C7EBC74-DD17-2D40-9E5A-D79568B934E0}" destId="{AF68043D-6B5D-5442-A7C2-27C6CF0FF7EC}" srcOrd="4" destOrd="0" parTransId="{5ACF1F2B-1093-4442-8ABD-E93F4061525B}" sibTransId="{FFCFBECE-2D2E-8E45-8D84-12D56AD762CE}"/>
    <dgm:cxn modelId="{BE56822E-4CD3-E54D-80E2-669B4D726222}" srcId="{0C7EBC74-DD17-2D40-9E5A-D79568B934E0}" destId="{A68DFBAC-03DF-0B41-8D06-B26E476279EC}" srcOrd="2" destOrd="0" parTransId="{6CE9EC20-AA61-7D45-A413-2EB52AA5A65E}" sibTransId="{1C1399C4-5DF9-7241-95DD-6D9908819AC1}"/>
    <dgm:cxn modelId="{42F44A59-4710-D84B-A049-F2705E7A41D8}" type="presOf" srcId="{12BBF745-A28A-584F-9B1F-3AF3AF22DF93}" destId="{D5C83A23-F1E6-E44E-A8A9-5A1E84A7F5FB}" srcOrd="0" destOrd="0" presId="urn:microsoft.com/office/officeart/2008/layout/CircularPictureCallout"/>
    <dgm:cxn modelId="{88DFEA04-03B9-2647-B245-3129D1CD3CBF}" type="presOf" srcId="{AF68043D-6B5D-5442-A7C2-27C6CF0FF7EC}" destId="{5DBAA8DB-D0C4-7F40-858F-5947229F6023}" srcOrd="0" destOrd="0" presId="urn:microsoft.com/office/officeart/2008/layout/CircularPictureCallout"/>
    <dgm:cxn modelId="{A62E0A40-AE8B-6640-A811-0C242E3B8895}" srcId="{0C7EBC74-DD17-2D40-9E5A-D79568B934E0}" destId="{107080D1-CDEE-BB42-BA76-88E4B28B9470}" srcOrd="1" destOrd="0" parTransId="{34F58200-EDB2-1F41-A2AE-784B050645F1}" sibTransId="{0C0016D4-5222-E646-A673-B4669E993CD5}"/>
    <dgm:cxn modelId="{6D354AFA-2470-1243-990B-FAF2EB8CFEEC}" type="presOf" srcId="{0C0016D4-5222-E646-A673-B4669E993CD5}" destId="{2610694B-C68E-D349-9A9B-6EDD5E5A6469}" srcOrd="0" destOrd="0" presId="urn:microsoft.com/office/officeart/2008/layout/CircularPictureCallout"/>
    <dgm:cxn modelId="{E232D921-5485-4C46-9F7A-D92A451C40CF}" srcId="{0C7EBC74-DD17-2D40-9E5A-D79568B934E0}" destId="{708FA0ED-77F6-B14C-BDA4-C45148731B73}" srcOrd="3" destOrd="0" parTransId="{A0C6ABE5-D0DB-9744-BF6E-E293C6494A5D}" sibTransId="{F60573AE-B1A5-FF4D-B078-959A6D0BA363}"/>
    <dgm:cxn modelId="{CAEFCE7E-FF46-714E-88F4-05A024371308}" type="presOf" srcId="{5E6D88B6-1A2A-3343-8160-D4725C1DFB22}" destId="{EC61BE3D-08D7-DB4A-9C7E-07609BACA054}" srcOrd="0" destOrd="0" presId="urn:microsoft.com/office/officeart/2008/layout/CircularPictureCallout"/>
    <dgm:cxn modelId="{FA0CAD9A-D8E9-2E4F-9852-0A8C65571DE7}" type="presOf" srcId="{107080D1-CDEE-BB42-BA76-88E4B28B9470}" destId="{0FAC2882-5543-154E-8233-0F4F6A6AEB65}" srcOrd="0" destOrd="0" presId="urn:microsoft.com/office/officeart/2008/layout/CircularPictureCallout"/>
    <dgm:cxn modelId="{A167746E-3930-F448-BF1D-E216FCBE76C5}" type="presOf" srcId="{442CC8AC-E0A4-CB4F-8D1A-42AF9C6EFA35}" destId="{149264CC-9116-F24D-8ABF-1A7BAA71DAE3}" srcOrd="0" destOrd="0" presId="urn:microsoft.com/office/officeart/2008/layout/CircularPictureCallout"/>
    <dgm:cxn modelId="{43394581-3607-5E4C-95B9-6424F4673767}" type="presOf" srcId="{F60573AE-B1A5-FF4D-B078-959A6D0BA363}" destId="{C4E280F6-11E1-D044-BFCB-9A06B606E417}" srcOrd="0" destOrd="0" presId="urn:microsoft.com/office/officeart/2008/layout/CircularPictureCallout"/>
    <dgm:cxn modelId="{895F0157-60B4-7248-8586-7C905C2F74D6}" type="presOf" srcId="{A68DFBAC-03DF-0B41-8D06-B26E476279EC}" destId="{1DE90A1A-1B93-2D45-96CF-0EF26FD6B859}" srcOrd="0" destOrd="0" presId="urn:microsoft.com/office/officeart/2008/layout/CircularPictureCallout"/>
    <dgm:cxn modelId="{17753119-FDA8-874F-8546-4BFDBC85D780}" srcId="{0C7EBC74-DD17-2D40-9E5A-D79568B934E0}" destId="{12BBF745-A28A-584F-9B1F-3AF3AF22DF93}" srcOrd="0" destOrd="0" parTransId="{DCB0C64B-6661-774B-BC08-D5A1F8F4794F}" sibTransId="{DDD99A9F-AB11-4446-B9E3-F33334908F36}"/>
    <dgm:cxn modelId="{AC8D0295-AD99-5240-8784-ED77BA8C2B59}" srcId="{0C7EBC74-DD17-2D40-9E5A-D79568B934E0}" destId="{5E6D88B6-1A2A-3343-8160-D4725C1DFB22}" srcOrd="5" destOrd="0" parTransId="{70E56E5A-3750-A94F-BF13-C48690D3F23C}" sibTransId="{442CC8AC-E0A4-CB4F-8D1A-42AF9C6EFA35}"/>
    <dgm:cxn modelId="{58882C2A-BAFE-8A4C-91E0-FE2AE520E434}" type="presOf" srcId="{7E45E5D2-4A1D-9B41-8E24-9E8B1EE0ECFA}" destId="{9325E659-EEBD-874E-A85C-93D45C994D24}" srcOrd="0" destOrd="0" presId="urn:microsoft.com/office/officeart/2008/layout/CircularPictureCallout"/>
    <dgm:cxn modelId="{22A282B3-F1E3-3445-837B-30ECD7F99CF0}" type="presOf" srcId="{1C1399C4-5DF9-7241-95DD-6D9908819AC1}" destId="{DD5A2C61-E456-7F4B-96F0-6C7C83709EBA}" srcOrd="0" destOrd="0" presId="urn:microsoft.com/office/officeart/2008/layout/CircularPictureCallout"/>
    <dgm:cxn modelId="{C3EBC3B5-664C-024D-966E-EE91B4EDECD7}" type="presOf" srcId="{FFCFBECE-2D2E-8E45-8D84-12D56AD762CE}" destId="{237A7FE1-9C7D-FD4A-850B-E8813A1AF096}" srcOrd="0" destOrd="0" presId="urn:microsoft.com/office/officeart/2008/layout/CircularPictureCallout"/>
    <dgm:cxn modelId="{CC726B73-26B1-5343-9F2F-C9A67A187A75}" type="presOf" srcId="{DDD99A9F-AB11-4446-B9E3-F33334908F36}" destId="{6A731DB9-62D8-3842-8784-6F64FFB97C86}" srcOrd="0" destOrd="0" presId="urn:microsoft.com/office/officeart/2008/layout/CircularPictureCallout"/>
    <dgm:cxn modelId="{2EDC82EA-8E61-3448-8D40-D97B6F80672F}" type="presOf" srcId="{708FA0ED-77F6-B14C-BDA4-C45148731B73}" destId="{0B62AB3F-4103-6F41-AAA7-7FE548925DC7}" srcOrd="0" destOrd="0" presId="urn:microsoft.com/office/officeart/2008/layout/CircularPictureCallout"/>
    <dgm:cxn modelId="{D1030007-818C-E843-82EF-34E7315C835A}" srcId="{0C7EBC74-DD17-2D40-9E5A-D79568B934E0}" destId="{7E45E5D2-4A1D-9B41-8E24-9E8B1EE0ECFA}" srcOrd="6" destOrd="0" parTransId="{0E4A732D-78B7-5F44-A71F-0747EB200927}" sibTransId="{A36526AF-BFE3-6B4F-B73A-FC147EC96E01}"/>
    <dgm:cxn modelId="{A6323122-185F-144A-B2F8-65EF83FBCF5F}" type="presParOf" srcId="{3BE0CAB8-0D02-0E4D-AF01-AB5D5147329E}" destId="{673D23DB-A8FF-1142-9507-7F5606746841}" srcOrd="0" destOrd="0" presId="urn:microsoft.com/office/officeart/2008/layout/CircularPictureCallout"/>
    <dgm:cxn modelId="{2C7A0684-5F16-4145-83F6-675286DC2942}" type="presParOf" srcId="{673D23DB-A8FF-1142-9507-7F5606746841}" destId="{60D1EF08-868E-F14A-A4D6-2483550870E4}" srcOrd="0" destOrd="0" presId="urn:microsoft.com/office/officeart/2008/layout/CircularPictureCallout"/>
    <dgm:cxn modelId="{083D004A-BD61-E049-9E9E-684A220D56A6}" type="presParOf" srcId="{60D1EF08-868E-F14A-A4D6-2483550870E4}" destId="{6A731DB9-62D8-3842-8784-6F64FFB97C86}" srcOrd="0" destOrd="0" presId="urn:microsoft.com/office/officeart/2008/layout/CircularPictureCallout"/>
    <dgm:cxn modelId="{5E9D3FC2-CB9D-A545-BB3F-49EAB50DCEE0}" type="presParOf" srcId="{673D23DB-A8FF-1142-9507-7F5606746841}" destId="{D5C83A23-F1E6-E44E-A8A9-5A1E84A7F5FB}" srcOrd="1" destOrd="0" presId="urn:microsoft.com/office/officeart/2008/layout/CircularPictureCallout"/>
    <dgm:cxn modelId="{D94F3A03-7537-7749-91CA-F6D7D7BCA3B2}" type="presParOf" srcId="{673D23DB-A8FF-1142-9507-7F5606746841}" destId="{7C9B7C2B-FFAD-4048-9586-F096E2C00110}" srcOrd="2" destOrd="0" presId="urn:microsoft.com/office/officeart/2008/layout/CircularPictureCallout"/>
    <dgm:cxn modelId="{B7D104F4-112D-6446-8DCD-B69F05313F8C}" type="presParOf" srcId="{7C9B7C2B-FFAD-4048-9586-F096E2C00110}" destId="{2610694B-C68E-D349-9A9B-6EDD5E5A6469}" srcOrd="0" destOrd="0" presId="urn:microsoft.com/office/officeart/2008/layout/CircularPictureCallout"/>
    <dgm:cxn modelId="{803EE09B-FAB5-F242-8D6C-98B75537E804}" type="presParOf" srcId="{673D23DB-A8FF-1142-9507-7F5606746841}" destId="{E2EE45DC-3802-3049-A984-5CCBD3C9A841}" srcOrd="3" destOrd="0" presId="urn:microsoft.com/office/officeart/2008/layout/CircularPictureCallout"/>
    <dgm:cxn modelId="{29A5978B-335B-D445-9D0B-C3D3DBECCEE7}" type="presParOf" srcId="{673D23DB-A8FF-1142-9507-7F5606746841}" destId="{34E8E139-EF82-BA4D-8EE3-8BB6CB12927B}" srcOrd="4" destOrd="0" presId="urn:microsoft.com/office/officeart/2008/layout/CircularPictureCallout"/>
    <dgm:cxn modelId="{5DCEF51C-7399-7940-A081-2E71B6D6C839}" type="presParOf" srcId="{34E8E139-EF82-BA4D-8EE3-8BB6CB12927B}" destId="{0FAC2882-5543-154E-8233-0F4F6A6AEB65}" srcOrd="0" destOrd="0" presId="urn:microsoft.com/office/officeart/2008/layout/CircularPictureCallout"/>
    <dgm:cxn modelId="{AFF62F36-C35A-7B4D-AEAD-1A6AAE02E4E6}" type="presParOf" srcId="{673D23DB-A8FF-1142-9507-7F5606746841}" destId="{C05248A8-40C2-674A-AA18-8EA6222234A7}" srcOrd="5" destOrd="0" presId="urn:microsoft.com/office/officeart/2008/layout/CircularPictureCallout"/>
    <dgm:cxn modelId="{3189B9AC-2D1E-094B-9E02-F4AC7923081F}" type="presParOf" srcId="{C05248A8-40C2-674A-AA18-8EA6222234A7}" destId="{DD5A2C61-E456-7F4B-96F0-6C7C83709EBA}" srcOrd="0" destOrd="0" presId="urn:microsoft.com/office/officeart/2008/layout/CircularPictureCallout"/>
    <dgm:cxn modelId="{AAC6817D-910D-0942-9263-B718878BF3A3}" type="presParOf" srcId="{673D23DB-A8FF-1142-9507-7F5606746841}" destId="{D88544CE-F5E6-D146-9D16-0A0A01FDDD74}" srcOrd="6" destOrd="0" presId="urn:microsoft.com/office/officeart/2008/layout/CircularPictureCallout"/>
    <dgm:cxn modelId="{2F7566C8-00CF-B348-B2C9-F6F76780FC34}" type="presParOf" srcId="{673D23DB-A8FF-1142-9507-7F5606746841}" destId="{07A23795-0DFB-E44E-A9D4-752026C66132}" srcOrd="7" destOrd="0" presId="urn:microsoft.com/office/officeart/2008/layout/CircularPictureCallout"/>
    <dgm:cxn modelId="{24C4558F-80BD-7F43-8997-64C86221D891}" type="presParOf" srcId="{07A23795-0DFB-E44E-A9D4-752026C66132}" destId="{1DE90A1A-1B93-2D45-96CF-0EF26FD6B859}" srcOrd="0" destOrd="0" presId="urn:microsoft.com/office/officeart/2008/layout/CircularPictureCallout"/>
    <dgm:cxn modelId="{A449CDA8-760C-E148-8885-D73C1D1605F5}" type="presParOf" srcId="{673D23DB-A8FF-1142-9507-7F5606746841}" destId="{C4E07B7F-7017-9E4C-A638-CE96B26E7AD7}" srcOrd="8" destOrd="0" presId="urn:microsoft.com/office/officeart/2008/layout/CircularPictureCallout"/>
    <dgm:cxn modelId="{BFF2CBD5-43B5-1641-B12A-B6B06D093686}" type="presParOf" srcId="{C4E07B7F-7017-9E4C-A638-CE96B26E7AD7}" destId="{C4E280F6-11E1-D044-BFCB-9A06B606E417}" srcOrd="0" destOrd="0" presId="urn:microsoft.com/office/officeart/2008/layout/CircularPictureCallout"/>
    <dgm:cxn modelId="{795F14A4-97B8-D248-8A08-5CB39455A57C}" type="presParOf" srcId="{673D23DB-A8FF-1142-9507-7F5606746841}" destId="{110C2D60-67AB-2746-B4BA-E3DE34E5705E}" srcOrd="9" destOrd="0" presId="urn:microsoft.com/office/officeart/2008/layout/CircularPictureCallout"/>
    <dgm:cxn modelId="{612CCD20-E331-7442-A98B-9B0E89E44B5D}" type="presParOf" srcId="{673D23DB-A8FF-1142-9507-7F5606746841}" destId="{0B6D9E40-40DC-5943-807B-99BEA0611CD2}" srcOrd="10" destOrd="0" presId="urn:microsoft.com/office/officeart/2008/layout/CircularPictureCallout"/>
    <dgm:cxn modelId="{4F7B9675-7F32-DD4E-8A2C-22C9BE7246ED}" type="presParOf" srcId="{0B6D9E40-40DC-5943-807B-99BEA0611CD2}" destId="{0B62AB3F-4103-6F41-AAA7-7FE548925DC7}" srcOrd="0" destOrd="0" presId="urn:microsoft.com/office/officeart/2008/layout/CircularPictureCallout"/>
    <dgm:cxn modelId="{ADFE766C-59CF-0943-AB8C-3B6C6B1E2ED2}" type="presParOf" srcId="{673D23DB-A8FF-1142-9507-7F5606746841}" destId="{4CC5A241-DA6A-7845-80D4-96C44D07506E}" srcOrd="11" destOrd="0" presId="urn:microsoft.com/office/officeart/2008/layout/CircularPictureCallout"/>
    <dgm:cxn modelId="{A2449295-B534-574C-9F94-3798E52FBFC5}" type="presParOf" srcId="{4CC5A241-DA6A-7845-80D4-96C44D07506E}" destId="{237A7FE1-9C7D-FD4A-850B-E8813A1AF096}" srcOrd="0" destOrd="0" presId="urn:microsoft.com/office/officeart/2008/layout/CircularPictureCallout"/>
    <dgm:cxn modelId="{CBDC7ADC-B8D6-0148-8B40-E5E7E1616526}" type="presParOf" srcId="{673D23DB-A8FF-1142-9507-7F5606746841}" destId="{2541730C-0944-9C4B-BB37-5AA125BE681C}" srcOrd="12" destOrd="0" presId="urn:microsoft.com/office/officeart/2008/layout/CircularPictureCallout"/>
    <dgm:cxn modelId="{870A5472-9D3E-B14A-8944-00F08F39FFBF}" type="presParOf" srcId="{673D23DB-A8FF-1142-9507-7F5606746841}" destId="{6BCC86C1-2EAB-1A42-87DE-B44721A9DAA2}" srcOrd="13" destOrd="0" presId="urn:microsoft.com/office/officeart/2008/layout/CircularPictureCallout"/>
    <dgm:cxn modelId="{9DACA36F-461F-7E4E-9104-03D29DA48182}" type="presParOf" srcId="{6BCC86C1-2EAB-1A42-87DE-B44721A9DAA2}" destId="{5DBAA8DB-D0C4-7F40-858F-5947229F6023}" srcOrd="0" destOrd="0" presId="urn:microsoft.com/office/officeart/2008/layout/CircularPictureCallout"/>
    <dgm:cxn modelId="{D34EFC50-9051-2044-9F98-57E1F59921F6}" type="presParOf" srcId="{673D23DB-A8FF-1142-9507-7F5606746841}" destId="{5F674AAB-D381-3A42-A8BA-E0F5B3090FFF}" srcOrd="14" destOrd="0" presId="urn:microsoft.com/office/officeart/2008/layout/CircularPictureCallout"/>
    <dgm:cxn modelId="{23A981B5-CBA1-2A41-8F8B-C0005CDD9B56}" type="presParOf" srcId="{5F674AAB-D381-3A42-A8BA-E0F5B3090FFF}" destId="{149264CC-9116-F24D-8ABF-1A7BAA71DAE3}" srcOrd="0" destOrd="0" presId="urn:microsoft.com/office/officeart/2008/layout/CircularPictureCallout"/>
    <dgm:cxn modelId="{FD7E8FBD-05F5-4A42-A269-7B9B7933E289}" type="presParOf" srcId="{673D23DB-A8FF-1142-9507-7F5606746841}" destId="{0CB9DBB6-66B9-AE44-9E53-CC23D1E9360D}" srcOrd="15" destOrd="0" presId="urn:microsoft.com/office/officeart/2008/layout/CircularPictureCallout"/>
    <dgm:cxn modelId="{BB48D9C8-69C3-0842-8F84-DF4D140E7878}" type="presParOf" srcId="{673D23DB-A8FF-1142-9507-7F5606746841}" destId="{53EA7F01-95C8-0B43-BC37-79C0C534ACFB}" srcOrd="16" destOrd="0" presId="urn:microsoft.com/office/officeart/2008/layout/CircularPictureCallout"/>
    <dgm:cxn modelId="{C5B6B57B-ECAC-4944-B701-9A7F49BF3AC9}" type="presParOf" srcId="{53EA7F01-95C8-0B43-BC37-79C0C534ACFB}" destId="{EC61BE3D-08D7-DB4A-9C7E-07609BACA054}" srcOrd="0" destOrd="0" presId="urn:microsoft.com/office/officeart/2008/layout/CircularPictureCallout"/>
    <dgm:cxn modelId="{26F933A0-53E7-F645-B634-63565A3B8B3D}" type="presParOf" srcId="{673D23DB-A8FF-1142-9507-7F5606746841}" destId="{4EBFA5D3-F59B-E34E-BDF4-7CEC115F0386}" srcOrd="17" destOrd="0" presId="urn:microsoft.com/office/officeart/2008/layout/CircularPictureCallout"/>
    <dgm:cxn modelId="{FC4D790D-B45B-984D-8B46-9B1F48ABC428}" type="presParOf" srcId="{4EBFA5D3-F59B-E34E-BDF4-7CEC115F0386}" destId="{88D53363-1A37-2C4D-B2CC-FABE07A6F966}" srcOrd="0" destOrd="0" presId="urn:microsoft.com/office/officeart/2008/layout/CircularPictureCallout"/>
    <dgm:cxn modelId="{39BB4D34-D66E-0445-8C79-F123CD526076}" type="presParOf" srcId="{673D23DB-A8FF-1142-9507-7F5606746841}" destId="{BAD1E3C9-B8D8-DD4B-AC80-2DDDF957248A}" srcOrd="18" destOrd="0" presId="urn:microsoft.com/office/officeart/2008/layout/CircularPictureCallout"/>
    <dgm:cxn modelId="{5074B83C-116C-E049-921F-3A0B5C1EAF06}" type="presParOf" srcId="{673D23DB-A8FF-1142-9507-7F5606746841}" destId="{092792F1-FE8C-3D4A-AD87-2D08E629767E}" srcOrd="19" destOrd="0" presId="urn:microsoft.com/office/officeart/2008/layout/CircularPictureCallout"/>
    <dgm:cxn modelId="{6F600285-D750-CE48-A55C-8EF8D19FEC36}" type="presParOf" srcId="{092792F1-FE8C-3D4A-AD87-2D08E629767E}" destId="{9325E659-EEBD-874E-A85C-93D45C994D24}" srcOrd="0" destOrd="0" presId="urn:microsoft.com/office/officeart/2008/layout/CircularPictureCallout"/>
  </dgm:cxnLst>
  <dgm:bg/>
  <dgm:whole>
    <a:ln w="76200" cmpd="sn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7EBC74-DD17-2D40-9E5A-D79568B934E0}"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12BBF745-A28A-584F-9B1F-3AF3AF22DF93}">
      <dgm:prSet phldrT="[Text]"/>
      <dgm:spPr>
        <a:solidFill>
          <a:srgbClr val="FFFFFF"/>
        </a:solidFill>
        <a:effectLst>
          <a:softEdge rad="12700"/>
        </a:effectLst>
      </dgm:spPr>
      <dgm:t>
        <a:bodyPr/>
        <a:lstStyle/>
        <a:p>
          <a:r>
            <a:rPr lang="en-US" b="1" dirty="0" smtClean="0">
              <a:solidFill>
                <a:schemeClr val="tx1"/>
              </a:solidFill>
              <a:effectLst>
                <a:glow rad="876300">
                  <a:schemeClr val="bg1">
                    <a:alpha val="77000"/>
                  </a:schemeClr>
                </a:glow>
              </a:effectLst>
              <a:latin typeface="Georgia"/>
              <a:cs typeface="Georgia"/>
            </a:rPr>
            <a:t>Decision Analysis</a:t>
          </a:r>
          <a:br>
            <a:rPr lang="en-US" b="1" dirty="0" smtClean="0">
              <a:solidFill>
                <a:schemeClr val="tx1"/>
              </a:solidFill>
              <a:effectLst>
                <a:glow rad="876300">
                  <a:schemeClr val="bg1">
                    <a:alpha val="77000"/>
                  </a:schemeClr>
                </a:glow>
              </a:effectLst>
              <a:latin typeface="Georgia"/>
              <a:cs typeface="Georgia"/>
            </a:rPr>
          </a:br>
          <a:r>
            <a:rPr lang="en-US" b="1" dirty="0" smtClean="0">
              <a:solidFill>
                <a:schemeClr val="tx1"/>
              </a:solidFill>
              <a:effectLst>
                <a:glow rad="876300">
                  <a:schemeClr val="bg1">
                    <a:alpha val="77000"/>
                  </a:schemeClr>
                </a:glow>
              </a:effectLst>
              <a:latin typeface="Georgia"/>
              <a:cs typeface="Georgia"/>
            </a:rPr>
            <a:t> in Research for Agricultural Development</a:t>
          </a:r>
          <a:endParaRPr lang="en-US" b="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gm:t>
    </dgm:pt>
    <dgm:pt modelId="{DCB0C64B-6661-774B-BC08-D5A1F8F4794F}" type="parTrans" cxnId="{17753119-FDA8-874F-8546-4BFDBC85D780}">
      <dgm:prSet/>
      <dgm:spPr/>
      <dgm:t>
        <a:bodyPr/>
        <a:lstStyle/>
        <a:p>
          <a:endParaRPr lang="en-US"/>
        </a:p>
      </dgm:t>
    </dgm:pt>
    <dgm:pt modelId="{DDD99A9F-AB11-4446-B9E3-F33334908F36}" type="sibTrans" cxnId="{17753119-FDA8-874F-8546-4BFDBC85D780}">
      <dgm:prSet/>
      <dgm:spPr>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107080D1-CDEE-BB42-BA76-88E4B28B9470}">
      <dgm:prSet phldrT="[Text]"/>
      <dgm:spPr/>
      <dgm:t>
        <a:bodyPr/>
        <a:lstStyle/>
        <a:p>
          <a:r>
            <a:rPr lang="en-US" b="1" dirty="0" smtClean="0">
              <a:latin typeface="Georgia"/>
              <a:cs typeface="Georgia"/>
            </a:rPr>
            <a:t>Approaches</a:t>
          </a:r>
          <a:endParaRPr lang="en-US" b="1" dirty="0">
            <a:latin typeface="Georgia"/>
            <a:cs typeface="Georgia"/>
          </a:endParaRPr>
        </a:p>
      </dgm:t>
    </dgm:pt>
    <dgm:pt modelId="{34F58200-EDB2-1F41-A2AE-784B050645F1}" type="parTrans" cxnId="{A62E0A40-AE8B-6640-A811-0C242E3B8895}">
      <dgm:prSet/>
      <dgm:spPr/>
      <dgm:t>
        <a:bodyPr/>
        <a:lstStyle/>
        <a:p>
          <a:endParaRPr lang="en-US"/>
        </a:p>
      </dgm:t>
    </dgm:pt>
    <dgm:pt modelId="{0C0016D4-5222-E646-A673-B4669E993CD5}" type="sibTrans" cxnId="{A62E0A40-AE8B-6640-A811-0C242E3B889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A68DFBAC-03DF-0B41-8D06-B26E476279EC}">
      <dgm:prSet/>
      <dgm:spPr/>
      <dgm:t>
        <a:bodyPr/>
        <a:lstStyle/>
        <a:p>
          <a:r>
            <a:rPr lang="en-US" dirty="0" smtClean="0">
              <a:solidFill>
                <a:srgbClr val="7F7F7F"/>
              </a:solidFill>
              <a:latin typeface="Georgia"/>
              <a:cs typeface="Georgia"/>
            </a:rPr>
            <a:t>Decision Analysis</a:t>
          </a:r>
          <a:endParaRPr lang="en-US" dirty="0">
            <a:solidFill>
              <a:srgbClr val="7F7F7F"/>
            </a:solidFill>
            <a:latin typeface="Georgia"/>
            <a:cs typeface="Georgia"/>
          </a:endParaRPr>
        </a:p>
      </dgm:t>
    </dgm:pt>
    <dgm:pt modelId="{6CE9EC20-AA61-7D45-A413-2EB52AA5A65E}" type="parTrans" cxnId="{BE56822E-4CD3-E54D-80E2-669B4D726222}">
      <dgm:prSet/>
      <dgm:spPr/>
      <dgm:t>
        <a:bodyPr/>
        <a:lstStyle/>
        <a:p>
          <a:endParaRPr lang="en-US"/>
        </a:p>
      </dgm:t>
    </dgm:pt>
    <dgm:pt modelId="{1C1399C4-5DF9-7241-95DD-6D9908819AC1}" type="sibTrans" cxnId="{BE56822E-4CD3-E54D-80E2-669B4D726222}">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708FA0ED-77F6-B14C-BDA4-C45148731B73}">
      <dgm:prSet/>
      <dgm:spPr/>
      <dgm:t>
        <a:bodyPr/>
        <a:lstStyle/>
        <a:p>
          <a:r>
            <a:rPr lang="en-US" dirty="0" smtClean="0">
              <a:solidFill>
                <a:srgbClr val="7F7F7F"/>
              </a:solidFill>
              <a:latin typeface="Georgia"/>
              <a:cs typeface="Georgia"/>
            </a:rPr>
            <a:t>Model building</a:t>
          </a:r>
        </a:p>
      </dgm:t>
    </dgm:pt>
    <dgm:pt modelId="{A0C6ABE5-D0DB-9744-BF6E-E293C6494A5D}" type="parTrans" cxnId="{E232D921-5485-4C46-9F7A-D92A451C40CF}">
      <dgm:prSet/>
      <dgm:spPr/>
      <dgm:t>
        <a:bodyPr/>
        <a:lstStyle/>
        <a:p>
          <a:endParaRPr lang="en-US"/>
        </a:p>
      </dgm:t>
    </dgm:pt>
    <dgm:pt modelId="{F60573AE-B1A5-FF4D-B078-959A6D0BA363}" type="sibTrans" cxnId="{E232D921-5485-4C46-9F7A-D92A451C40CF}">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AF68043D-6B5D-5442-A7C2-27C6CF0FF7EC}">
      <dgm:prSet/>
      <dgm:spPr/>
      <dgm:t>
        <a:bodyPr/>
        <a:lstStyle/>
        <a:p>
          <a:r>
            <a:rPr lang="en-US" dirty="0" smtClean="0">
              <a:solidFill>
                <a:srgbClr val="7F7F7F"/>
              </a:solidFill>
              <a:latin typeface="Georgia"/>
              <a:cs typeface="Georgia"/>
            </a:rPr>
            <a:t>Overcoming Bias</a:t>
          </a:r>
        </a:p>
      </dgm:t>
    </dgm:pt>
    <dgm:pt modelId="{5ACF1F2B-1093-4442-8ABD-E93F4061525B}" type="parTrans" cxnId="{20B43F5A-F96C-4242-B9DC-390CE5E3D08E}">
      <dgm:prSet/>
      <dgm:spPr/>
      <dgm:t>
        <a:bodyPr/>
        <a:lstStyle/>
        <a:p>
          <a:endParaRPr lang="en-US"/>
        </a:p>
      </dgm:t>
    </dgm:pt>
    <dgm:pt modelId="{FFCFBECE-2D2E-8E45-8D84-12D56AD762CE}" type="sibTrans" cxnId="{20B43F5A-F96C-4242-B9DC-390CE5E3D08E}">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5E6D88B6-1A2A-3343-8160-D4725C1DFB22}">
      <dgm:prSet/>
      <dgm:spPr/>
      <dgm:t>
        <a:bodyPr/>
        <a:lstStyle/>
        <a:p>
          <a:r>
            <a:rPr lang="en-US" dirty="0" smtClean="0">
              <a:solidFill>
                <a:srgbClr val="7F7F7F"/>
              </a:solidFill>
              <a:latin typeface="Georgia"/>
              <a:cs typeface="Georgia"/>
            </a:rPr>
            <a:t>Case Studies</a:t>
          </a:r>
        </a:p>
      </dgm:t>
    </dgm:pt>
    <dgm:pt modelId="{70E56E5A-3750-A94F-BF13-C48690D3F23C}" type="parTrans" cxnId="{AC8D0295-AD99-5240-8784-ED77BA8C2B59}">
      <dgm:prSet/>
      <dgm:spPr/>
      <dgm:t>
        <a:bodyPr/>
        <a:lstStyle/>
        <a:p>
          <a:endParaRPr lang="en-US"/>
        </a:p>
      </dgm:t>
    </dgm:pt>
    <dgm:pt modelId="{442CC8AC-E0A4-CB4F-8D1A-42AF9C6EFA35}" type="sibTrans" cxnId="{AC8D0295-AD99-5240-8784-ED77BA8C2B59}">
      <dgm:prSet/>
      <dgm:spPr>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t>
        <a:bodyPr/>
        <a:lstStyle/>
        <a:p>
          <a:endParaRPr lang="en-US"/>
        </a:p>
      </dgm:t>
    </dgm:pt>
    <dgm:pt modelId="{7E45E5D2-4A1D-9B41-8E24-9E8B1EE0ECFA}">
      <dgm:prSet/>
      <dgm:spPr/>
      <dgm:t>
        <a:bodyPr/>
        <a:lstStyle/>
        <a:p>
          <a:r>
            <a:rPr lang="en-US" dirty="0" smtClean="0">
              <a:solidFill>
                <a:srgbClr val="7F7F7F"/>
              </a:solidFill>
              <a:latin typeface="Georgia"/>
              <a:cs typeface="Georgia"/>
            </a:rPr>
            <a:t>Conclusions </a:t>
          </a:r>
          <a:endParaRPr lang="en-US" dirty="0">
            <a:solidFill>
              <a:srgbClr val="7F7F7F"/>
            </a:solidFill>
            <a:latin typeface="Georgia"/>
            <a:cs typeface="Georgia"/>
          </a:endParaRPr>
        </a:p>
      </dgm:t>
    </dgm:pt>
    <dgm:pt modelId="{0E4A732D-78B7-5F44-A71F-0747EB200927}" type="parTrans" cxnId="{D1030007-818C-E843-82EF-34E7315C835A}">
      <dgm:prSet/>
      <dgm:spPr/>
      <dgm:t>
        <a:bodyPr/>
        <a:lstStyle/>
        <a:p>
          <a:endParaRPr lang="en-US"/>
        </a:p>
      </dgm:t>
    </dgm:pt>
    <dgm:pt modelId="{A36526AF-BFE3-6B4F-B73A-FC147EC96E01}" type="sibTrans" cxnId="{D1030007-818C-E843-82EF-34E7315C835A}">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dgm:spPr>
      <dgm:t>
        <a:bodyPr/>
        <a:lstStyle/>
        <a:p>
          <a:endParaRPr lang="en-US"/>
        </a:p>
      </dgm:t>
    </dgm:pt>
    <dgm:pt modelId="{3BE0CAB8-0D02-0E4D-AF01-AB5D5147329E}" type="pres">
      <dgm:prSet presAssocID="{0C7EBC74-DD17-2D40-9E5A-D79568B934E0}" presName="Name0" presStyleCnt="0">
        <dgm:presLayoutVars>
          <dgm:chMax val="7"/>
          <dgm:chPref val="7"/>
          <dgm:dir/>
        </dgm:presLayoutVars>
      </dgm:prSet>
      <dgm:spPr/>
      <dgm:t>
        <a:bodyPr/>
        <a:lstStyle/>
        <a:p>
          <a:endParaRPr lang="en-US"/>
        </a:p>
      </dgm:t>
    </dgm:pt>
    <dgm:pt modelId="{673D23DB-A8FF-1142-9507-7F5606746841}" type="pres">
      <dgm:prSet presAssocID="{0C7EBC74-DD17-2D40-9E5A-D79568B934E0}" presName="Name1" presStyleCnt="0"/>
      <dgm:spPr/>
    </dgm:pt>
    <dgm:pt modelId="{60D1EF08-868E-F14A-A4D6-2483550870E4}" type="pres">
      <dgm:prSet presAssocID="{DDD99A9F-AB11-4446-B9E3-F33334908F36}" presName="picture_1" presStyleCnt="0"/>
      <dgm:spPr/>
    </dgm:pt>
    <dgm:pt modelId="{6A731DB9-62D8-3842-8784-6F64FFB97C86}" type="pres">
      <dgm:prSet presAssocID="{DDD99A9F-AB11-4446-B9E3-F33334908F36}" presName="pictureRepeatNode" presStyleLbl="alignImgPlace1" presStyleIdx="0" presStyleCnt="7" custScaleX="92511" custScaleY="92511" custLinFactNeighborX="-6869" custLinFactNeighborY="228"/>
      <dgm:spPr/>
      <dgm:t>
        <a:bodyPr/>
        <a:lstStyle/>
        <a:p>
          <a:endParaRPr lang="en-US"/>
        </a:p>
      </dgm:t>
    </dgm:pt>
    <dgm:pt modelId="{D5C83A23-F1E6-E44E-A8A9-5A1E84A7F5FB}" type="pres">
      <dgm:prSet presAssocID="{12BBF745-A28A-584F-9B1F-3AF3AF22DF93}" presName="text_1" presStyleLbl="node1" presStyleIdx="0" presStyleCnt="0" custScaleX="118262" custLinFactNeighborX="-6179" custLinFactNeighborY="4285">
        <dgm:presLayoutVars>
          <dgm:bulletEnabled val="1"/>
        </dgm:presLayoutVars>
      </dgm:prSet>
      <dgm:spPr/>
      <dgm:t>
        <a:bodyPr/>
        <a:lstStyle/>
        <a:p>
          <a:endParaRPr lang="en-US"/>
        </a:p>
      </dgm:t>
    </dgm:pt>
    <dgm:pt modelId="{7C9B7C2B-FFAD-4048-9586-F096E2C00110}" type="pres">
      <dgm:prSet presAssocID="{0C0016D4-5222-E646-A673-B4669E993CD5}" presName="picture_2" presStyleCnt="0"/>
      <dgm:spPr/>
    </dgm:pt>
    <dgm:pt modelId="{2610694B-C68E-D349-9A9B-6EDD5E5A6469}" type="pres">
      <dgm:prSet presAssocID="{0C0016D4-5222-E646-A673-B4669E993CD5}" presName="pictureRepeatNode" presStyleLbl="alignImgPlace1" presStyleIdx="1" presStyleCnt="7"/>
      <dgm:spPr/>
      <dgm:t>
        <a:bodyPr/>
        <a:lstStyle/>
        <a:p>
          <a:endParaRPr lang="en-US"/>
        </a:p>
      </dgm:t>
    </dgm:pt>
    <dgm:pt modelId="{E2EE45DC-3802-3049-A984-5CCBD3C9A841}" type="pres">
      <dgm:prSet presAssocID="{107080D1-CDEE-BB42-BA76-88E4B28B9470}" presName="line_2" presStyleLbl="parChTrans1D1" presStyleIdx="0" presStyleCnt="6"/>
      <dgm:spPr>
        <a:ln w="12700" cmpd="sng">
          <a:solidFill>
            <a:schemeClr val="tx1"/>
          </a:solidFill>
        </a:ln>
      </dgm:spPr>
    </dgm:pt>
    <dgm:pt modelId="{34E8E139-EF82-BA4D-8EE3-8BB6CB12927B}" type="pres">
      <dgm:prSet presAssocID="{107080D1-CDEE-BB42-BA76-88E4B28B9470}" presName="textparent_2" presStyleLbl="node1" presStyleIdx="0" presStyleCnt="0"/>
      <dgm:spPr/>
    </dgm:pt>
    <dgm:pt modelId="{0FAC2882-5543-154E-8233-0F4F6A6AEB65}" type="pres">
      <dgm:prSet presAssocID="{107080D1-CDEE-BB42-BA76-88E4B28B9470}" presName="text_2" presStyleLbl="revTx" presStyleIdx="0" presStyleCnt="6">
        <dgm:presLayoutVars>
          <dgm:bulletEnabled val="1"/>
        </dgm:presLayoutVars>
      </dgm:prSet>
      <dgm:spPr/>
      <dgm:t>
        <a:bodyPr/>
        <a:lstStyle/>
        <a:p>
          <a:endParaRPr lang="en-US"/>
        </a:p>
      </dgm:t>
    </dgm:pt>
    <dgm:pt modelId="{C05248A8-40C2-674A-AA18-8EA6222234A7}" type="pres">
      <dgm:prSet presAssocID="{1C1399C4-5DF9-7241-95DD-6D9908819AC1}" presName="picture_3" presStyleCnt="0"/>
      <dgm:spPr/>
    </dgm:pt>
    <dgm:pt modelId="{DD5A2C61-E456-7F4B-96F0-6C7C83709EBA}" type="pres">
      <dgm:prSet presAssocID="{1C1399C4-5DF9-7241-95DD-6D9908819AC1}" presName="pictureRepeatNode" presStyleLbl="alignImgPlace1" presStyleIdx="2" presStyleCnt="7"/>
      <dgm:spPr/>
      <dgm:t>
        <a:bodyPr/>
        <a:lstStyle/>
        <a:p>
          <a:endParaRPr lang="en-US"/>
        </a:p>
      </dgm:t>
    </dgm:pt>
    <dgm:pt modelId="{D88544CE-F5E6-D146-9D16-0A0A01FDDD74}" type="pres">
      <dgm:prSet presAssocID="{A68DFBAC-03DF-0B41-8D06-B26E476279EC}" presName="line_3" presStyleLbl="parChTrans1D1" presStyleIdx="1" presStyleCnt="6"/>
      <dgm:spPr>
        <a:ln w="12700" cmpd="sng"/>
      </dgm:spPr>
    </dgm:pt>
    <dgm:pt modelId="{07A23795-0DFB-E44E-A9D4-752026C66132}" type="pres">
      <dgm:prSet presAssocID="{A68DFBAC-03DF-0B41-8D06-B26E476279EC}" presName="textparent_3" presStyleLbl="node1" presStyleIdx="0" presStyleCnt="0"/>
      <dgm:spPr/>
    </dgm:pt>
    <dgm:pt modelId="{1DE90A1A-1B93-2D45-96CF-0EF26FD6B859}" type="pres">
      <dgm:prSet presAssocID="{A68DFBAC-03DF-0B41-8D06-B26E476279EC}" presName="text_3" presStyleLbl="revTx" presStyleIdx="1" presStyleCnt="6" custScaleX="206450">
        <dgm:presLayoutVars>
          <dgm:bulletEnabled val="1"/>
        </dgm:presLayoutVars>
      </dgm:prSet>
      <dgm:spPr/>
      <dgm:t>
        <a:bodyPr/>
        <a:lstStyle/>
        <a:p>
          <a:endParaRPr lang="en-US"/>
        </a:p>
      </dgm:t>
    </dgm:pt>
    <dgm:pt modelId="{C4E07B7F-7017-9E4C-A638-CE96B26E7AD7}" type="pres">
      <dgm:prSet presAssocID="{F60573AE-B1A5-FF4D-B078-959A6D0BA363}" presName="picture_4" presStyleCnt="0"/>
      <dgm:spPr/>
    </dgm:pt>
    <dgm:pt modelId="{C4E280F6-11E1-D044-BFCB-9A06B606E417}" type="pres">
      <dgm:prSet presAssocID="{F60573AE-B1A5-FF4D-B078-959A6D0BA363}" presName="pictureRepeatNode" presStyleLbl="alignImgPlace1" presStyleIdx="3" presStyleCnt="7"/>
      <dgm:spPr/>
      <dgm:t>
        <a:bodyPr/>
        <a:lstStyle/>
        <a:p>
          <a:endParaRPr lang="en-US"/>
        </a:p>
      </dgm:t>
    </dgm:pt>
    <dgm:pt modelId="{110C2D60-67AB-2746-B4BA-E3DE34E5705E}" type="pres">
      <dgm:prSet presAssocID="{708FA0ED-77F6-B14C-BDA4-C45148731B73}" presName="line_4" presStyleLbl="parChTrans1D1" presStyleIdx="2" presStyleCnt="6"/>
      <dgm:spPr>
        <a:ln w="12700" cmpd="sng"/>
      </dgm:spPr>
    </dgm:pt>
    <dgm:pt modelId="{0B6D9E40-40DC-5943-807B-99BEA0611CD2}" type="pres">
      <dgm:prSet presAssocID="{708FA0ED-77F6-B14C-BDA4-C45148731B73}" presName="textparent_4" presStyleLbl="node1" presStyleIdx="0" presStyleCnt="0"/>
      <dgm:spPr/>
    </dgm:pt>
    <dgm:pt modelId="{0B62AB3F-4103-6F41-AAA7-7FE548925DC7}" type="pres">
      <dgm:prSet presAssocID="{708FA0ED-77F6-B14C-BDA4-C45148731B73}" presName="text_4" presStyleLbl="revTx" presStyleIdx="2" presStyleCnt="6" custScaleX="225403">
        <dgm:presLayoutVars>
          <dgm:bulletEnabled val="1"/>
        </dgm:presLayoutVars>
      </dgm:prSet>
      <dgm:spPr/>
      <dgm:t>
        <a:bodyPr/>
        <a:lstStyle/>
        <a:p>
          <a:endParaRPr lang="en-US"/>
        </a:p>
      </dgm:t>
    </dgm:pt>
    <dgm:pt modelId="{4CC5A241-DA6A-7845-80D4-96C44D07506E}" type="pres">
      <dgm:prSet presAssocID="{FFCFBECE-2D2E-8E45-8D84-12D56AD762CE}" presName="picture_5" presStyleCnt="0"/>
      <dgm:spPr/>
    </dgm:pt>
    <dgm:pt modelId="{237A7FE1-9C7D-FD4A-850B-E8813A1AF096}" type="pres">
      <dgm:prSet presAssocID="{FFCFBECE-2D2E-8E45-8D84-12D56AD762CE}" presName="pictureRepeatNode" presStyleLbl="alignImgPlace1" presStyleIdx="4" presStyleCnt="7"/>
      <dgm:spPr/>
      <dgm:t>
        <a:bodyPr/>
        <a:lstStyle/>
        <a:p>
          <a:endParaRPr lang="en-US"/>
        </a:p>
      </dgm:t>
    </dgm:pt>
    <dgm:pt modelId="{2541730C-0944-9C4B-BB37-5AA125BE681C}" type="pres">
      <dgm:prSet presAssocID="{AF68043D-6B5D-5442-A7C2-27C6CF0FF7EC}" presName="line_5" presStyleLbl="parChTrans1D1" presStyleIdx="3" presStyleCnt="6"/>
      <dgm:spPr>
        <a:ln w="12700" cmpd="sng"/>
      </dgm:spPr>
    </dgm:pt>
    <dgm:pt modelId="{6BCC86C1-2EAB-1A42-87DE-B44721A9DAA2}" type="pres">
      <dgm:prSet presAssocID="{AF68043D-6B5D-5442-A7C2-27C6CF0FF7EC}" presName="textparent_5" presStyleLbl="node1" presStyleIdx="0" presStyleCnt="0"/>
      <dgm:spPr/>
    </dgm:pt>
    <dgm:pt modelId="{5DBAA8DB-D0C4-7F40-858F-5947229F6023}" type="pres">
      <dgm:prSet presAssocID="{AF68043D-6B5D-5442-A7C2-27C6CF0FF7EC}" presName="text_5" presStyleLbl="revTx" presStyleIdx="3" presStyleCnt="6" custScaleX="170574">
        <dgm:presLayoutVars>
          <dgm:bulletEnabled val="1"/>
        </dgm:presLayoutVars>
      </dgm:prSet>
      <dgm:spPr/>
      <dgm:t>
        <a:bodyPr/>
        <a:lstStyle/>
        <a:p>
          <a:endParaRPr lang="en-US"/>
        </a:p>
      </dgm:t>
    </dgm:pt>
    <dgm:pt modelId="{5F674AAB-D381-3A42-A8BA-E0F5B3090FFF}" type="pres">
      <dgm:prSet presAssocID="{442CC8AC-E0A4-CB4F-8D1A-42AF9C6EFA35}" presName="picture_6" presStyleCnt="0"/>
      <dgm:spPr/>
    </dgm:pt>
    <dgm:pt modelId="{149264CC-9116-F24D-8ABF-1A7BAA71DAE3}" type="pres">
      <dgm:prSet presAssocID="{442CC8AC-E0A4-CB4F-8D1A-42AF9C6EFA35}" presName="pictureRepeatNode" presStyleLbl="alignImgPlace1" presStyleIdx="5" presStyleCnt="7"/>
      <dgm:spPr/>
      <dgm:t>
        <a:bodyPr/>
        <a:lstStyle/>
        <a:p>
          <a:endParaRPr lang="en-US"/>
        </a:p>
      </dgm:t>
    </dgm:pt>
    <dgm:pt modelId="{0CB9DBB6-66B9-AE44-9E53-CC23D1E9360D}" type="pres">
      <dgm:prSet presAssocID="{5E6D88B6-1A2A-3343-8160-D4725C1DFB22}" presName="line_6" presStyleLbl="parChTrans1D1" presStyleIdx="4" presStyleCnt="6"/>
      <dgm:spPr>
        <a:ln w="12700" cmpd="sng"/>
      </dgm:spPr>
    </dgm:pt>
    <dgm:pt modelId="{53EA7F01-95C8-0B43-BC37-79C0C534ACFB}" type="pres">
      <dgm:prSet presAssocID="{5E6D88B6-1A2A-3343-8160-D4725C1DFB22}" presName="textparent_6" presStyleLbl="node1" presStyleIdx="0" presStyleCnt="0"/>
      <dgm:spPr/>
    </dgm:pt>
    <dgm:pt modelId="{EC61BE3D-08D7-DB4A-9C7E-07609BACA054}" type="pres">
      <dgm:prSet presAssocID="{5E6D88B6-1A2A-3343-8160-D4725C1DFB22}" presName="text_6" presStyleLbl="revTx" presStyleIdx="4" presStyleCnt="6" custScaleX="170492">
        <dgm:presLayoutVars>
          <dgm:bulletEnabled val="1"/>
        </dgm:presLayoutVars>
      </dgm:prSet>
      <dgm:spPr/>
      <dgm:t>
        <a:bodyPr/>
        <a:lstStyle/>
        <a:p>
          <a:endParaRPr lang="en-US"/>
        </a:p>
      </dgm:t>
    </dgm:pt>
    <dgm:pt modelId="{4EBFA5D3-F59B-E34E-BDF4-7CEC115F0386}" type="pres">
      <dgm:prSet presAssocID="{A36526AF-BFE3-6B4F-B73A-FC147EC96E01}" presName="picture_7" presStyleCnt="0"/>
      <dgm:spPr/>
    </dgm:pt>
    <dgm:pt modelId="{88D53363-1A37-2C4D-B2CC-FABE07A6F966}" type="pres">
      <dgm:prSet presAssocID="{A36526AF-BFE3-6B4F-B73A-FC147EC96E01}" presName="pictureRepeatNode" presStyleLbl="alignImgPlace1" presStyleIdx="6" presStyleCnt="7"/>
      <dgm:spPr/>
      <dgm:t>
        <a:bodyPr/>
        <a:lstStyle/>
        <a:p>
          <a:endParaRPr lang="en-US"/>
        </a:p>
      </dgm:t>
    </dgm:pt>
    <dgm:pt modelId="{BAD1E3C9-B8D8-DD4B-AC80-2DDDF957248A}" type="pres">
      <dgm:prSet presAssocID="{7E45E5D2-4A1D-9B41-8E24-9E8B1EE0ECFA}" presName="line_7" presStyleLbl="parChTrans1D1" presStyleIdx="5" presStyleCnt="6"/>
      <dgm:spPr>
        <a:ln w="12700" cmpd="sng"/>
      </dgm:spPr>
    </dgm:pt>
    <dgm:pt modelId="{092792F1-FE8C-3D4A-AD87-2D08E629767E}" type="pres">
      <dgm:prSet presAssocID="{7E45E5D2-4A1D-9B41-8E24-9E8B1EE0ECFA}" presName="textparent_7" presStyleLbl="node1" presStyleIdx="0" presStyleCnt="0"/>
      <dgm:spPr/>
    </dgm:pt>
    <dgm:pt modelId="{9325E659-EEBD-874E-A85C-93D45C994D24}" type="pres">
      <dgm:prSet presAssocID="{7E45E5D2-4A1D-9B41-8E24-9E8B1EE0ECFA}" presName="text_7" presStyleLbl="revTx" presStyleIdx="5" presStyleCnt="6">
        <dgm:presLayoutVars>
          <dgm:bulletEnabled val="1"/>
        </dgm:presLayoutVars>
      </dgm:prSet>
      <dgm:spPr/>
      <dgm:t>
        <a:bodyPr/>
        <a:lstStyle/>
        <a:p>
          <a:endParaRPr lang="en-US"/>
        </a:p>
      </dgm:t>
    </dgm:pt>
  </dgm:ptLst>
  <dgm:cxnLst>
    <dgm:cxn modelId="{A7429A73-2821-B14C-AE68-A472DDC6C6CA}" type="presOf" srcId="{A36526AF-BFE3-6B4F-B73A-FC147EC96E01}" destId="{88D53363-1A37-2C4D-B2CC-FABE07A6F966}" srcOrd="0" destOrd="0" presId="urn:microsoft.com/office/officeart/2008/layout/CircularPictureCallout"/>
    <dgm:cxn modelId="{BA98F67C-49D6-B041-84ED-2938E43B10CB}" type="presOf" srcId="{0C0016D4-5222-E646-A673-B4669E993CD5}" destId="{2610694B-C68E-D349-9A9B-6EDD5E5A6469}" srcOrd="0" destOrd="0" presId="urn:microsoft.com/office/officeart/2008/layout/CircularPictureCallout"/>
    <dgm:cxn modelId="{20B43F5A-F96C-4242-B9DC-390CE5E3D08E}" srcId="{0C7EBC74-DD17-2D40-9E5A-D79568B934E0}" destId="{AF68043D-6B5D-5442-A7C2-27C6CF0FF7EC}" srcOrd="4" destOrd="0" parTransId="{5ACF1F2B-1093-4442-8ABD-E93F4061525B}" sibTransId="{FFCFBECE-2D2E-8E45-8D84-12D56AD762CE}"/>
    <dgm:cxn modelId="{2B7C8A9F-4AB8-004C-BA8F-30DA45D56376}" type="presOf" srcId="{0C7EBC74-DD17-2D40-9E5A-D79568B934E0}" destId="{3BE0CAB8-0D02-0E4D-AF01-AB5D5147329E}" srcOrd="0" destOrd="0" presId="urn:microsoft.com/office/officeart/2008/layout/CircularPictureCallout"/>
    <dgm:cxn modelId="{BE56822E-4CD3-E54D-80E2-669B4D726222}" srcId="{0C7EBC74-DD17-2D40-9E5A-D79568B934E0}" destId="{A68DFBAC-03DF-0B41-8D06-B26E476279EC}" srcOrd="2" destOrd="0" parTransId="{6CE9EC20-AA61-7D45-A413-2EB52AA5A65E}" sibTransId="{1C1399C4-5DF9-7241-95DD-6D9908819AC1}"/>
    <dgm:cxn modelId="{C406D6E9-2820-CF47-9D3B-A067EABAE94F}" type="presOf" srcId="{107080D1-CDEE-BB42-BA76-88E4B28B9470}" destId="{0FAC2882-5543-154E-8233-0F4F6A6AEB65}" srcOrd="0" destOrd="0" presId="urn:microsoft.com/office/officeart/2008/layout/CircularPictureCallout"/>
    <dgm:cxn modelId="{268D22BD-74EF-0F46-A6DF-4D884563202A}" type="presOf" srcId="{12BBF745-A28A-584F-9B1F-3AF3AF22DF93}" destId="{D5C83A23-F1E6-E44E-A8A9-5A1E84A7F5FB}" srcOrd="0" destOrd="0" presId="urn:microsoft.com/office/officeart/2008/layout/CircularPictureCallout"/>
    <dgm:cxn modelId="{8298F517-2491-7F4E-A4DF-61772E985959}" type="presOf" srcId="{708FA0ED-77F6-B14C-BDA4-C45148731B73}" destId="{0B62AB3F-4103-6F41-AAA7-7FE548925DC7}" srcOrd="0" destOrd="0" presId="urn:microsoft.com/office/officeart/2008/layout/CircularPictureCallout"/>
    <dgm:cxn modelId="{FF17EA17-D419-4F4F-8A3D-C944A15940D4}" type="presOf" srcId="{A68DFBAC-03DF-0B41-8D06-B26E476279EC}" destId="{1DE90A1A-1B93-2D45-96CF-0EF26FD6B859}" srcOrd="0" destOrd="0" presId="urn:microsoft.com/office/officeart/2008/layout/CircularPictureCallout"/>
    <dgm:cxn modelId="{A62E0A40-AE8B-6640-A811-0C242E3B8895}" srcId="{0C7EBC74-DD17-2D40-9E5A-D79568B934E0}" destId="{107080D1-CDEE-BB42-BA76-88E4B28B9470}" srcOrd="1" destOrd="0" parTransId="{34F58200-EDB2-1F41-A2AE-784B050645F1}" sibTransId="{0C0016D4-5222-E646-A673-B4669E993CD5}"/>
    <dgm:cxn modelId="{E232D921-5485-4C46-9F7A-D92A451C40CF}" srcId="{0C7EBC74-DD17-2D40-9E5A-D79568B934E0}" destId="{708FA0ED-77F6-B14C-BDA4-C45148731B73}" srcOrd="3" destOrd="0" parTransId="{A0C6ABE5-D0DB-9744-BF6E-E293C6494A5D}" sibTransId="{F60573AE-B1A5-FF4D-B078-959A6D0BA363}"/>
    <dgm:cxn modelId="{2AD6D9CB-53F9-9141-B61A-30D99D790EF5}" type="presOf" srcId="{442CC8AC-E0A4-CB4F-8D1A-42AF9C6EFA35}" destId="{149264CC-9116-F24D-8ABF-1A7BAA71DAE3}" srcOrd="0" destOrd="0" presId="urn:microsoft.com/office/officeart/2008/layout/CircularPictureCallout"/>
    <dgm:cxn modelId="{C08C357E-58AA-9643-8652-87925B477E94}" type="presOf" srcId="{F60573AE-B1A5-FF4D-B078-959A6D0BA363}" destId="{C4E280F6-11E1-D044-BFCB-9A06B606E417}" srcOrd="0" destOrd="0" presId="urn:microsoft.com/office/officeart/2008/layout/CircularPictureCallout"/>
    <dgm:cxn modelId="{F04507AD-A0C4-8A4F-B696-DAA38A53AEB1}" type="presOf" srcId="{DDD99A9F-AB11-4446-B9E3-F33334908F36}" destId="{6A731DB9-62D8-3842-8784-6F64FFB97C86}" srcOrd="0" destOrd="0" presId="urn:microsoft.com/office/officeart/2008/layout/CircularPictureCallout"/>
    <dgm:cxn modelId="{55FD42B7-514D-C849-9B51-F6D068BB0B44}" type="presOf" srcId="{5E6D88B6-1A2A-3343-8160-D4725C1DFB22}" destId="{EC61BE3D-08D7-DB4A-9C7E-07609BACA054}" srcOrd="0" destOrd="0" presId="urn:microsoft.com/office/officeart/2008/layout/CircularPictureCallout"/>
    <dgm:cxn modelId="{17753119-FDA8-874F-8546-4BFDBC85D780}" srcId="{0C7EBC74-DD17-2D40-9E5A-D79568B934E0}" destId="{12BBF745-A28A-584F-9B1F-3AF3AF22DF93}" srcOrd="0" destOrd="0" parTransId="{DCB0C64B-6661-774B-BC08-D5A1F8F4794F}" sibTransId="{DDD99A9F-AB11-4446-B9E3-F33334908F36}"/>
    <dgm:cxn modelId="{AC8D0295-AD99-5240-8784-ED77BA8C2B59}" srcId="{0C7EBC74-DD17-2D40-9E5A-D79568B934E0}" destId="{5E6D88B6-1A2A-3343-8160-D4725C1DFB22}" srcOrd="5" destOrd="0" parTransId="{70E56E5A-3750-A94F-BF13-C48690D3F23C}" sibTransId="{442CC8AC-E0A4-CB4F-8D1A-42AF9C6EFA35}"/>
    <dgm:cxn modelId="{53D3802A-0331-984A-87D0-64FE49D74F68}" type="presOf" srcId="{7E45E5D2-4A1D-9B41-8E24-9E8B1EE0ECFA}" destId="{9325E659-EEBD-874E-A85C-93D45C994D24}" srcOrd="0" destOrd="0" presId="urn:microsoft.com/office/officeart/2008/layout/CircularPictureCallout"/>
    <dgm:cxn modelId="{FF26AB60-8DC1-344B-9D6B-718A1E605DF3}" type="presOf" srcId="{AF68043D-6B5D-5442-A7C2-27C6CF0FF7EC}" destId="{5DBAA8DB-D0C4-7F40-858F-5947229F6023}" srcOrd="0" destOrd="0" presId="urn:microsoft.com/office/officeart/2008/layout/CircularPictureCallout"/>
    <dgm:cxn modelId="{E1137F66-FA56-8A42-8AFC-A102C32ADD99}" type="presOf" srcId="{FFCFBECE-2D2E-8E45-8D84-12D56AD762CE}" destId="{237A7FE1-9C7D-FD4A-850B-E8813A1AF096}" srcOrd="0" destOrd="0" presId="urn:microsoft.com/office/officeart/2008/layout/CircularPictureCallout"/>
    <dgm:cxn modelId="{D1030007-818C-E843-82EF-34E7315C835A}" srcId="{0C7EBC74-DD17-2D40-9E5A-D79568B934E0}" destId="{7E45E5D2-4A1D-9B41-8E24-9E8B1EE0ECFA}" srcOrd="6" destOrd="0" parTransId="{0E4A732D-78B7-5F44-A71F-0747EB200927}" sibTransId="{A36526AF-BFE3-6B4F-B73A-FC147EC96E01}"/>
    <dgm:cxn modelId="{FDCFAAFF-D438-3E41-ADCF-C0C88703E1FB}" type="presOf" srcId="{1C1399C4-5DF9-7241-95DD-6D9908819AC1}" destId="{DD5A2C61-E456-7F4B-96F0-6C7C83709EBA}" srcOrd="0" destOrd="0" presId="urn:microsoft.com/office/officeart/2008/layout/CircularPictureCallout"/>
    <dgm:cxn modelId="{1C301D8D-1AA8-A34A-849C-804A76193F62}" type="presParOf" srcId="{3BE0CAB8-0D02-0E4D-AF01-AB5D5147329E}" destId="{673D23DB-A8FF-1142-9507-7F5606746841}" srcOrd="0" destOrd="0" presId="urn:microsoft.com/office/officeart/2008/layout/CircularPictureCallout"/>
    <dgm:cxn modelId="{B16BE874-93F5-9C47-A9DF-EF7CF259A60E}" type="presParOf" srcId="{673D23DB-A8FF-1142-9507-7F5606746841}" destId="{60D1EF08-868E-F14A-A4D6-2483550870E4}" srcOrd="0" destOrd="0" presId="urn:microsoft.com/office/officeart/2008/layout/CircularPictureCallout"/>
    <dgm:cxn modelId="{6687D9BC-5C24-0848-8AC1-C6A0BEB9119E}" type="presParOf" srcId="{60D1EF08-868E-F14A-A4D6-2483550870E4}" destId="{6A731DB9-62D8-3842-8784-6F64FFB97C86}" srcOrd="0" destOrd="0" presId="urn:microsoft.com/office/officeart/2008/layout/CircularPictureCallout"/>
    <dgm:cxn modelId="{A3732F47-408B-CE42-836C-1C0CA0D4239D}" type="presParOf" srcId="{673D23DB-A8FF-1142-9507-7F5606746841}" destId="{D5C83A23-F1E6-E44E-A8A9-5A1E84A7F5FB}" srcOrd="1" destOrd="0" presId="urn:microsoft.com/office/officeart/2008/layout/CircularPictureCallout"/>
    <dgm:cxn modelId="{6EBA8E6E-13E7-FA41-B39F-3070ECE671BB}" type="presParOf" srcId="{673D23DB-A8FF-1142-9507-7F5606746841}" destId="{7C9B7C2B-FFAD-4048-9586-F096E2C00110}" srcOrd="2" destOrd="0" presId="urn:microsoft.com/office/officeart/2008/layout/CircularPictureCallout"/>
    <dgm:cxn modelId="{C42BE45A-0CE6-7048-90FE-96999C9C0378}" type="presParOf" srcId="{7C9B7C2B-FFAD-4048-9586-F096E2C00110}" destId="{2610694B-C68E-D349-9A9B-6EDD5E5A6469}" srcOrd="0" destOrd="0" presId="urn:microsoft.com/office/officeart/2008/layout/CircularPictureCallout"/>
    <dgm:cxn modelId="{08D0A76F-1296-5549-B513-800C672EB1D6}" type="presParOf" srcId="{673D23DB-A8FF-1142-9507-7F5606746841}" destId="{E2EE45DC-3802-3049-A984-5CCBD3C9A841}" srcOrd="3" destOrd="0" presId="urn:microsoft.com/office/officeart/2008/layout/CircularPictureCallout"/>
    <dgm:cxn modelId="{5F4064A6-CFB7-674F-A189-A4225AB730C1}" type="presParOf" srcId="{673D23DB-A8FF-1142-9507-7F5606746841}" destId="{34E8E139-EF82-BA4D-8EE3-8BB6CB12927B}" srcOrd="4" destOrd="0" presId="urn:microsoft.com/office/officeart/2008/layout/CircularPictureCallout"/>
    <dgm:cxn modelId="{FB95A904-4E54-F44B-856F-7DB1A519E795}" type="presParOf" srcId="{34E8E139-EF82-BA4D-8EE3-8BB6CB12927B}" destId="{0FAC2882-5543-154E-8233-0F4F6A6AEB65}" srcOrd="0" destOrd="0" presId="urn:microsoft.com/office/officeart/2008/layout/CircularPictureCallout"/>
    <dgm:cxn modelId="{8166746D-595A-4447-97D1-2BA4C81032C8}" type="presParOf" srcId="{673D23DB-A8FF-1142-9507-7F5606746841}" destId="{C05248A8-40C2-674A-AA18-8EA6222234A7}" srcOrd="5" destOrd="0" presId="urn:microsoft.com/office/officeart/2008/layout/CircularPictureCallout"/>
    <dgm:cxn modelId="{5B5E09DB-9000-2740-8FF5-3E4CF554EF89}" type="presParOf" srcId="{C05248A8-40C2-674A-AA18-8EA6222234A7}" destId="{DD5A2C61-E456-7F4B-96F0-6C7C83709EBA}" srcOrd="0" destOrd="0" presId="urn:microsoft.com/office/officeart/2008/layout/CircularPictureCallout"/>
    <dgm:cxn modelId="{B4E6ED37-B2B0-EF4B-8F6E-02ABCDA44145}" type="presParOf" srcId="{673D23DB-A8FF-1142-9507-7F5606746841}" destId="{D88544CE-F5E6-D146-9D16-0A0A01FDDD74}" srcOrd="6" destOrd="0" presId="urn:microsoft.com/office/officeart/2008/layout/CircularPictureCallout"/>
    <dgm:cxn modelId="{E3670851-2E4B-2049-A5D2-9EEEC3457746}" type="presParOf" srcId="{673D23DB-A8FF-1142-9507-7F5606746841}" destId="{07A23795-0DFB-E44E-A9D4-752026C66132}" srcOrd="7" destOrd="0" presId="urn:microsoft.com/office/officeart/2008/layout/CircularPictureCallout"/>
    <dgm:cxn modelId="{D414DB09-BBC6-5040-87DB-2EF63885905B}" type="presParOf" srcId="{07A23795-0DFB-E44E-A9D4-752026C66132}" destId="{1DE90A1A-1B93-2D45-96CF-0EF26FD6B859}" srcOrd="0" destOrd="0" presId="urn:microsoft.com/office/officeart/2008/layout/CircularPictureCallout"/>
    <dgm:cxn modelId="{0E1880A8-5C4C-474B-AB7C-977964AA5AA4}" type="presParOf" srcId="{673D23DB-A8FF-1142-9507-7F5606746841}" destId="{C4E07B7F-7017-9E4C-A638-CE96B26E7AD7}" srcOrd="8" destOrd="0" presId="urn:microsoft.com/office/officeart/2008/layout/CircularPictureCallout"/>
    <dgm:cxn modelId="{8D5091E0-6E14-5C41-AFA8-B38530864641}" type="presParOf" srcId="{C4E07B7F-7017-9E4C-A638-CE96B26E7AD7}" destId="{C4E280F6-11E1-D044-BFCB-9A06B606E417}" srcOrd="0" destOrd="0" presId="urn:microsoft.com/office/officeart/2008/layout/CircularPictureCallout"/>
    <dgm:cxn modelId="{97103175-9E4D-CD4A-89E9-25387C8147E3}" type="presParOf" srcId="{673D23DB-A8FF-1142-9507-7F5606746841}" destId="{110C2D60-67AB-2746-B4BA-E3DE34E5705E}" srcOrd="9" destOrd="0" presId="urn:microsoft.com/office/officeart/2008/layout/CircularPictureCallout"/>
    <dgm:cxn modelId="{11806D97-E602-884A-9BE9-B6D147B87F9D}" type="presParOf" srcId="{673D23DB-A8FF-1142-9507-7F5606746841}" destId="{0B6D9E40-40DC-5943-807B-99BEA0611CD2}" srcOrd="10" destOrd="0" presId="urn:microsoft.com/office/officeart/2008/layout/CircularPictureCallout"/>
    <dgm:cxn modelId="{91191432-3F7A-DB43-BD6E-5CD9FD3FD8E3}" type="presParOf" srcId="{0B6D9E40-40DC-5943-807B-99BEA0611CD2}" destId="{0B62AB3F-4103-6F41-AAA7-7FE548925DC7}" srcOrd="0" destOrd="0" presId="urn:microsoft.com/office/officeart/2008/layout/CircularPictureCallout"/>
    <dgm:cxn modelId="{9D6DA24B-2ECF-6F47-B5ED-AB160B1ECF36}" type="presParOf" srcId="{673D23DB-A8FF-1142-9507-7F5606746841}" destId="{4CC5A241-DA6A-7845-80D4-96C44D07506E}" srcOrd="11" destOrd="0" presId="urn:microsoft.com/office/officeart/2008/layout/CircularPictureCallout"/>
    <dgm:cxn modelId="{C026151C-A1CA-3B46-A7CB-8CE4E9BD6962}" type="presParOf" srcId="{4CC5A241-DA6A-7845-80D4-96C44D07506E}" destId="{237A7FE1-9C7D-FD4A-850B-E8813A1AF096}" srcOrd="0" destOrd="0" presId="urn:microsoft.com/office/officeart/2008/layout/CircularPictureCallout"/>
    <dgm:cxn modelId="{2AF2867D-9F98-4A42-99E4-EBABC5B0FAC3}" type="presParOf" srcId="{673D23DB-A8FF-1142-9507-7F5606746841}" destId="{2541730C-0944-9C4B-BB37-5AA125BE681C}" srcOrd="12" destOrd="0" presId="urn:microsoft.com/office/officeart/2008/layout/CircularPictureCallout"/>
    <dgm:cxn modelId="{E20CC1AC-28DC-804F-823A-CB3F452C6778}" type="presParOf" srcId="{673D23DB-A8FF-1142-9507-7F5606746841}" destId="{6BCC86C1-2EAB-1A42-87DE-B44721A9DAA2}" srcOrd="13" destOrd="0" presId="urn:microsoft.com/office/officeart/2008/layout/CircularPictureCallout"/>
    <dgm:cxn modelId="{9DDACD13-8436-034D-8E7C-419E0C714414}" type="presParOf" srcId="{6BCC86C1-2EAB-1A42-87DE-B44721A9DAA2}" destId="{5DBAA8DB-D0C4-7F40-858F-5947229F6023}" srcOrd="0" destOrd="0" presId="urn:microsoft.com/office/officeart/2008/layout/CircularPictureCallout"/>
    <dgm:cxn modelId="{F3ABC83D-86F3-B341-80DD-D06A5B33FEA5}" type="presParOf" srcId="{673D23DB-A8FF-1142-9507-7F5606746841}" destId="{5F674AAB-D381-3A42-A8BA-E0F5B3090FFF}" srcOrd="14" destOrd="0" presId="urn:microsoft.com/office/officeart/2008/layout/CircularPictureCallout"/>
    <dgm:cxn modelId="{543307E0-6C9C-5F44-9C02-1C28EA99E3A5}" type="presParOf" srcId="{5F674AAB-D381-3A42-A8BA-E0F5B3090FFF}" destId="{149264CC-9116-F24D-8ABF-1A7BAA71DAE3}" srcOrd="0" destOrd="0" presId="urn:microsoft.com/office/officeart/2008/layout/CircularPictureCallout"/>
    <dgm:cxn modelId="{3A704DC0-F7C5-CD43-96BF-F21EAED285BC}" type="presParOf" srcId="{673D23DB-A8FF-1142-9507-7F5606746841}" destId="{0CB9DBB6-66B9-AE44-9E53-CC23D1E9360D}" srcOrd="15" destOrd="0" presId="urn:microsoft.com/office/officeart/2008/layout/CircularPictureCallout"/>
    <dgm:cxn modelId="{4FF8737B-4AE4-BD41-91D6-BB244CE3D99B}" type="presParOf" srcId="{673D23DB-A8FF-1142-9507-7F5606746841}" destId="{53EA7F01-95C8-0B43-BC37-79C0C534ACFB}" srcOrd="16" destOrd="0" presId="urn:microsoft.com/office/officeart/2008/layout/CircularPictureCallout"/>
    <dgm:cxn modelId="{89D79555-EF2F-8041-A7B3-6516A0C95CEB}" type="presParOf" srcId="{53EA7F01-95C8-0B43-BC37-79C0C534ACFB}" destId="{EC61BE3D-08D7-DB4A-9C7E-07609BACA054}" srcOrd="0" destOrd="0" presId="urn:microsoft.com/office/officeart/2008/layout/CircularPictureCallout"/>
    <dgm:cxn modelId="{472D43FE-D14E-8D40-91AF-BFD0128FC395}" type="presParOf" srcId="{673D23DB-A8FF-1142-9507-7F5606746841}" destId="{4EBFA5D3-F59B-E34E-BDF4-7CEC115F0386}" srcOrd="17" destOrd="0" presId="urn:microsoft.com/office/officeart/2008/layout/CircularPictureCallout"/>
    <dgm:cxn modelId="{39F532C8-8A9E-7645-AE64-2F3E0AACE400}" type="presParOf" srcId="{4EBFA5D3-F59B-E34E-BDF4-7CEC115F0386}" destId="{88D53363-1A37-2C4D-B2CC-FABE07A6F966}" srcOrd="0" destOrd="0" presId="urn:microsoft.com/office/officeart/2008/layout/CircularPictureCallout"/>
    <dgm:cxn modelId="{BDA2F6BE-1C4E-DC47-B618-C771143B1E95}" type="presParOf" srcId="{673D23DB-A8FF-1142-9507-7F5606746841}" destId="{BAD1E3C9-B8D8-DD4B-AC80-2DDDF957248A}" srcOrd="18" destOrd="0" presId="urn:microsoft.com/office/officeart/2008/layout/CircularPictureCallout"/>
    <dgm:cxn modelId="{66D1EACA-4560-5F4C-A5A0-467A018E5956}" type="presParOf" srcId="{673D23DB-A8FF-1142-9507-7F5606746841}" destId="{092792F1-FE8C-3D4A-AD87-2D08E629767E}" srcOrd="19" destOrd="0" presId="urn:microsoft.com/office/officeart/2008/layout/CircularPictureCallout"/>
    <dgm:cxn modelId="{22089948-3CD9-D243-83BA-6896B4A74705}" type="presParOf" srcId="{092792F1-FE8C-3D4A-AD87-2D08E629767E}" destId="{9325E659-EEBD-874E-A85C-93D45C994D24}" srcOrd="0" destOrd="0" presId="urn:microsoft.com/office/officeart/2008/layout/CircularPictureCallout"/>
  </dgm:cxnLst>
  <dgm:bg/>
  <dgm:whole>
    <a:ln w="76200" cmpd="sn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7EBC74-DD17-2D40-9E5A-D79568B934E0}"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12BBF745-A28A-584F-9B1F-3AF3AF22DF93}">
      <dgm:prSet phldrT="[Text]"/>
      <dgm:spPr>
        <a:solidFill>
          <a:srgbClr val="FFFFFF"/>
        </a:solidFill>
        <a:effectLst>
          <a:softEdge rad="12700"/>
        </a:effectLst>
      </dgm:spPr>
      <dgm:t>
        <a:bodyPr/>
        <a:lstStyle/>
        <a:p>
          <a:r>
            <a:rPr lang="en-US" b="1" dirty="0" smtClean="0">
              <a:solidFill>
                <a:schemeClr val="tx1"/>
              </a:solidFill>
              <a:effectLst>
                <a:glow rad="876300">
                  <a:schemeClr val="bg1">
                    <a:alpha val="77000"/>
                  </a:schemeClr>
                </a:glow>
              </a:effectLst>
              <a:latin typeface="Georgia"/>
              <a:cs typeface="Georgia"/>
            </a:rPr>
            <a:t>Decision Analysis</a:t>
          </a:r>
          <a:br>
            <a:rPr lang="en-US" b="1" dirty="0" smtClean="0">
              <a:solidFill>
                <a:schemeClr val="tx1"/>
              </a:solidFill>
              <a:effectLst>
                <a:glow rad="876300">
                  <a:schemeClr val="bg1">
                    <a:alpha val="77000"/>
                  </a:schemeClr>
                </a:glow>
              </a:effectLst>
              <a:latin typeface="Georgia"/>
              <a:cs typeface="Georgia"/>
            </a:rPr>
          </a:br>
          <a:r>
            <a:rPr lang="en-US" b="1" dirty="0" smtClean="0">
              <a:solidFill>
                <a:schemeClr val="tx1"/>
              </a:solidFill>
              <a:effectLst>
                <a:glow rad="876300">
                  <a:schemeClr val="bg1">
                    <a:alpha val="77000"/>
                  </a:schemeClr>
                </a:glow>
              </a:effectLst>
              <a:latin typeface="Georgia"/>
              <a:cs typeface="Georgia"/>
            </a:rPr>
            <a:t> in Research for Agricultural Development</a:t>
          </a:r>
          <a:endParaRPr lang="en-US" b="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gm:t>
    </dgm:pt>
    <dgm:pt modelId="{DCB0C64B-6661-774B-BC08-D5A1F8F4794F}" type="parTrans" cxnId="{17753119-FDA8-874F-8546-4BFDBC85D780}">
      <dgm:prSet/>
      <dgm:spPr/>
      <dgm:t>
        <a:bodyPr/>
        <a:lstStyle/>
        <a:p>
          <a:endParaRPr lang="en-US"/>
        </a:p>
      </dgm:t>
    </dgm:pt>
    <dgm:pt modelId="{DDD99A9F-AB11-4446-B9E3-F33334908F36}" type="sibTrans" cxnId="{17753119-FDA8-874F-8546-4BFDBC85D780}">
      <dgm:prSet/>
      <dgm:spPr>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107080D1-CDEE-BB42-BA76-88E4B28B9470}">
      <dgm:prSet phldrT="[Text]" custT="1"/>
      <dgm:spPr/>
      <dgm:t>
        <a:bodyPr/>
        <a:lstStyle/>
        <a:p>
          <a:r>
            <a:rPr lang="en-US" sz="2900" dirty="0" smtClean="0">
              <a:solidFill>
                <a:srgbClr val="7F7F7F"/>
              </a:solidFill>
              <a:latin typeface="Georgia"/>
              <a:cs typeface="Georgia"/>
            </a:rPr>
            <a:t>Approaches</a:t>
          </a:r>
          <a:endParaRPr lang="en-US" sz="2900" dirty="0">
            <a:solidFill>
              <a:srgbClr val="7F7F7F"/>
            </a:solidFill>
            <a:latin typeface="Georgia"/>
            <a:cs typeface="Georgia"/>
          </a:endParaRPr>
        </a:p>
      </dgm:t>
    </dgm:pt>
    <dgm:pt modelId="{34F58200-EDB2-1F41-A2AE-784B050645F1}" type="parTrans" cxnId="{A62E0A40-AE8B-6640-A811-0C242E3B8895}">
      <dgm:prSet/>
      <dgm:spPr/>
      <dgm:t>
        <a:bodyPr/>
        <a:lstStyle/>
        <a:p>
          <a:endParaRPr lang="en-US"/>
        </a:p>
      </dgm:t>
    </dgm:pt>
    <dgm:pt modelId="{0C0016D4-5222-E646-A673-B4669E993CD5}" type="sibTrans" cxnId="{A62E0A40-AE8B-6640-A811-0C242E3B889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A68DFBAC-03DF-0B41-8D06-B26E476279EC}">
      <dgm:prSet custT="1"/>
      <dgm:spPr/>
      <dgm:t>
        <a:bodyPr/>
        <a:lstStyle/>
        <a:p>
          <a:r>
            <a:rPr lang="en-US" sz="2700" b="1" dirty="0" smtClean="0">
              <a:latin typeface="Georgia"/>
              <a:cs typeface="Georgia"/>
            </a:rPr>
            <a:t>Decision Analysis</a:t>
          </a:r>
          <a:endParaRPr lang="en-US" sz="2700" b="1" dirty="0">
            <a:latin typeface="Georgia"/>
            <a:cs typeface="Georgia"/>
          </a:endParaRPr>
        </a:p>
      </dgm:t>
    </dgm:pt>
    <dgm:pt modelId="{6CE9EC20-AA61-7D45-A413-2EB52AA5A65E}" type="parTrans" cxnId="{BE56822E-4CD3-E54D-80E2-669B4D726222}">
      <dgm:prSet/>
      <dgm:spPr/>
      <dgm:t>
        <a:bodyPr/>
        <a:lstStyle/>
        <a:p>
          <a:endParaRPr lang="en-US"/>
        </a:p>
      </dgm:t>
    </dgm:pt>
    <dgm:pt modelId="{1C1399C4-5DF9-7241-95DD-6D9908819AC1}" type="sibTrans" cxnId="{BE56822E-4CD3-E54D-80E2-669B4D726222}">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708FA0ED-77F6-B14C-BDA4-C45148731B73}">
      <dgm:prSet custT="1"/>
      <dgm:spPr/>
      <dgm:t>
        <a:bodyPr/>
        <a:lstStyle/>
        <a:p>
          <a:r>
            <a:rPr lang="en-US" sz="2900" dirty="0" smtClean="0">
              <a:solidFill>
                <a:srgbClr val="7F7F7F"/>
              </a:solidFill>
              <a:latin typeface="Georgia"/>
              <a:cs typeface="Georgia"/>
            </a:rPr>
            <a:t>Model building</a:t>
          </a:r>
        </a:p>
      </dgm:t>
    </dgm:pt>
    <dgm:pt modelId="{A0C6ABE5-D0DB-9744-BF6E-E293C6494A5D}" type="parTrans" cxnId="{E232D921-5485-4C46-9F7A-D92A451C40CF}">
      <dgm:prSet/>
      <dgm:spPr/>
      <dgm:t>
        <a:bodyPr/>
        <a:lstStyle/>
        <a:p>
          <a:endParaRPr lang="en-US"/>
        </a:p>
      </dgm:t>
    </dgm:pt>
    <dgm:pt modelId="{F60573AE-B1A5-FF4D-B078-959A6D0BA363}" type="sibTrans" cxnId="{E232D921-5485-4C46-9F7A-D92A451C40CF}">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AF68043D-6B5D-5442-A7C2-27C6CF0FF7EC}">
      <dgm:prSet custT="1"/>
      <dgm:spPr/>
      <dgm:t>
        <a:bodyPr/>
        <a:lstStyle/>
        <a:p>
          <a:r>
            <a:rPr lang="en-US" sz="2900" dirty="0" smtClean="0">
              <a:solidFill>
                <a:srgbClr val="7F7F7F"/>
              </a:solidFill>
              <a:latin typeface="Georgia"/>
              <a:cs typeface="Georgia"/>
            </a:rPr>
            <a:t>Overcoming Bias</a:t>
          </a:r>
        </a:p>
      </dgm:t>
    </dgm:pt>
    <dgm:pt modelId="{5ACF1F2B-1093-4442-8ABD-E93F4061525B}" type="parTrans" cxnId="{20B43F5A-F96C-4242-B9DC-390CE5E3D08E}">
      <dgm:prSet/>
      <dgm:spPr/>
      <dgm:t>
        <a:bodyPr/>
        <a:lstStyle/>
        <a:p>
          <a:endParaRPr lang="en-US"/>
        </a:p>
      </dgm:t>
    </dgm:pt>
    <dgm:pt modelId="{FFCFBECE-2D2E-8E45-8D84-12D56AD762CE}" type="sibTrans" cxnId="{20B43F5A-F96C-4242-B9DC-390CE5E3D08E}">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5E6D88B6-1A2A-3343-8160-D4725C1DFB22}">
      <dgm:prSet custT="1"/>
      <dgm:spPr/>
      <dgm:t>
        <a:bodyPr/>
        <a:lstStyle/>
        <a:p>
          <a:r>
            <a:rPr lang="en-US" sz="2900" dirty="0" smtClean="0">
              <a:solidFill>
                <a:srgbClr val="7F7F7F"/>
              </a:solidFill>
              <a:latin typeface="Georgia"/>
              <a:cs typeface="Georgia"/>
            </a:rPr>
            <a:t>Case Studies</a:t>
          </a:r>
        </a:p>
      </dgm:t>
    </dgm:pt>
    <dgm:pt modelId="{70E56E5A-3750-A94F-BF13-C48690D3F23C}" type="parTrans" cxnId="{AC8D0295-AD99-5240-8784-ED77BA8C2B59}">
      <dgm:prSet/>
      <dgm:spPr/>
      <dgm:t>
        <a:bodyPr/>
        <a:lstStyle/>
        <a:p>
          <a:endParaRPr lang="en-US"/>
        </a:p>
      </dgm:t>
    </dgm:pt>
    <dgm:pt modelId="{442CC8AC-E0A4-CB4F-8D1A-42AF9C6EFA35}" type="sibTrans" cxnId="{AC8D0295-AD99-5240-8784-ED77BA8C2B59}">
      <dgm:prSet/>
      <dgm:spPr>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t>
        <a:bodyPr/>
        <a:lstStyle/>
        <a:p>
          <a:endParaRPr lang="en-US"/>
        </a:p>
      </dgm:t>
    </dgm:pt>
    <dgm:pt modelId="{7E45E5D2-4A1D-9B41-8E24-9E8B1EE0ECFA}">
      <dgm:prSet custT="1"/>
      <dgm:spPr/>
      <dgm:t>
        <a:bodyPr/>
        <a:lstStyle/>
        <a:p>
          <a:r>
            <a:rPr lang="en-US" sz="2900" dirty="0" smtClean="0">
              <a:solidFill>
                <a:srgbClr val="7F7F7F"/>
              </a:solidFill>
              <a:latin typeface="Georgia"/>
              <a:cs typeface="Georgia"/>
            </a:rPr>
            <a:t>Conclusions </a:t>
          </a:r>
          <a:endParaRPr lang="en-US" sz="2900" dirty="0">
            <a:solidFill>
              <a:srgbClr val="7F7F7F"/>
            </a:solidFill>
            <a:latin typeface="Georgia"/>
            <a:cs typeface="Georgia"/>
          </a:endParaRPr>
        </a:p>
      </dgm:t>
    </dgm:pt>
    <dgm:pt modelId="{0E4A732D-78B7-5F44-A71F-0747EB200927}" type="parTrans" cxnId="{D1030007-818C-E843-82EF-34E7315C835A}">
      <dgm:prSet/>
      <dgm:spPr/>
      <dgm:t>
        <a:bodyPr/>
        <a:lstStyle/>
        <a:p>
          <a:endParaRPr lang="en-US"/>
        </a:p>
      </dgm:t>
    </dgm:pt>
    <dgm:pt modelId="{A36526AF-BFE3-6B4F-B73A-FC147EC96E01}" type="sibTrans" cxnId="{D1030007-818C-E843-82EF-34E7315C835A}">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dgm:spPr>
      <dgm:t>
        <a:bodyPr/>
        <a:lstStyle/>
        <a:p>
          <a:endParaRPr lang="en-US"/>
        </a:p>
      </dgm:t>
    </dgm:pt>
    <dgm:pt modelId="{3BE0CAB8-0D02-0E4D-AF01-AB5D5147329E}" type="pres">
      <dgm:prSet presAssocID="{0C7EBC74-DD17-2D40-9E5A-D79568B934E0}" presName="Name0" presStyleCnt="0">
        <dgm:presLayoutVars>
          <dgm:chMax val="7"/>
          <dgm:chPref val="7"/>
          <dgm:dir/>
        </dgm:presLayoutVars>
      </dgm:prSet>
      <dgm:spPr/>
      <dgm:t>
        <a:bodyPr/>
        <a:lstStyle/>
        <a:p>
          <a:endParaRPr lang="en-US"/>
        </a:p>
      </dgm:t>
    </dgm:pt>
    <dgm:pt modelId="{673D23DB-A8FF-1142-9507-7F5606746841}" type="pres">
      <dgm:prSet presAssocID="{0C7EBC74-DD17-2D40-9E5A-D79568B934E0}" presName="Name1" presStyleCnt="0"/>
      <dgm:spPr/>
    </dgm:pt>
    <dgm:pt modelId="{60D1EF08-868E-F14A-A4D6-2483550870E4}" type="pres">
      <dgm:prSet presAssocID="{DDD99A9F-AB11-4446-B9E3-F33334908F36}" presName="picture_1" presStyleCnt="0"/>
      <dgm:spPr/>
    </dgm:pt>
    <dgm:pt modelId="{6A731DB9-62D8-3842-8784-6F64FFB97C86}" type="pres">
      <dgm:prSet presAssocID="{DDD99A9F-AB11-4446-B9E3-F33334908F36}" presName="pictureRepeatNode" presStyleLbl="alignImgPlace1" presStyleIdx="0" presStyleCnt="7" custScaleX="92511" custScaleY="92511" custLinFactNeighborX="-6869" custLinFactNeighborY="228"/>
      <dgm:spPr/>
      <dgm:t>
        <a:bodyPr/>
        <a:lstStyle/>
        <a:p>
          <a:endParaRPr lang="en-US"/>
        </a:p>
      </dgm:t>
    </dgm:pt>
    <dgm:pt modelId="{D5C83A23-F1E6-E44E-A8A9-5A1E84A7F5FB}" type="pres">
      <dgm:prSet presAssocID="{12BBF745-A28A-584F-9B1F-3AF3AF22DF93}" presName="text_1" presStyleLbl="node1" presStyleIdx="0" presStyleCnt="0" custScaleX="118262" custLinFactNeighborX="-6179" custLinFactNeighborY="4285">
        <dgm:presLayoutVars>
          <dgm:bulletEnabled val="1"/>
        </dgm:presLayoutVars>
      </dgm:prSet>
      <dgm:spPr/>
      <dgm:t>
        <a:bodyPr/>
        <a:lstStyle/>
        <a:p>
          <a:endParaRPr lang="en-US"/>
        </a:p>
      </dgm:t>
    </dgm:pt>
    <dgm:pt modelId="{7C9B7C2B-FFAD-4048-9586-F096E2C00110}" type="pres">
      <dgm:prSet presAssocID="{0C0016D4-5222-E646-A673-B4669E993CD5}" presName="picture_2" presStyleCnt="0"/>
      <dgm:spPr/>
    </dgm:pt>
    <dgm:pt modelId="{2610694B-C68E-D349-9A9B-6EDD5E5A6469}" type="pres">
      <dgm:prSet presAssocID="{0C0016D4-5222-E646-A673-B4669E993CD5}" presName="pictureRepeatNode" presStyleLbl="alignImgPlace1" presStyleIdx="1" presStyleCnt="7"/>
      <dgm:spPr/>
      <dgm:t>
        <a:bodyPr/>
        <a:lstStyle/>
        <a:p>
          <a:endParaRPr lang="en-US"/>
        </a:p>
      </dgm:t>
    </dgm:pt>
    <dgm:pt modelId="{E2EE45DC-3802-3049-A984-5CCBD3C9A841}" type="pres">
      <dgm:prSet presAssocID="{107080D1-CDEE-BB42-BA76-88E4B28B9470}" presName="line_2" presStyleLbl="parChTrans1D1" presStyleIdx="0" presStyleCnt="6"/>
      <dgm:spPr>
        <a:ln w="12700" cmpd="sng">
          <a:solidFill>
            <a:schemeClr val="tx1"/>
          </a:solidFill>
        </a:ln>
      </dgm:spPr>
    </dgm:pt>
    <dgm:pt modelId="{34E8E139-EF82-BA4D-8EE3-8BB6CB12927B}" type="pres">
      <dgm:prSet presAssocID="{107080D1-CDEE-BB42-BA76-88E4B28B9470}" presName="textparent_2" presStyleLbl="node1" presStyleIdx="0" presStyleCnt="0"/>
      <dgm:spPr/>
    </dgm:pt>
    <dgm:pt modelId="{0FAC2882-5543-154E-8233-0F4F6A6AEB65}" type="pres">
      <dgm:prSet presAssocID="{107080D1-CDEE-BB42-BA76-88E4B28B9470}" presName="text_2" presStyleLbl="revTx" presStyleIdx="0" presStyleCnt="6">
        <dgm:presLayoutVars>
          <dgm:bulletEnabled val="1"/>
        </dgm:presLayoutVars>
      </dgm:prSet>
      <dgm:spPr/>
      <dgm:t>
        <a:bodyPr/>
        <a:lstStyle/>
        <a:p>
          <a:endParaRPr lang="en-US"/>
        </a:p>
      </dgm:t>
    </dgm:pt>
    <dgm:pt modelId="{C05248A8-40C2-674A-AA18-8EA6222234A7}" type="pres">
      <dgm:prSet presAssocID="{1C1399C4-5DF9-7241-95DD-6D9908819AC1}" presName="picture_3" presStyleCnt="0"/>
      <dgm:spPr/>
    </dgm:pt>
    <dgm:pt modelId="{DD5A2C61-E456-7F4B-96F0-6C7C83709EBA}" type="pres">
      <dgm:prSet presAssocID="{1C1399C4-5DF9-7241-95DD-6D9908819AC1}" presName="pictureRepeatNode" presStyleLbl="alignImgPlace1" presStyleIdx="2" presStyleCnt="7"/>
      <dgm:spPr/>
      <dgm:t>
        <a:bodyPr/>
        <a:lstStyle/>
        <a:p>
          <a:endParaRPr lang="en-US"/>
        </a:p>
      </dgm:t>
    </dgm:pt>
    <dgm:pt modelId="{D88544CE-F5E6-D146-9D16-0A0A01FDDD74}" type="pres">
      <dgm:prSet presAssocID="{A68DFBAC-03DF-0B41-8D06-B26E476279EC}" presName="line_3" presStyleLbl="parChTrans1D1" presStyleIdx="1" presStyleCnt="6"/>
      <dgm:spPr>
        <a:ln w="12700" cmpd="sng"/>
      </dgm:spPr>
    </dgm:pt>
    <dgm:pt modelId="{07A23795-0DFB-E44E-A9D4-752026C66132}" type="pres">
      <dgm:prSet presAssocID="{A68DFBAC-03DF-0B41-8D06-B26E476279EC}" presName="textparent_3" presStyleLbl="node1" presStyleIdx="0" presStyleCnt="0"/>
      <dgm:spPr/>
    </dgm:pt>
    <dgm:pt modelId="{1DE90A1A-1B93-2D45-96CF-0EF26FD6B859}" type="pres">
      <dgm:prSet presAssocID="{A68DFBAC-03DF-0B41-8D06-B26E476279EC}" presName="text_3" presStyleLbl="revTx" presStyleIdx="1" presStyleCnt="6" custScaleX="257775">
        <dgm:presLayoutVars>
          <dgm:bulletEnabled val="1"/>
        </dgm:presLayoutVars>
      </dgm:prSet>
      <dgm:spPr/>
      <dgm:t>
        <a:bodyPr/>
        <a:lstStyle/>
        <a:p>
          <a:endParaRPr lang="en-US"/>
        </a:p>
      </dgm:t>
    </dgm:pt>
    <dgm:pt modelId="{C4E07B7F-7017-9E4C-A638-CE96B26E7AD7}" type="pres">
      <dgm:prSet presAssocID="{F60573AE-B1A5-FF4D-B078-959A6D0BA363}" presName="picture_4" presStyleCnt="0"/>
      <dgm:spPr/>
    </dgm:pt>
    <dgm:pt modelId="{C4E280F6-11E1-D044-BFCB-9A06B606E417}" type="pres">
      <dgm:prSet presAssocID="{F60573AE-B1A5-FF4D-B078-959A6D0BA363}" presName="pictureRepeatNode" presStyleLbl="alignImgPlace1" presStyleIdx="3" presStyleCnt="7"/>
      <dgm:spPr/>
      <dgm:t>
        <a:bodyPr/>
        <a:lstStyle/>
        <a:p>
          <a:endParaRPr lang="en-US"/>
        </a:p>
      </dgm:t>
    </dgm:pt>
    <dgm:pt modelId="{110C2D60-67AB-2746-B4BA-E3DE34E5705E}" type="pres">
      <dgm:prSet presAssocID="{708FA0ED-77F6-B14C-BDA4-C45148731B73}" presName="line_4" presStyleLbl="parChTrans1D1" presStyleIdx="2" presStyleCnt="6"/>
      <dgm:spPr>
        <a:ln w="12700" cmpd="sng"/>
      </dgm:spPr>
    </dgm:pt>
    <dgm:pt modelId="{0B6D9E40-40DC-5943-807B-99BEA0611CD2}" type="pres">
      <dgm:prSet presAssocID="{708FA0ED-77F6-B14C-BDA4-C45148731B73}" presName="textparent_4" presStyleLbl="node1" presStyleIdx="0" presStyleCnt="0"/>
      <dgm:spPr/>
    </dgm:pt>
    <dgm:pt modelId="{0B62AB3F-4103-6F41-AAA7-7FE548925DC7}" type="pres">
      <dgm:prSet presAssocID="{708FA0ED-77F6-B14C-BDA4-C45148731B73}" presName="text_4" presStyleLbl="revTx" presStyleIdx="2" presStyleCnt="6" custScaleX="225403">
        <dgm:presLayoutVars>
          <dgm:bulletEnabled val="1"/>
        </dgm:presLayoutVars>
      </dgm:prSet>
      <dgm:spPr/>
      <dgm:t>
        <a:bodyPr/>
        <a:lstStyle/>
        <a:p>
          <a:endParaRPr lang="en-US"/>
        </a:p>
      </dgm:t>
    </dgm:pt>
    <dgm:pt modelId="{4CC5A241-DA6A-7845-80D4-96C44D07506E}" type="pres">
      <dgm:prSet presAssocID="{FFCFBECE-2D2E-8E45-8D84-12D56AD762CE}" presName="picture_5" presStyleCnt="0"/>
      <dgm:spPr/>
    </dgm:pt>
    <dgm:pt modelId="{237A7FE1-9C7D-FD4A-850B-E8813A1AF096}" type="pres">
      <dgm:prSet presAssocID="{FFCFBECE-2D2E-8E45-8D84-12D56AD762CE}" presName="pictureRepeatNode" presStyleLbl="alignImgPlace1" presStyleIdx="4" presStyleCnt="7"/>
      <dgm:spPr/>
      <dgm:t>
        <a:bodyPr/>
        <a:lstStyle/>
        <a:p>
          <a:endParaRPr lang="en-US"/>
        </a:p>
      </dgm:t>
    </dgm:pt>
    <dgm:pt modelId="{2541730C-0944-9C4B-BB37-5AA125BE681C}" type="pres">
      <dgm:prSet presAssocID="{AF68043D-6B5D-5442-A7C2-27C6CF0FF7EC}" presName="line_5" presStyleLbl="parChTrans1D1" presStyleIdx="3" presStyleCnt="6"/>
      <dgm:spPr>
        <a:ln w="12700" cmpd="sng"/>
      </dgm:spPr>
    </dgm:pt>
    <dgm:pt modelId="{6BCC86C1-2EAB-1A42-87DE-B44721A9DAA2}" type="pres">
      <dgm:prSet presAssocID="{AF68043D-6B5D-5442-A7C2-27C6CF0FF7EC}" presName="textparent_5" presStyleLbl="node1" presStyleIdx="0" presStyleCnt="0"/>
      <dgm:spPr/>
    </dgm:pt>
    <dgm:pt modelId="{5DBAA8DB-D0C4-7F40-858F-5947229F6023}" type="pres">
      <dgm:prSet presAssocID="{AF68043D-6B5D-5442-A7C2-27C6CF0FF7EC}" presName="text_5" presStyleLbl="revTx" presStyleIdx="3" presStyleCnt="6" custScaleX="170574">
        <dgm:presLayoutVars>
          <dgm:bulletEnabled val="1"/>
        </dgm:presLayoutVars>
      </dgm:prSet>
      <dgm:spPr/>
      <dgm:t>
        <a:bodyPr/>
        <a:lstStyle/>
        <a:p>
          <a:endParaRPr lang="en-US"/>
        </a:p>
      </dgm:t>
    </dgm:pt>
    <dgm:pt modelId="{5F674AAB-D381-3A42-A8BA-E0F5B3090FFF}" type="pres">
      <dgm:prSet presAssocID="{442CC8AC-E0A4-CB4F-8D1A-42AF9C6EFA35}" presName="picture_6" presStyleCnt="0"/>
      <dgm:spPr/>
    </dgm:pt>
    <dgm:pt modelId="{149264CC-9116-F24D-8ABF-1A7BAA71DAE3}" type="pres">
      <dgm:prSet presAssocID="{442CC8AC-E0A4-CB4F-8D1A-42AF9C6EFA35}" presName="pictureRepeatNode" presStyleLbl="alignImgPlace1" presStyleIdx="5" presStyleCnt="7"/>
      <dgm:spPr/>
      <dgm:t>
        <a:bodyPr/>
        <a:lstStyle/>
        <a:p>
          <a:endParaRPr lang="en-US"/>
        </a:p>
      </dgm:t>
    </dgm:pt>
    <dgm:pt modelId="{0CB9DBB6-66B9-AE44-9E53-CC23D1E9360D}" type="pres">
      <dgm:prSet presAssocID="{5E6D88B6-1A2A-3343-8160-D4725C1DFB22}" presName="line_6" presStyleLbl="parChTrans1D1" presStyleIdx="4" presStyleCnt="6"/>
      <dgm:spPr>
        <a:ln w="12700" cmpd="sng"/>
      </dgm:spPr>
    </dgm:pt>
    <dgm:pt modelId="{53EA7F01-95C8-0B43-BC37-79C0C534ACFB}" type="pres">
      <dgm:prSet presAssocID="{5E6D88B6-1A2A-3343-8160-D4725C1DFB22}" presName="textparent_6" presStyleLbl="node1" presStyleIdx="0" presStyleCnt="0"/>
      <dgm:spPr/>
    </dgm:pt>
    <dgm:pt modelId="{EC61BE3D-08D7-DB4A-9C7E-07609BACA054}" type="pres">
      <dgm:prSet presAssocID="{5E6D88B6-1A2A-3343-8160-D4725C1DFB22}" presName="text_6" presStyleLbl="revTx" presStyleIdx="4" presStyleCnt="6" custScaleX="170492">
        <dgm:presLayoutVars>
          <dgm:bulletEnabled val="1"/>
        </dgm:presLayoutVars>
      </dgm:prSet>
      <dgm:spPr/>
      <dgm:t>
        <a:bodyPr/>
        <a:lstStyle/>
        <a:p>
          <a:endParaRPr lang="en-US"/>
        </a:p>
      </dgm:t>
    </dgm:pt>
    <dgm:pt modelId="{4EBFA5D3-F59B-E34E-BDF4-7CEC115F0386}" type="pres">
      <dgm:prSet presAssocID="{A36526AF-BFE3-6B4F-B73A-FC147EC96E01}" presName="picture_7" presStyleCnt="0"/>
      <dgm:spPr/>
    </dgm:pt>
    <dgm:pt modelId="{88D53363-1A37-2C4D-B2CC-FABE07A6F966}" type="pres">
      <dgm:prSet presAssocID="{A36526AF-BFE3-6B4F-B73A-FC147EC96E01}" presName="pictureRepeatNode" presStyleLbl="alignImgPlace1" presStyleIdx="6" presStyleCnt="7"/>
      <dgm:spPr/>
      <dgm:t>
        <a:bodyPr/>
        <a:lstStyle/>
        <a:p>
          <a:endParaRPr lang="en-US"/>
        </a:p>
      </dgm:t>
    </dgm:pt>
    <dgm:pt modelId="{BAD1E3C9-B8D8-DD4B-AC80-2DDDF957248A}" type="pres">
      <dgm:prSet presAssocID="{7E45E5D2-4A1D-9B41-8E24-9E8B1EE0ECFA}" presName="line_7" presStyleLbl="parChTrans1D1" presStyleIdx="5" presStyleCnt="6"/>
      <dgm:spPr>
        <a:ln w="12700" cmpd="sng"/>
      </dgm:spPr>
    </dgm:pt>
    <dgm:pt modelId="{092792F1-FE8C-3D4A-AD87-2D08E629767E}" type="pres">
      <dgm:prSet presAssocID="{7E45E5D2-4A1D-9B41-8E24-9E8B1EE0ECFA}" presName="textparent_7" presStyleLbl="node1" presStyleIdx="0" presStyleCnt="0"/>
      <dgm:spPr/>
    </dgm:pt>
    <dgm:pt modelId="{9325E659-EEBD-874E-A85C-93D45C994D24}" type="pres">
      <dgm:prSet presAssocID="{7E45E5D2-4A1D-9B41-8E24-9E8B1EE0ECFA}" presName="text_7" presStyleLbl="revTx" presStyleIdx="5" presStyleCnt="6">
        <dgm:presLayoutVars>
          <dgm:bulletEnabled val="1"/>
        </dgm:presLayoutVars>
      </dgm:prSet>
      <dgm:spPr/>
      <dgm:t>
        <a:bodyPr/>
        <a:lstStyle/>
        <a:p>
          <a:endParaRPr lang="en-US"/>
        </a:p>
      </dgm:t>
    </dgm:pt>
  </dgm:ptLst>
  <dgm:cxnLst>
    <dgm:cxn modelId="{2619EDA8-58AE-2E48-A1F0-E18993F2ECE5}" type="presOf" srcId="{442CC8AC-E0A4-CB4F-8D1A-42AF9C6EFA35}" destId="{149264CC-9116-F24D-8ABF-1A7BAA71DAE3}" srcOrd="0" destOrd="0" presId="urn:microsoft.com/office/officeart/2008/layout/CircularPictureCallout"/>
    <dgm:cxn modelId="{810AFC72-7DAF-8046-9CF8-B664E2978276}" type="presOf" srcId="{708FA0ED-77F6-B14C-BDA4-C45148731B73}" destId="{0B62AB3F-4103-6F41-AAA7-7FE548925DC7}" srcOrd="0" destOrd="0" presId="urn:microsoft.com/office/officeart/2008/layout/CircularPictureCallout"/>
    <dgm:cxn modelId="{63013859-6F96-7D41-8E19-71DCD5B30734}" type="presOf" srcId="{FFCFBECE-2D2E-8E45-8D84-12D56AD762CE}" destId="{237A7FE1-9C7D-FD4A-850B-E8813A1AF096}" srcOrd="0" destOrd="0" presId="urn:microsoft.com/office/officeart/2008/layout/CircularPictureCallout"/>
    <dgm:cxn modelId="{5578A6DE-52CD-A44A-84DA-017F4BAC9DF5}" type="presOf" srcId="{7E45E5D2-4A1D-9B41-8E24-9E8B1EE0ECFA}" destId="{9325E659-EEBD-874E-A85C-93D45C994D24}" srcOrd="0" destOrd="0" presId="urn:microsoft.com/office/officeart/2008/layout/CircularPictureCallout"/>
    <dgm:cxn modelId="{20B43F5A-F96C-4242-B9DC-390CE5E3D08E}" srcId="{0C7EBC74-DD17-2D40-9E5A-D79568B934E0}" destId="{AF68043D-6B5D-5442-A7C2-27C6CF0FF7EC}" srcOrd="4" destOrd="0" parTransId="{5ACF1F2B-1093-4442-8ABD-E93F4061525B}" sibTransId="{FFCFBECE-2D2E-8E45-8D84-12D56AD762CE}"/>
    <dgm:cxn modelId="{EDB32A29-596F-D04D-B3B8-340A4453210F}" type="presOf" srcId="{A68DFBAC-03DF-0B41-8D06-B26E476279EC}" destId="{1DE90A1A-1B93-2D45-96CF-0EF26FD6B859}" srcOrd="0" destOrd="0" presId="urn:microsoft.com/office/officeart/2008/layout/CircularPictureCallout"/>
    <dgm:cxn modelId="{126913FD-A449-8845-90D8-BD5DAED5392B}" type="presOf" srcId="{1C1399C4-5DF9-7241-95DD-6D9908819AC1}" destId="{DD5A2C61-E456-7F4B-96F0-6C7C83709EBA}" srcOrd="0" destOrd="0" presId="urn:microsoft.com/office/officeart/2008/layout/CircularPictureCallout"/>
    <dgm:cxn modelId="{BE56822E-4CD3-E54D-80E2-669B4D726222}" srcId="{0C7EBC74-DD17-2D40-9E5A-D79568B934E0}" destId="{A68DFBAC-03DF-0B41-8D06-B26E476279EC}" srcOrd="2" destOrd="0" parTransId="{6CE9EC20-AA61-7D45-A413-2EB52AA5A65E}" sibTransId="{1C1399C4-5DF9-7241-95DD-6D9908819AC1}"/>
    <dgm:cxn modelId="{E4CDB4A6-5761-7B41-B842-B71FA8CBD9F7}" type="presOf" srcId="{12BBF745-A28A-584F-9B1F-3AF3AF22DF93}" destId="{D5C83A23-F1E6-E44E-A8A9-5A1E84A7F5FB}" srcOrd="0" destOrd="0" presId="urn:microsoft.com/office/officeart/2008/layout/CircularPictureCallout"/>
    <dgm:cxn modelId="{ADE57949-9722-CB42-8CAA-09440B8355F7}" type="presOf" srcId="{F60573AE-B1A5-FF4D-B078-959A6D0BA363}" destId="{C4E280F6-11E1-D044-BFCB-9A06B606E417}" srcOrd="0" destOrd="0" presId="urn:microsoft.com/office/officeart/2008/layout/CircularPictureCallout"/>
    <dgm:cxn modelId="{6E1367E8-B240-E742-B9F5-33CE29955E19}" type="presOf" srcId="{5E6D88B6-1A2A-3343-8160-D4725C1DFB22}" destId="{EC61BE3D-08D7-DB4A-9C7E-07609BACA054}" srcOrd="0" destOrd="0" presId="urn:microsoft.com/office/officeart/2008/layout/CircularPictureCallout"/>
    <dgm:cxn modelId="{A62E0A40-AE8B-6640-A811-0C242E3B8895}" srcId="{0C7EBC74-DD17-2D40-9E5A-D79568B934E0}" destId="{107080D1-CDEE-BB42-BA76-88E4B28B9470}" srcOrd="1" destOrd="0" parTransId="{34F58200-EDB2-1F41-A2AE-784B050645F1}" sibTransId="{0C0016D4-5222-E646-A673-B4669E993CD5}"/>
    <dgm:cxn modelId="{F968AEA9-FCD6-D84A-BB35-F3FB1DC5DCBA}" type="presOf" srcId="{A36526AF-BFE3-6B4F-B73A-FC147EC96E01}" destId="{88D53363-1A37-2C4D-B2CC-FABE07A6F966}" srcOrd="0" destOrd="0" presId="urn:microsoft.com/office/officeart/2008/layout/CircularPictureCallout"/>
    <dgm:cxn modelId="{9D52069E-5BDA-054D-9780-A585CD6DC864}" type="presOf" srcId="{0C7EBC74-DD17-2D40-9E5A-D79568B934E0}" destId="{3BE0CAB8-0D02-0E4D-AF01-AB5D5147329E}" srcOrd="0" destOrd="0" presId="urn:microsoft.com/office/officeart/2008/layout/CircularPictureCallout"/>
    <dgm:cxn modelId="{E232D921-5485-4C46-9F7A-D92A451C40CF}" srcId="{0C7EBC74-DD17-2D40-9E5A-D79568B934E0}" destId="{708FA0ED-77F6-B14C-BDA4-C45148731B73}" srcOrd="3" destOrd="0" parTransId="{A0C6ABE5-D0DB-9744-BF6E-E293C6494A5D}" sibTransId="{F60573AE-B1A5-FF4D-B078-959A6D0BA363}"/>
    <dgm:cxn modelId="{108AAF7B-5D7A-ED40-8CB6-5A5A681B678C}" type="presOf" srcId="{107080D1-CDEE-BB42-BA76-88E4B28B9470}" destId="{0FAC2882-5543-154E-8233-0F4F6A6AEB65}" srcOrd="0" destOrd="0" presId="urn:microsoft.com/office/officeart/2008/layout/CircularPictureCallout"/>
    <dgm:cxn modelId="{ABD2436C-C736-AF4B-A713-7CFC26BAB069}" type="presOf" srcId="{0C0016D4-5222-E646-A673-B4669E993CD5}" destId="{2610694B-C68E-D349-9A9B-6EDD5E5A6469}" srcOrd="0" destOrd="0" presId="urn:microsoft.com/office/officeart/2008/layout/CircularPictureCallout"/>
    <dgm:cxn modelId="{17753119-FDA8-874F-8546-4BFDBC85D780}" srcId="{0C7EBC74-DD17-2D40-9E5A-D79568B934E0}" destId="{12BBF745-A28A-584F-9B1F-3AF3AF22DF93}" srcOrd="0" destOrd="0" parTransId="{DCB0C64B-6661-774B-BC08-D5A1F8F4794F}" sibTransId="{DDD99A9F-AB11-4446-B9E3-F33334908F36}"/>
    <dgm:cxn modelId="{AC8D0295-AD99-5240-8784-ED77BA8C2B59}" srcId="{0C7EBC74-DD17-2D40-9E5A-D79568B934E0}" destId="{5E6D88B6-1A2A-3343-8160-D4725C1DFB22}" srcOrd="5" destOrd="0" parTransId="{70E56E5A-3750-A94F-BF13-C48690D3F23C}" sibTransId="{442CC8AC-E0A4-CB4F-8D1A-42AF9C6EFA35}"/>
    <dgm:cxn modelId="{BED4F792-F3D3-AA4F-A9BF-44213CA68DC2}" type="presOf" srcId="{DDD99A9F-AB11-4446-B9E3-F33334908F36}" destId="{6A731DB9-62D8-3842-8784-6F64FFB97C86}" srcOrd="0" destOrd="0" presId="urn:microsoft.com/office/officeart/2008/layout/CircularPictureCallout"/>
    <dgm:cxn modelId="{240B9C23-A1FD-3D48-AF2C-08E513906530}" type="presOf" srcId="{AF68043D-6B5D-5442-A7C2-27C6CF0FF7EC}" destId="{5DBAA8DB-D0C4-7F40-858F-5947229F6023}" srcOrd="0" destOrd="0" presId="urn:microsoft.com/office/officeart/2008/layout/CircularPictureCallout"/>
    <dgm:cxn modelId="{D1030007-818C-E843-82EF-34E7315C835A}" srcId="{0C7EBC74-DD17-2D40-9E5A-D79568B934E0}" destId="{7E45E5D2-4A1D-9B41-8E24-9E8B1EE0ECFA}" srcOrd="6" destOrd="0" parTransId="{0E4A732D-78B7-5F44-A71F-0747EB200927}" sibTransId="{A36526AF-BFE3-6B4F-B73A-FC147EC96E01}"/>
    <dgm:cxn modelId="{5A98F6AB-730B-7D48-B834-BC68E54CDD25}" type="presParOf" srcId="{3BE0CAB8-0D02-0E4D-AF01-AB5D5147329E}" destId="{673D23DB-A8FF-1142-9507-7F5606746841}" srcOrd="0" destOrd="0" presId="urn:microsoft.com/office/officeart/2008/layout/CircularPictureCallout"/>
    <dgm:cxn modelId="{1F168C51-77C7-2C49-9D42-9B3B89817D72}" type="presParOf" srcId="{673D23DB-A8FF-1142-9507-7F5606746841}" destId="{60D1EF08-868E-F14A-A4D6-2483550870E4}" srcOrd="0" destOrd="0" presId="urn:microsoft.com/office/officeart/2008/layout/CircularPictureCallout"/>
    <dgm:cxn modelId="{0941AD38-6888-A845-8034-0C25ED004CE3}" type="presParOf" srcId="{60D1EF08-868E-F14A-A4D6-2483550870E4}" destId="{6A731DB9-62D8-3842-8784-6F64FFB97C86}" srcOrd="0" destOrd="0" presId="urn:microsoft.com/office/officeart/2008/layout/CircularPictureCallout"/>
    <dgm:cxn modelId="{3B85C703-407C-DE4B-81A7-16DFA969D10D}" type="presParOf" srcId="{673D23DB-A8FF-1142-9507-7F5606746841}" destId="{D5C83A23-F1E6-E44E-A8A9-5A1E84A7F5FB}" srcOrd="1" destOrd="0" presId="urn:microsoft.com/office/officeart/2008/layout/CircularPictureCallout"/>
    <dgm:cxn modelId="{E39520B1-A8A7-D448-B9BB-D6881AE03708}" type="presParOf" srcId="{673D23DB-A8FF-1142-9507-7F5606746841}" destId="{7C9B7C2B-FFAD-4048-9586-F096E2C00110}" srcOrd="2" destOrd="0" presId="urn:microsoft.com/office/officeart/2008/layout/CircularPictureCallout"/>
    <dgm:cxn modelId="{6C92C6BA-4F70-D04B-882E-6D3686BD9730}" type="presParOf" srcId="{7C9B7C2B-FFAD-4048-9586-F096E2C00110}" destId="{2610694B-C68E-D349-9A9B-6EDD5E5A6469}" srcOrd="0" destOrd="0" presId="urn:microsoft.com/office/officeart/2008/layout/CircularPictureCallout"/>
    <dgm:cxn modelId="{30FC3C91-3C24-9141-87CB-553FF29395E3}" type="presParOf" srcId="{673D23DB-A8FF-1142-9507-7F5606746841}" destId="{E2EE45DC-3802-3049-A984-5CCBD3C9A841}" srcOrd="3" destOrd="0" presId="urn:microsoft.com/office/officeart/2008/layout/CircularPictureCallout"/>
    <dgm:cxn modelId="{D9BC9E46-0271-A347-B4D6-4E33B2387122}" type="presParOf" srcId="{673D23DB-A8FF-1142-9507-7F5606746841}" destId="{34E8E139-EF82-BA4D-8EE3-8BB6CB12927B}" srcOrd="4" destOrd="0" presId="urn:microsoft.com/office/officeart/2008/layout/CircularPictureCallout"/>
    <dgm:cxn modelId="{59111523-C699-2940-B91B-9A41BAA1B0C7}" type="presParOf" srcId="{34E8E139-EF82-BA4D-8EE3-8BB6CB12927B}" destId="{0FAC2882-5543-154E-8233-0F4F6A6AEB65}" srcOrd="0" destOrd="0" presId="urn:microsoft.com/office/officeart/2008/layout/CircularPictureCallout"/>
    <dgm:cxn modelId="{D1D6A2B8-9032-6842-8D76-EAB63EC201F0}" type="presParOf" srcId="{673D23DB-A8FF-1142-9507-7F5606746841}" destId="{C05248A8-40C2-674A-AA18-8EA6222234A7}" srcOrd="5" destOrd="0" presId="urn:microsoft.com/office/officeart/2008/layout/CircularPictureCallout"/>
    <dgm:cxn modelId="{633B93DC-50AD-FF47-B7AC-276F4AD3FD45}" type="presParOf" srcId="{C05248A8-40C2-674A-AA18-8EA6222234A7}" destId="{DD5A2C61-E456-7F4B-96F0-6C7C83709EBA}" srcOrd="0" destOrd="0" presId="urn:microsoft.com/office/officeart/2008/layout/CircularPictureCallout"/>
    <dgm:cxn modelId="{59F8EFDB-9538-6E44-B6AB-4BE13C1B72B1}" type="presParOf" srcId="{673D23DB-A8FF-1142-9507-7F5606746841}" destId="{D88544CE-F5E6-D146-9D16-0A0A01FDDD74}" srcOrd="6" destOrd="0" presId="urn:microsoft.com/office/officeart/2008/layout/CircularPictureCallout"/>
    <dgm:cxn modelId="{6BA00307-1E52-904B-A722-EEA78DAE792C}" type="presParOf" srcId="{673D23DB-A8FF-1142-9507-7F5606746841}" destId="{07A23795-0DFB-E44E-A9D4-752026C66132}" srcOrd="7" destOrd="0" presId="urn:microsoft.com/office/officeart/2008/layout/CircularPictureCallout"/>
    <dgm:cxn modelId="{6EE1EDC0-BF2D-0941-905A-BD684FCDFE41}" type="presParOf" srcId="{07A23795-0DFB-E44E-A9D4-752026C66132}" destId="{1DE90A1A-1B93-2D45-96CF-0EF26FD6B859}" srcOrd="0" destOrd="0" presId="urn:microsoft.com/office/officeart/2008/layout/CircularPictureCallout"/>
    <dgm:cxn modelId="{D47957E6-F64E-6A43-A856-E7A20740CEE7}" type="presParOf" srcId="{673D23DB-A8FF-1142-9507-7F5606746841}" destId="{C4E07B7F-7017-9E4C-A638-CE96B26E7AD7}" srcOrd="8" destOrd="0" presId="urn:microsoft.com/office/officeart/2008/layout/CircularPictureCallout"/>
    <dgm:cxn modelId="{5578E432-EAF8-1847-A5C7-5A82F37618BF}" type="presParOf" srcId="{C4E07B7F-7017-9E4C-A638-CE96B26E7AD7}" destId="{C4E280F6-11E1-D044-BFCB-9A06B606E417}" srcOrd="0" destOrd="0" presId="urn:microsoft.com/office/officeart/2008/layout/CircularPictureCallout"/>
    <dgm:cxn modelId="{F67105F7-7A76-1E4D-B251-CF12499F43C6}" type="presParOf" srcId="{673D23DB-A8FF-1142-9507-7F5606746841}" destId="{110C2D60-67AB-2746-B4BA-E3DE34E5705E}" srcOrd="9" destOrd="0" presId="urn:microsoft.com/office/officeart/2008/layout/CircularPictureCallout"/>
    <dgm:cxn modelId="{36B037FB-B906-B44A-8F8D-5E7AEB800DF6}" type="presParOf" srcId="{673D23DB-A8FF-1142-9507-7F5606746841}" destId="{0B6D9E40-40DC-5943-807B-99BEA0611CD2}" srcOrd="10" destOrd="0" presId="urn:microsoft.com/office/officeart/2008/layout/CircularPictureCallout"/>
    <dgm:cxn modelId="{D2239067-47A4-8E46-9237-358690B9E265}" type="presParOf" srcId="{0B6D9E40-40DC-5943-807B-99BEA0611CD2}" destId="{0B62AB3F-4103-6F41-AAA7-7FE548925DC7}" srcOrd="0" destOrd="0" presId="urn:microsoft.com/office/officeart/2008/layout/CircularPictureCallout"/>
    <dgm:cxn modelId="{CB4EE948-940B-D541-9557-C56C94E3F0D3}" type="presParOf" srcId="{673D23DB-A8FF-1142-9507-7F5606746841}" destId="{4CC5A241-DA6A-7845-80D4-96C44D07506E}" srcOrd="11" destOrd="0" presId="urn:microsoft.com/office/officeart/2008/layout/CircularPictureCallout"/>
    <dgm:cxn modelId="{18204DAF-4F1E-3C43-AEFB-20D17A29EF46}" type="presParOf" srcId="{4CC5A241-DA6A-7845-80D4-96C44D07506E}" destId="{237A7FE1-9C7D-FD4A-850B-E8813A1AF096}" srcOrd="0" destOrd="0" presId="urn:microsoft.com/office/officeart/2008/layout/CircularPictureCallout"/>
    <dgm:cxn modelId="{F451BCCD-A52C-4A40-9D04-F0DC802E789C}" type="presParOf" srcId="{673D23DB-A8FF-1142-9507-7F5606746841}" destId="{2541730C-0944-9C4B-BB37-5AA125BE681C}" srcOrd="12" destOrd="0" presId="urn:microsoft.com/office/officeart/2008/layout/CircularPictureCallout"/>
    <dgm:cxn modelId="{B4545D79-E23F-564E-847A-C2954ABD4F87}" type="presParOf" srcId="{673D23DB-A8FF-1142-9507-7F5606746841}" destId="{6BCC86C1-2EAB-1A42-87DE-B44721A9DAA2}" srcOrd="13" destOrd="0" presId="urn:microsoft.com/office/officeart/2008/layout/CircularPictureCallout"/>
    <dgm:cxn modelId="{D418AA1F-009E-B243-B5ED-1190C0FDB789}" type="presParOf" srcId="{6BCC86C1-2EAB-1A42-87DE-B44721A9DAA2}" destId="{5DBAA8DB-D0C4-7F40-858F-5947229F6023}" srcOrd="0" destOrd="0" presId="urn:microsoft.com/office/officeart/2008/layout/CircularPictureCallout"/>
    <dgm:cxn modelId="{11A9AEB3-7E09-764E-B46D-BBC9079859C4}" type="presParOf" srcId="{673D23DB-A8FF-1142-9507-7F5606746841}" destId="{5F674AAB-D381-3A42-A8BA-E0F5B3090FFF}" srcOrd="14" destOrd="0" presId="urn:microsoft.com/office/officeart/2008/layout/CircularPictureCallout"/>
    <dgm:cxn modelId="{1DCA3BFA-8E07-304B-94EE-C31CE3007678}" type="presParOf" srcId="{5F674AAB-D381-3A42-A8BA-E0F5B3090FFF}" destId="{149264CC-9116-F24D-8ABF-1A7BAA71DAE3}" srcOrd="0" destOrd="0" presId="urn:microsoft.com/office/officeart/2008/layout/CircularPictureCallout"/>
    <dgm:cxn modelId="{731F447E-CF0F-974D-9477-ED880EF9CDD3}" type="presParOf" srcId="{673D23DB-A8FF-1142-9507-7F5606746841}" destId="{0CB9DBB6-66B9-AE44-9E53-CC23D1E9360D}" srcOrd="15" destOrd="0" presId="urn:microsoft.com/office/officeart/2008/layout/CircularPictureCallout"/>
    <dgm:cxn modelId="{AB38AEF8-2287-AD42-9927-CF9213CBE710}" type="presParOf" srcId="{673D23DB-A8FF-1142-9507-7F5606746841}" destId="{53EA7F01-95C8-0B43-BC37-79C0C534ACFB}" srcOrd="16" destOrd="0" presId="urn:microsoft.com/office/officeart/2008/layout/CircularPictureCallout"/>
    <dgm:cxn modelId="{41275118-7EA3-C043-90E6-3DD3C7AAC7B5}" type="presParOf" srcId="{53EA7F01-95C8-0B43-BC37-79C0C534ACFB}" destId="{EC61BE3D-08D7-DB4A-9C7E-07609BACA054}" srcOrd="0" destOrd="0" presId="urn:microsoft.com/office/officeart/2008/layout/CircularPictureCallout"/>
    <dgm:cxn modelId="{9FFFAF21-4239-FE4A-8610-054C9244FD46}" type="presParOf" srcId="{673D23DB-A8FF-1142-9507-7F5606746841}" destId="{4EBFA5D3-F59B-E34E-BDF4-7CEC115F0386}" srcOrd="17" destOrd="0" presId="urn:microsoft.com/office/officeart/2008/layout/CircularPictureCallout"/>
    <dgm:cxn modelId="{CCAEFF59-3FCC-904C-945C-5628FC7EC5AA}" type="presParOf" srcId="{4EBFA5D3-F59B-E34E-BDF4-7CEC115F0386}" destId="{88D53363-1A37-2C4D-B2CC-FABE07A6F966}" srcOrd="0" destOrd="0" presId="urn:microsoft.com/office/officeart/2008/layout/CircularPictureCallout"/>
    <dgm:cxn modelId="{88871366-4B08-5241-97FE-FEB08CB9224B}" type="presParOf" srcId="{673D23DB-A8FF-1142-9507-7F5606746841}" destId="{BAD1E3C9-B8D8-DD4B-AC80-2DDDF957248A}" srcOrd="18" destOrd="0" presId="urn:microsoft.com/office/officeart/2008/layout/CircularPictureCallout"/>
    <dgm:cxn modelId="{F79266AC-F9A3-0147-ACC0-1DD340074042}" type="presParOf" srcId="{673D23DB-A8FF-1142-9507-7F5606746841}" destId="{092792F1-FE8C-3D4A-AD87-2D08E629767E}" srcOrd="19" destOrd="0" presId="urn:microsoft.com/office/officeart/2008/layout/CircularPictureCallout"/>
    <dgm:cxn modelId="{6B3456B2-C1CD-DA48-83ED-CDAAA3911EFE}" type="presParOf" srcId="{092792F1-FE8C-3D4A-AD87-2D08E629767E}" destId="{9325E659-EEBD-874E-A85C-93D45C994D24}" srcOrd="0" destOrd="0" presId="urn:microsoft.com/office/officeart/2008/layout/CircularPictureCallout"/>
  </dgm:cxnLst>
  <dgm:bg/>
  <dgm:whole>
    <a:ln w="76200" cmpd="sn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4EB21-3BDC-459A-91BC-E05ECA67E717}" type="doc">
      <dgm:prSet loTypeId="urn:microsoft.com/office/officeart/2005/8/layout/funnel1" loCatId="process" qsTypeId="urn:microsoft.com/office/officeart/2005/8/quickstyle/3d7" qsCatId="3D" csTypeId="urn:microsoft.com/office/officeart/2005/8/colors/accent1_2" csCatId="accent1" phldr="1"/>
      <dgm:spPr/>
      <dgm:t>
        <a:bodyPr/>
        <a:lstStyle/>
        <a:p>
          <a:endParaRPr lang="en-US"/>
        </a:p>
      </dgm:t>
    </dgm:pt>
    <dgm:pt modelId="{F72AE29D-0645-4093-B63C-CEB35608D1CE}">
      <dgm:prSet phldrT="[Text]"/>
      <dgm:spPr/>
      <dgm:t>
        <a:bodyPr/>
        <a:lstStyle/>
        <a:p>
          <a:r>
            <a:rPr lang="en-US" dirty="0" smtClean="0"/>
            <a:t> </a:t>
          </a:r>
          <a:endParaRPr lang="en-US" dirty="0"/>
        </a:p>
      </dgm:t>
    </dgm:pt>
    <dgm:pt modelId="{0E97BE14-4AD9-4617-A4DA-0BBACDA4C5B3}" type="sibTrans" cxnId="{B4EEFDA3-CA51-48D7-834D-284D70FB3E49}">
      <dgm:prSet/>
      <dgm:spPr/>
      <dgm:t>
        <a:bodyPr/>
        <a:lstStyle/>
        <a:p>
          <a:endParaRPr lang="en-US"/>
        </a:p>
      </dgm:t>
    </dgm:pt>
    <dgm:pt modelId="{17658DAA-A845-411F-97D2-829DB5E37743}" type="parTrans" cxnId="{B4EEFDA3-CA51-48D7-834D-284D70FB3E49}">
      <dgm:prSet/>
      <dgm:spPr/>
      <dgm:t>
        <a:bodyPr/>
        <a:lstStyle/>
        <a:p>
          <a:endParaRPr lang="en-US"/>
        </a:p>
      </dgm:t>
    </dgm:pt>
    <dgm:pt modelId="{A4632653-D674-4923-8F3B-14DB25D6A860}" type="pres">
      <dgm:prSet presAssocID="{E154EB21-3BDC-459A-91BC-E05ECA67E717}" presName="Name0" presStyleCnt="0">
        <dgm:presLayoutVars>
          <dgm:chMax val="4"/>
          <dgm:resizeHandles val="exact"/>
        </dgm:presLayoutVars>
      </dgm:prSet>
      <dgm:spPr/>
      <dgm:t>
        <a:bodyPr/>
        <a:lstStyle/>
        <a:p>
          <a:endParaRPr lang="en-US"/>
        </a:p>
      </dgm:t>
    </dgm:pt>
    <dgm:pt modelId="{9AEE9F23-7121-42C2-A02B-990A17207442}" type="pres">
      <dgm:prSet presAssocID="{E154EB21-3BDC-459A-91BC-E05ECA67E717}" presName="ellipse" presStyleLbl="trBgShp" presStyleIdx="0" presStyleCnt="1"/>
      <dgm:spPr/>
    </dgm:pt>
    <dgm:pt modelId="{59C24884-6836-4580-BDF0-D64C4A1FC948}" type="pres">
      <dgm:prSet presAssocID="{E154EB21-3BDC-459A-91BC-E05ECA67E717}" presName="arrow1" presStyleLbl="fgShp" presStyleIdx="0" presStyleCnt="1" custLinFactNeighborX="-15896" custLinFactNeighborY="77271"/>
      <dgm:spPr>
        <a:noFill/>
        <a:ln>
          <a:noFill/>
        </a:ln>
      </dgm:spPr>
    </dgm:pt>
    <dgm:pt modelId="{A2D20EBC-43EB-4E4D-9128-FD875F9EAAFE}" type="pres">
      <dgm:prSet presAssocID="{E154EB21-3BDC-459A-91BC-E05ECA67E717}" presName="rectangle" presStyleLbl="revTx" presStyleIdx="0" presStyleCnt="1" custLinFactNeighborX="-44434" custLinFactNeighborY="40755">
        <dgm:presLayoutVars>
          <dgm:bulletEnabled val="1"/>
        </dgm:presLayoutVars>
      </dgm:prSet>
      <dgm:spPr/>
      <dgm:t>
        <a:bodyPr/>
        <a:lstStyle/>
        <a:p>
          <a:endParaRPr lang="en-US"/>
        </a:p>
      </dgm:t>
    </dgm:pt>
    <dgm:pt modelId="{01678877-2FCB-4BD8-8168-86195C28EEA5}" type="pres">
      <dgm:prSet presAssocID="{E154EB21-3BDC-459A-91BC-E05ECA67E717}" presName="funnel" presStyleLbl="trAlignAcc1" presStyleIdx="0" presStyleCnt="1" custLinFactNeighborY="-7035"/>
      <dgm:spPr/>
    </dgm:pt>
  </dgm:ptLst>
  <dgm:cxnLst>
    <dgm:cxn modelId="{B4EEFDA3-CA51-48D7-834D-284D70FB3E49}" srcId="{E154EB21-3BDC-459A-91BC-E05ECA67E717}" destId="{F72AE29D-0645-4093-B63C-CEB35608D1CE}" srcOrd="0" destOrd="0" parTransId="{17658DAA-A845-411F-97D2-829DB5E37743}" sibTransId="{0E97BE14-4AD9-4617-A4DA-0BBACDA4C5B3}"/>
    <dgm:cxn modelId="{355235DD-E590-4F20-822B-CC1EB4FA40B0}" type="presOf" srcId="{E154EB21-3BDC-459A-91BC-E05ECA67E717}" destId="{A4632653-D674-4923-8F3B-14DB25D6A860}" srcOrd="0" destOrd="0" presId="urn:microsoft.com/office/officeart/2005/8/layout/funnel1"/>
    <dgm:cxn modelId="{5026E68D-3531-495F-8AD4-0C69F91B5C7B}" type="presOf" srcId="{F72AE29D-0645-4093-B63C-CEB35608D1CE}" destId="{A2D20EBC-43EB-4E4D-9128-FD875F9EAAFE}" srcOrd="0" destOrd="0" presId="urn:microsoft.com/office/officeart/2005/8/layout/funnel1"/>
    <dgm:cxn modelId="{FFC2CAF9-EE13-493C-88F5-60AB362839BF}" type="presParOf" srcId="{A4632653-D674-4923-8F3B-14DB25D6A860}" destId="{9AEE9F23-7121-42C2-A02B-990A17207442}" srcOrd="0" destOrd="0" presId="urn:microsoft.com/office/officeart/2005/8/layout/funnel1"/>
    <dgm:cxn modelId="{9E9C6609-FFB1-43AE-825F-ED63B02E3565}" type="presParOf" srcId="{A4632653-D674-4923-8F3B-14DB25D6A860}" destId="{59C24884-6836-4580-BDF0-D64C4A1FC948}" srcOrd="1" destOrd="0" presId="urn:microsoft.com/office/officeart/2005/8/layout/funnel1"/>
    <dgm:cxn modelId="{AC59F436-BE50-4F1D-9018-C7716062F4E2}" type="presParOf" srcId="{A4632653-D674-4923-8F3B-14DB25D6A860}" destId="{A2D20EBC-43EB-4E4D-9128-FD875F9EAAFE}" srcOrd="2" destOrd="0" presId="urn:microsoft.com/office/officeart/2005/8/layout/funnel1"/>
    <dgm:cxn modelId="{2747318C-BBE0-4F54-B4CA-42087F0B4494}" type="presParOf" srcId="{A4632653-D674-4923-8F3B-14DB25D6A860}" destId="{01678877-2FCB-4BD8-8168-86195C28EEA5}" srcOrd="3"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54EB21-3BDC-459A-91BC-E05ECA67E717}" type="doc">
      <dgm:prSet loTypeId="urn:microsoft.com/office/officeart/2005/8/layout/funnel1" loCatId="process" qsTypeId="urn:microsoft.com/office/officeart/2005/8/quickstyle/3d7" qsCatId="3D" csTypeId="urn:microsoft.com/office/officeart/2005/8/colors/accent1_2" csCatId="accent1" phldr="1"/>
      <dgm:spPr/>
      <dgm:t>
        <a:bodyPr/>
        <a:lstStyle/>
        <a:p>
          <a:endParaRPr lang="en-US"/>
        </a:p>
      </dgm:t>
    </dgm:pt>
    <dgm:pt modelId="{F72AE29D-0645-4093-B63C-CEB35608D1CE}">
      <dgm:prSet phldrT="[Text]"/>
      <dgm:spPr/>
      <dgm:t>
        <a:bodyPr/>
        <a:lstStyle/>
        <a:p>
          <a:r>
            <a:rPr lang="en-US" dirty="0" smtClean="0"/>
            <a:t> </a:t>
          </a:r>
          <a:endParaRPr lang="en-US" dirty="0"/>
        </a:p>
      </dgm:t>
    </dgm:pt>
    <dgm:pt modelId="{0E97BE14-4AD9-4617-A4DA-0BBACDA4C5B3}" type="sibTrans" cxnId="{B4EEFDA3-CA51-48D7-834D-284D70FB3E49}">
      <dgm:prSet/>
      <dgm:spPr/>
      <dgm:t>
        <a:bodyPr/>
        <a:lstStyle/>
        <a:p>
          <a:endParaRPr lang="en-US"/>
        </a:p>
      </dgm:t>
    </dgm:pt>
    <dgm:pt modelId="{17658DAA-A845-411F-97D2-829DB5E37743}" type="parTrans" cxnId="{B4EEFDA3-CA51-48D7-834D-284D70FB3E49}">
      <dgm:prSet/>
      <dgm:spPr/>
      <dgm:t>
        <a:bodyPr/>
        <a:lstStyle/>
        <a:p>
          <a:endParaRPr lang="en-US"/>
        </a:p>
      </dgm:t>
    </dgm:pt>
    <dgm:pt modelId="{A4632653-D674-4923-8F3B-14DB25D6A860}" type="pres">
      <dgm:prSet presAssocID="{E154EB21-3BDC-459A-91BC-E05ECA67E717}" presName="Name0" presStyleCnt="0">
        <dgm:presLayoutVars>
          <dgm:chMax val="4"/>
          <dgm:resizeHandles val="exact"/>
        </dgm:presLayoutVars>
      </dgm:prSet>
      <dgm:spPr/>
      <dgm:t>
        <a:bodyPr/>
        <a:lstStyle/>
        <a:p>
          <a:endParaRPr lang="en-US"/>
        </a:p>
      </dgm:t>
    </dgm:pt>
    <dgm:pt modelId="{9AEE9F23-7121-42C2-A02B-990A17207442}" type="pres">
      <dgm:prSet presAssocID="{E154EB21-3BDC-459A-91BC-E05ECA67E717}" presName="ellipse" presStyleLbl="trBgShp" presStyleIdx="0" presStyleCnt="1"/>
      <dgm:spPr/>
    </dgm:pt>
    <dgm:pt modelId="{59C24884-6836-4580-BDF0-D64C4A1FC948}" type="pres">
      <dgm:prSet presAssocID="{E154EB21-3BDC-459A-91BC-E05ECA67E717}" presName="arrow1" presStyleLbl="fgShp" presStyleIdx="0" presStyleCnt="1" custLinFactNeighborX="-15896" custLinFactNeighborY="77271"/>
      <dgm:spPr>
        <a:noFill/>
        <a:ln>
          <a:noFill/>
        </a:ln>
      </dgm:spPr>
    </dgm:pt>
    <dgm:pt modelId="{A2D20EBC-43EB-4E4D-9128-FD875F9EAAFE}" type="pres">
      <dgm:prSet presAssocID="{E154EB21-3BDC-459A-91BC-E05ECA67E717}" presName="rectangle" presStyleLbl="revTx" presStyleIdx="0" presStyleCnt="1" custLinFactNeighborX="-44434" custLinFactNeighborY="40755">
        <dgm:presLayoutVars>
          <dgm:bulletEnabled val="1"/>
        </dgm:presLayoutVars>
      </dgm:prSet>
      <dgm:spPr/>
      <dgm:t>
        <a:bodyPr/>
        <a:lstStyle/>
        <a:p>
          <a:endParaRPr lang="en-US"/>
        </a:p>
      </dgm:t>
    </dgm:pt>
    <dgm:pt modelId="{01678877-2FCB-4BD8-8168-86195C28EEA5}" type="pres">
      <dgm:prSet presAssocID="{E154EB21-3BDC-459A-91BC-E05ECA67E717}" presName="funnel" presStyleLbl="trAlignAcc1" presStyleIdx="0" presStyleCnt="1"/>
      <dgm:spPr/>
    </dgm:pt>
  </dgm:ptLst>
  <dgm:cxnLst>
    <dgm:cxn modelId="{3529767C-E5B5-4D42-821D-B9FB98F2FF6C}" type="presOf" srcId="{E154EB21-3BDC-459A-91BC-E05ECA67E717}" destId="{A4632653-D674-4923-8F3B-14DB25D6A860}" srcOrd="0" destOrd="0" presId="urn:microsoft.com/office/officeart/2005/8/layout/funnel1"/>
    <dgm:cxn modelId="{B4EEFDA3-CA51-48D7-834D-284D70FB3E49}" srcId="{E154EB21-3BDC-459A-91BC-E05ECA67E717}" destId="{F72AE29D-0645-4093-B63C-CEB35608D1CE}" srcOrd="0" destOrd="0" parTransId="{17658DAA-A845-411F-97D2-829DB5E37743}" sibTransId="{0E97BE14-4AD9-4617-A4DA-0BBACDA4C5B3}"/>
    <dgm:cxn modelId="{D7303124-CC6B-44B2-ACE4-1AA59AFE9819}" type="presOf" srcId="{F72AE29D-0645-4093-B63C-CEB35608D1CE}" destId="{A2D20EBC-43EB-4E4D-9128-FD875F9EAAFE}" srcOrd="0" destOrd="0" presId="urn:microsoft.com/office/officeart/2005/8/layout/funnel1"/>
    <dgm:cxn modelId="{116B8FA8-57EC-4159-AAC7-834456DF25BD}" type="presParOf" srcId="{A4632653-D674-4923-8F3B-14DB25D6A860}" destId="{9AEE9F23-7121-42C2-A02B-990A17207442}" srcOrd="0" destOrd="0" presId="urn:microsoft.com/office/officeart/2005/8/layout/funnel1"/>
    <dgm:cxn modelId="{DB3053C1-B38A-4CDA-BC3F-CA5685475ECA}" type="presParOf" srcId="{A4632653-D674-4923-8F3B-14DB25D6A860}" destId="{59C24884-6836-4580-BDF0-D64C4A1FC948}" srcOrd="1" destOrd="0" presId="urn:microsoft.com/office/officeart/2005/8/layout/funnel1"/>
    <dgm:cxn modelId="{565848AA-990B-4426-92F5-CB9DBA943148}" type="presParOf" srcId="{A4632653-D674-4923-8F3B-14DB25D6A860}" destId="{A2D20EBC-43EB-4E4D-9128-FD875F9EAAFE}" srcOrd="2" destOrd="0" presId="urn:microsoft.com/office/officeart/2005/8/layout/funnel1"/>
    <dgm:cxn modelId="{47716A72-D2EF-456C-B442-05E3DEE74401}" type="presParOf" srcId="{A4632653-D674-4923-8F3B-14DB25D6A860}" destId="{01678877-2FCB-4BD8-8168-86195C28EEA5}" srcOrd="3"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7EBC74-DD17-2D40-9E5A-D79568B934E0}"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12BBF745-A28A-584F-9B1F-3AF3AF22DF93}">
      <dgm:prSet phldrT="[Text]"/>
      <dgm:spPr>
        <a:solidFill>
          <a:srgbClr val="FFFFFF"/>
        </a:solidFill>
        <a:effectLst>
          <a:softEdge rad="12700"/>
        </a:effectLst>
      </dgm:spPr>
      <dgm:t>
        <a:bodyPr/>
        <a:lstStyle/>
        <a:p>
          <a:r>
            <a:rPr lang="en-US" b="1" dirty="0" smtClean="0">
              <a:solidFill>
                <a:schemeClr val="tx1"/>
              </a:solidFill>
              <a:effectLst>
                <a:glow rad="876300">
                  <a:schemeClr val="bg1">
                    <a:alpha val="77000"/>
                  </a:schemeClr>
                </a:glow>
              </a:effectLst>
              <a:latin typeface="Georgia"/>
              <a:cs typeface="Georgia"/>
            </a:rPr>
            <a:t>Decision Analysis</a:t>
          </a:r>
          <a:br>
            <a:rPr lang="en-US" b="1" dirty="0" smtClean="0">
              <a:solidFill>
                <a:schemeClr val="tx1"/>
              </a:solidFill>
              <a:effectLst>
                <a:glow rad="876300">
                  <a:schemeClr val="bg1">
                    <a:alpha val="77000"/>
                  </a:schemeClr>
                </a:glow>
              </a:effectLst>
              <a:latin typeface="Georgia"/>
              <a:cs typeface="Georgia"/>
            </a:rPr>
          </a:br>
          <a:r>
            <a:rPr lang="en-US" b="1" dirty="0" smtClean="0">
              <a:solidFill>
                <a:schemeClr val="tx1"/>
              </a:solidFill>
              <a:effectLst>
                <a:glow rad="876300">
                  <a:schemeClr val="bg1">
                    <a:alpha val="77000"/>
                  </a:schemeClr>
                </a:glow>
              </a:effectLst>
              <a:latin typeface="Georgia"/>
              <a:cs typeface="Georgia"/>
            </a:rPr>
            <a:t> in Research for Agricultural Development</a:t>
          </a:r>
          <a:endParaRPr lang="en-US" b="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gm:t>
    </dgm:pt>
    <dgm:pt modelId="{DCB0C64B-6661-774B-BC08-D5A1F8F4794F}" type="parTrans" cxnId="{17753119-FDA8-874F-8546-4BFDBC85D780}">
      <dgm:prSet/>
      <dgm:spPr/>
      <dgm:t>
        <a:bodyPr/>
        <a:lstStyle/>
        <a:p>
          <a:endParaRPr lang="en-US"/>
        </a:p>
      </dgm:t>
    </dgm:pt>
    <dgm:pt modelId="{DDD99A9F-AB11-4446-B9E3-F33334908F36}" type="sibTrans" cxnId="{17753119-FDA8-874F-8546-4BFDBC85D780}">
      <dgm:prSet/>
      <dgm:spPr>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107080D1-CDEE-BB42-BA76-88E4B28B9470}">
      <dgm:prSet phldrT="[Text]" custT="1"/>
      <dgm:spPr/>
      <dgm:t>
        <a:bodyPr/>
        <a:lstStyle/>
        <a:p>
          <a:r>
            <a:rPr lang="en-US" sz="2900" dirty="0" smtClean="0">
              <a:solidFill>
                <a:srgbClr val="7F7F7F"/>
              </a:solidFill>
              <a:latin typeface="Georgia"/>
              <a:cs typeface="Georgia"/>
            </a:rPr>
            <a:t>Approaches</a:t>
          </a:r>
          <a:endParaRPr lang="en-US" sz="2900" dirty="0">
            <a:solidFill>
              <a:srgbClr val="7F7F7F"/>
            </a:solidFill>
            <a:latin typeface="Georgia"/>
            <a:cs typeface="Georgia"/>
          </a:endParaRPr>
        </a:p>
      </dgm:t>
    </dgm:pt>
    <dgm:pt modelId="{34F58200-EDB2-1F41-A2AE-784B050645F1}" type="parTrans" cxnId="{A62E0A40-AE8B-6640-A811-0C242E3B8895}">
      <dgm:prSet/>
      <dgm:spPr/>
      <dgm:t>
        <a:bodyPr/>
        <a:lstStyle/>
        <a:p>
          <a:endParaRPr lang="en-US"/>
        </a:p>
      </dgm:t>
    </dgm:pt>
    <dgm:pt modelId="{0C0016D4-5222-E646-A673-B4669E993CD5}" type="sibTrans" cxnId="{A62E0A40-AE8B-6640-A811-0C242E3B889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A68DFBAC-03DF-0B41-8D06-B26E476279EC}">
      <dgm:prSet custT="1"/>
      <dgm:spPr/>
      <dgm:t>
        <a:bodyPr/>
        <a:lstStyle/>
        <a:p>
          <a:r>
            <a:rPr lang="en-US" sz="2900" dirty="0" smtClean="0">
              <a:solidFill>
                <a:srgbClr val="7F7F7F"/>
              </a:solidFill>
              <a:latin typeface="Georgia"/>
              <a:cs typeface="Georgia"/>
            </a:rPr>
            <a:t>Decision Analysis</a:t>
          </a:r>
          <a:endParaRPr lang="en-US" sz="2900" dirty="0">
            <a:solidFill>
              <a:srgbClr val="7F7F7F"/>
            </a:solidFill>
            <a:latin typeface="Georgia"/>
            <a:cs typeface="Georgia"/>
          </a:endParaRPr>
        </a:p>
      </dgm:t>
    </dgm:pt>
    <dgm:pt modelId="{6CE9EC20-AA61-7D45-A413-2EB52AA5A65E}" type="parTrans" cxnId="{BE56822E-4CD3-E54D-80E2-669B4D726222}">
      <dgm:prSet/>
      <dgm:spPr/>
      <dgm:t>
        <a:bodyPr/>
        <a:lstStyle/>
        <a:p>
          <a:endParaRPr lang="en-US"/>
        </a:p>
      </dgm:t>
    </dgm:pt>
    <dgm:pt modelId="{1C1399C4-5DF9-7241-95DD-6D9908819AC1}" type="sibTrans" cxnId="{BE56822E-4CD3-E54D-80E2-669B4D726222}">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708FA0ED-77F6-B14C-BDA4-C45148731B73}">
      <dgm:prSet custT="1"/>
      <dgm:spPr/>
      <dgm:t>
        <a:bodyPr/>
        <a:lstStyle/>
        <a:p>
          <a:r>
            <a:rPr lang="en-US" sz="2900" b="1" dirty="0" smtClean="0">
              <a:latin typeface="Georgia"/>
              <a:cs typeface="Georgia"/>
            </a:rPr>
            <a:t>Model building</a:t>
          </a:r>
        </a:p>
      </dgm:t>
    </dgm:pt>
    <dgm:pt modelId="{A0C6ABE5-D0DB-9744-BF6E-E293C6494A5D}" type="parTrans" cxnId="{E232D921-5485-4C46-9F7A-D92A451C40CF}">
      <dgm:prSet/>
      <dgm:spPr/>
      <dgm:t>
        <a:bodyPr/>
        <a:lstStyle/>
        <a:p>
          <a:endParaRPr lang="en-US"/>
        </a:p>
      </dgm:t>
    </dgm:pt>
    <dgm:pt modelId="{F60573AE-B1A5-FF4D-B078-959A6D0BA363}" type="sibTrans" cxnId="{E232D921-5485-4C46-9F7A-D92A451C40CF}">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AF68043D-6B5D-5442-A7C2-27C6CF0FF7EC}">
      <dgm:prSet custT="1"/>
      <dgm:spPr/>
      <dgm:t>
        <a:bodyPr/>
        <a:lstStyle/>
        <a:p>
          <a:r>
            <a:rPr lang="en-US" sz="2900" dirty="0" smtClean="0">
              <a:solidFill>
                <a:srgbClr val="7F7F7F"/>
              </a:solidFill>
              <a:latin typeface="Georgia"/>
              <a:cs typeface="Georgia"/>
            </a:rPr>
            <a:t>Overcoming Bias</a:t>
          </a:r>
        </a:p>
      </dgm:t>
    </dgm:pt>
    <dgm:pt modelId="{5ACF1F2B-1093-4442-8ABD-E93F4061525B}" type="parTrans" cxnId="{20B43F5A-F96C-4242-B9DC-390CE5E3D08E}">
      <dgm:prSet/>
      <dgm:spPr/>
      <dgm:t>
        <a:bodyPr/>
        <a:lstStyle/>
        <a:p>
          <a:endParaRPr lang="en-US"/>
        </a:p>
      </dgm:t>
    </dgm:pt>
    <dgm:pt modelId="{FFCFBECE-2D2E-8E45-8D84-12D56AD762CE}" type="sibTrans" cxnId="{20B43F5A-F96C-4242-B9DC-390CE5E3D08E}">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5E6D88B6-1A2A-3343-8160-D4725C1DFB22}">
      <dgm:prSet custT="1"/>
      <dgm:spPr/>
      <dgm:t>
        <a:bodyPr/>
        <a:lstStyle/>
        <a:p>
          <a:r>
            <a:rPr lang="en-US" sz="2900" dirty="0" smtClean="0">
              <a:solidFill>
                <a:srgbClr val="7F7F7F"/>
              </a:solidFill>
              <a:latin typeface="Georgia"/>
              <a:cs typeface="Georgia"/>
            </a:rPr>
            <a:t>Case Studies</a:t>
          </a:r>
        </a:p>
      </dgm:t>
    </dgm:pt>
    <dgm:pt modelId="{70E56E5A-3750-A94F-BF13-C48690D3F23C}" type="parTrans" cxnId="{AC8D0295-AD99-5240-8784-ED77BA8C2B59}">
      <dgm:prSet/>
      <dgm:spPr/>
      <dgm:t>
        <a:bodyPr/>
        <a:lstStyle/>
        <a:p>
          <a:endParaRPr lang="en-US"/>
        </a:p>
      </dgm:t>
    </dgm:pt>
    <dgm:pt modelId="{442CC8AC-E0A4-CB4F-8D1A-42AF9C6EFA35}" type="sibTrans" cxnId="{AC8D0295-AD99-5240-8784-ED77BA8C2B59}">
      <dgm:prSet/>
      <dgm:spPr>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t>
        <a:bodyPr/>
        <a:lstStyle/>
        <a:p>
          <a:endParaRPr lang="en-US"/>
        </a:p>
      </dgm:t>
    </dgm:pt>
    <dgm:pt modelId="{7E45E5D2-4A1D-9B41-8E24-9E8B1EE0ECFA}">
      <dgm:prSet custT="1"/>
      <dgm:spPr/>
      <dgm:t>
        <a:bodyPr/>
        <a:lstStyle/>
        <a:p>
          <a:r>
            <a:rPr lang="en-US" sz="2900" dirty="0" smtClean="0">
              <a:solidFill>
                <a:srgbClr val="7F7F7F"/>
              </a:solidFill>
              <a:latin typeface="Georgia"/>
              <a:cs typeface="Georgia"/>
            </a:rPr>
            <a:t>Conclusions </a:t>
          </a:r>
          <a:endParaRPr lang="en-US" sz="2900" dirty="0">
            <a:solidFill>
              <a:srgbClr val="7F7F7F"/>
            </a:solidFill>
            <a:latin typeface="Georgia"/>
            <a:cs typeface="Georgia"/>
          </a:endParaRPr>
        </a:p>
      </dgm:t>
    </dgm:pt>
    <dgm:pt modelId="{0E4A732D-78B7-5F44-A71F-0747EB200927}" type="parTrans" cxnId="{D1030007-818C-E843-82EF-34E7315C835A}">
      <dgm:prSet/>
      <dgm:spPr/>
      <dgm:t>
        <a:bodyPr/>
        <a:lstStyle/>
        <a:p>
          <a:endParaRPr lang="en-US"/>
        </a:p>
      </dgm:t>
    </dgm:pt>
    <dgm:pt modelId="{A36526AF-BFE3-6B4F-B73A-FC147EC96E01}" type="sibTrans" cxnId="{D1030007-818C-E843-82EF-34E7315C835A}">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dgm:spPr>
      <dgm:t>
        <a:bodyPr/>
        <a:lstStyle/>
        <a:p>
          <a:endParaRPr lang="en-US"/>
        </a:p>
      </dgm:t>
    </dgm:pt>
    <dgm:pt modelId="{3BE0CAB8-0D02-0E4D-AF01-AB5D5147329E}" type="pres">
      <dgm:prSet presAssocID="{0C7EBC74-DD17-2D40-9E5A-D79568B934E0}" presName="Name0" presStyleCnt="0">
        <dgm:presLayoutVars>
          <dgm:chMax val="7"/>
          <dgm:chPref val="7"/>
          <dgm:dir/>
        </dgm:presLayoutVars>
      </dgm:prSet>
      <dgm:spPr/>
      <dgm:t>
        <a:bodyPr/>
        <a:lstStyle/>
        <a:p>
          <a:endParaRPr lang="en-US"/>
        </a:p>
      </dgm:t>
    </dgm:pt>
    <dgm:pt modelId="{673D23DB-A8FF-1142-9507-7F5606746841}" type="pres">
      <dgm:prSet presAssocID="{0C7EBC74-DD17-2D40-9E5A-D79568B934E0}" presName="Name1" presStyleCnt="0"/>
      <dgm:spPr/>
    </dgm:pt>
    <dgm:pt modelId="{60D1EF08-868E-F14A-A4D6-2483550870E4}" type="pres">
      <dgm:prSet presAssocID="{DDD99A9F-AB11-4446-B9E3-F33334908F36}" presName="picture_1" presStyleCnt="0"/>
      <dgm:spPr/>
    </dgm:pt>
    <dgm:pt modelId="{6A731DB9-62D8-3842-8784-6F64FFB97C86}" type="pres">
      <dgm:prSet presAssocID="{DDD99A9F-AB11-4446-B9E3-F33334908F36}" presName="pictureRepeatNode" presStyleLbl="alignImgPlace1" presStyleIdx="0" presStyleCnt="7" custScaleX="92511" custScaleY="92511" custLinFactNeighborX="-6869" custLinFactNeighborY="228"/>
      <dgm:spPr/>
      <dgm:t>
        <a:bodyPr/>
        <a:lstStyle/>
        <a:p>
          <a:endParaRPr lang="en-US"/>
        </a:p>
      </dgm:t>
    </dgm:pt>
    <dgm:pt modelId="{D5C83A23-F1E6-E44E-A8A9-5A1E84A7F5FB}" type="pres">
      <dgm:prSet presAssocID="{12BBF745-A28A-584F-9B1F-3AF3AF22DF93}" presName="text_1" presStyleLbl="node1" presStyleIdx="0" presStyleCnt="0" custScaleX="118262" custLinFactNeighborX="-6179" custLinFactNeighborY="4285">
        <dgm:presLayoutVars>
          <dgm:bulletEnabled val="1"/>
        </dgm:presLayoutVars>
      </dgm:prSet>
      <dgm:spPr/>
      <dgm:t>
        <a:bodyPr/>
        <a:lstStyle/>
        <a:p>
          <a:endParaRPr lang="en-US"/>
        </a:p>
      </dgm:t>
    </dgm:pt>
    <dgm:pt modelId="{7C9B7C2B-FFAD-4048-9586-F096E2C00110}" type="pres">
      <dgm:prSet presAssocID="{0C0016D4-5222-E646-A673-B4669E993CD5}" presName="picture_2" presStyleCnt="0"/>
      <dgm:spPr/>
    </dgm:pt>
    <dgm:pt modelId="{2610694B-C68E-D349-9A9B-6EDD5E5A6469}" type="pres">
      <dgm:prSet presAssocID="{0C0016D4-5222-E646-A673-B4669E993CD5}" presName="pictureRepeatNode" presStyleLbl="alignImgPlace1" presStyleIdx="1" presStyleCnt="7"/>
      <dgm:spPr/>
      <dgm:t>
        <a:bodyPr/>
        <a:lstStyle/>
        <a:p>
          <a:endParaRPr lang="en-US"/>
        </a:p>
      </dgm:t>
    </dgm:pt>
    <dgm:pt modelId="{E2EE45DC-3802-3049-A984-5CCBD3C9A841}" type="pres">
      <dgm:prSet presAssocID="{107080D1-CDEE-BB42-BA76-88E4B28B9470}" presName="line_2" presStyleLbl="parChTrans1D1" presStyleIdx="0" presStyleCnt="6"/>
      <dgm:spPr>
        <a:ln w="12700" cmpd="sng">
          <a:solidFill>
            <a:schemeClr val="tx1"/>
          </a:solidFill>
        </a:ln>
      </dgm:spPr>
    </dgm:pt>
    <dgm:pt modelId="{34E8E139-EF82-BA4D-8EE3-8BB6CB12927B}" type="pres">
      <dgm:prSet presAssocID="{107080D1-CDEE-BB42-BA76-88E4B28B9470}" presName="textparent_2" presStyleLbl="node1" presStyleIdx="0" presStyleCnt="0"/>
      <dgm:spPr/>
    </dgm:pt>
    <dgm:pt modelId="{0FAC2882-5543-154E-8233-0F4F6A6AEB65}" type="pres">
      <dgm:prSet presAssocID="{107080D1-CDEE-BB42-BA76-88E4B28B9470}" presName="text_2" presStyleLbl="revTx" presStyleIdx="0" presStyleCnt="6">
        <dgm:presLayoutVars>
          <dgm:bulletEnabled val="1"/>
        </dgm:presLayoutVars>
      </dgm:prSet>
      <dgm:spPr/>
      <dgm:t>
        <a:bodyPr/>
        <a:lstStyle/>
        <a:p>
          <a:endParaRPr lang="en-US"/>
        </a:p>
      </dgm:t>
    </dgm:pt>
    <dgm:pt modelId="{C05248A8-40C2-674A-AA18-8EA6222234A7}" type="pres">
      <dgm:prSet presAssocID="{1C1399C4-5DF9-7241-95DD-6D9908819AC1}" presName="picture_3" presStyleCnt="0"/>
      <dgm:spPr/>
    </dgm:pt>
    <dgm:pt modelId="{DD5A2C61-E456-7F4B-96F0-6C7C83709EBA}" type="pres">
      <dgm:prSet presAssocID="{1C1399C4-5DF9-7241-95DD-6D9908819AC1}" presName="pictureRepeatNode" presStyleLbl="alignImgPlace1" presStyleIdx="2" presStyleCnt="7"/>
      <dgm:spPr/>
      <dgm:t>
        <a:bodyPr/>
        <a:lstStyle/>
        <a:p>
          <a:endParaRPr lang="en-US"/>
        </a:p>
      </dgm:t>
    </dgm:pt>
    <dgm:pt modelId="{D88544CE-F5E6-D146-9D16-0A0A01FDDD74}" type="pres">
      <dgm:prSet presAssocID="{A68DFBAC-03DF-0B41-8D06-B26E476279EC}" presName="line_3" presStyleLbl="parChTrans1D1" presStyleIdx="1" presStyleCnt="6"/>
      <dgm:spPr>
        <a:ln w="12700" cmpd="sng"/>
      </dgm:spPr>
    </dgm:pt>
    <dgm:pt modelId="{07A23795-0DFB-E44E-A9D4-752026C66132}" type="pres">
      <dgm:prSet presAssocID="{A68DFBAC-03DF-0B41-8D06-B26E476279EC}" presName="textparent_3" presStyleLbl="node1" presStyleIdx="0" presStyleCnt="0"/>
      <dgm:spPr/>
    </dgm:pt>
    <dgm:pt modelId="{1DE90A1A-1B93-2D45-96CF-0EF26FD6B859}" type="pres">
      <dgm:prSet presAssocID="{A68DFBAC-03DF-0B41-8D06-B26E476279EC}" presName="text_3" presStyleLbl="revTx" presStyleIdx="1" presStyleCnt="6" custScaleX="206450">
        <dgm:presLayoutVars>
          <dgm:bulletEnabled val="1"/>
        </dgm:presLayoutVars>
      </dgm:prSet>
      <dgm:spPr/>
      <dgm:t>
        <a:bodyPr/>
        <a:lstStyle/>
        <a:p>
          <a:endParaRPr lang="en-US"/>
        </a:p>
      </dgm:t>
    </dgm:pt>
    <dgm:pt modelId="{C4E07B7F-7017-9E4C-A638-CE96B26E7AD7}" type="pres">
      <dgm:prSet presAssocID="{F60573AE-B1A5-FF4D-B078-959A6D0BA363}" presName="picture_4" presStyleCnt="0"/>
      <dgm:spPr/>
    </dgm:pt>
    <dgm:pt modelId="{C4E280F6-11E1-D044-BFCB-9A06B606E417}" type="pres">
      <dgm:prSet presAssocID="{F60573AE-B1A5-FF4D-B078-959A6D0BA363}" presName="pictureRepeatNode" presStyleLbl="alignImgPlace1" presStyleIdx="3" presStyleCnt="7"/>
      <dgm:spPr/>
      <dgm:t>
        <a:bodyPr/>
        <a:lstStyle/>
        <a:p>
          <a:endParaRPr lang="en-US"/>
        </a:p>
      </dgm:t>
    </dgm:pt>
    <dgm:pt modelId="{110C2D60-67AB-2746-B4BA-E3DE34E5705E}" type="pres">
      <dgm:prSet presAssocID="{708FA0ED-77F6-B14C-BDA4-C45148731B73}" presName="line_4" presStyleLbl="parChTrans1D1" presStyleIdx="2" presStyleCnt="6"/>
      <dgm:spPr>
        <a:ln w="12700" cmpd="sng"/>
      </dgm:spPr>
    </dgm:pt>
    <dgm:pt modelId="{0B6D9E40-40DC-5943-807B-99BEA0611CD2}" type="pres">
      <dgm:prSet presAssocID="{708FA0ED-77F6-B14C-BDA4-C45148731B73}" presName="textparent_4" presStyleLbl="node1" presStyleIdx="0" presStyleCnt="0"/>
      <dgm:spPr/>
    </dgm:pt>
    <dgm:pt modelId="{0B62AB3F-4103-6F41-AAA7-7FE548925DC7}" type="pres">
      <dgm:prSet presAssocID="{708FA0ED-77F6-B14C-BDA4-C45148731B73}" presName="text_4" presStyleLbl="revTx" presStyleIdx="2" presStyleCnt="6" custScaleX="225403">
        <dgm:presLayoutVars>
          <dgm:bulletEnabled val="1"/>
        </dgm:presLayoutVars>
      </dgm:prSet>
      <dgm:spPr/>
      <dgm:t>
        <a:bodyPr/>
        <a:lstStyle/>
        <a:p>
          <a:endParaRPr lang="en-US"/>
        </a:p>
      </dgm:t>
    </dgm:pt>
    <dgm:pt modelId="{4CC5A241-DA6A-7845-80D4-96C44D07506E}" type="pres">
      <dgm:prSet presAssocID="{FFCFBECE-2D2E-8E45-8D84-12D56AD762CE}" presName="picture_5" presStyleCnt="0"/>
      <dgm:spPr/>
    </dgm:pt>
    <dgm:pt modelId="{237A7FE1-9C7D-FD4A-850B-E8813A1AF096}" type="pres">
      <dgm:prSet presAssocID="{FFCFBECE-2D2E-8E45-8D84-12D56AD762CE}" presName="pictureRepeatNode" presStyleLbl="alignImgPlace1" presStyleIdx="4" presStyleCnt="7"/>
      <dgm:spPr/>
      <dgm:t>
        <a:bodyPr/>
        <a:lstStyle/>
        <a:p>
          <a:endParaRPr lang="en-US"/>
        </a:p>
      </dgm:t>
    </dgm:pt>
    <dgm:pt modelId="{2541730C-0944-9C4B-BB37-5AA125BE681C}" type="pres">
      <dgm:prSet presAssocID="{AF68043D-6B5D-5442-A7C2-27C6CF0FF7EC}" presName="line_5" presStyleLbl="parChTrans1D1" presStyleIdx="3" presStyleCnt="6"/>
      <dgm:spPr>
        <a:ln w="12700" cmpd="sng"/>
      </dgm:spPr>
    </dgm:pt>
    <dgm:pt modelId="{6BCC86C1-2EAB-1A42-87DE-B44721A9DAA2}" type="pres">
      <dgm:prSet presAssocID="{AF68043D-6B5D-5442-A7C2-27C6CF0FF7EC}" presName="textparent_5" presStyleLbl="node1" presStyleIdx="0" presStyleCnt="0"/>
      <dgm:spPr/>
    </dgm:pt>
    <dgm:pt modelId="{5DBAA8DB-D0C4-7F40-858F-5947229F6023}" type="pres">
      <dgm:prSet presAssocID="{AF68043D-6B5D-5442-A7C2-27C6CF0FF7EC}" presName="text_5" presStyleLbl="revTx" presStyleIdx="3" presStyleCnt="6" custScaleX="170574">
        <dgm:presLayoutVars>
          <dgm:bulletEnabled val="1"/>
        </dgm:presLayoutVars>
      </dgm:prSet>
      <dgm:spPr/>
      <dgm:t>
        <a:bodyPr/>
        <a:lstStyle/>
        <a:p>
          <a:endParaRPr lang="en-US"/>
        </a:p>
      </dgm:t>
    </dgm:pt>
    <dgm:pt modelId="{5F674AAB-D381-3A42-A8BA-E0F5B3090FFF}" type="pres">
      <dgm:prSet presAssocID="{442CC8AC-E0A4-CB4F-8D1A-42AF9C6EFA35}" presName="picture_6" presStyleCnt="0"/>
      <dgm:spPr/>
    </dgm:pt>
    <dgm:pt modelId="{149264CC-9116-F24D-8ABF-1A7BAA71DAE3}" type="pres">
      <dgm:prSet presAssocID="{442CC8AC-E0A4-CB4F-8D1A-42AF9C6EFA35}" presName="pictureRepeatNode" presStyleLbl="alignImgPlace1" presStyleIdx="5" presStyleCnt="7"/>
      <dgm:spPr/>
      <dgm:t>
        <a:bodyPr/>
        <a:lstStyle/>
        <a:p>
          <a:endParaRPr lang="en-US"/>
        </a:p>
      </dgm:t>
    </dgm:pt>
    <dgm:pt modelId="{0CB9DBB6-66B9-AE44-9E53-CC23D1E9360D}" type="pres">
      <dgm:prSet presAssocID="{5E6D88B6-1A2A-3343-8160-D4725C1DFB22}" presName="line_6" presStyleLbl="parChTrans1D1" presStyleIdx="4" presStyleCnt="6"/>
      <dgm:spPr>
        <a:ln w="12700" cmpd="sng"/>
      </dgm:spPr>
    </dgm:pt>
    <dgm:pt modelId="{53EA7F01-95C8-0B43-BC37-79C0C534ACFB}" type="pres">
      <dgm:prSet presAssocID="{5E6D88B6-1A2A-3343-8160-D4725C1DFB22}" presName="textparent_6" presStyleLbl="node1" presStyleIdx="0" presStyleCnt="0"/>
      <dgm:spPr/>
    </dgm:pt>
    <dgm:pt modelId="{EC61BE3D-08D7-DB4A-9C7E-07609BACA054}" type="pres">
      <dgm:prSet presAssocID="{5E6D88B6-1A2A-3343-8160-D4725C1DFB22}" presName="text_6" presStyleLbl="revTx" presStyleIdx="4" presStyleCnt="6" custScaleX="170492">
        <dgm:presLayoutVars>
          <dgm:bulletEnabled val="1"/>
        </dgm:presLayoutVars>
      </dgm:prSet>
      <dgm:spPr/>
      <dgm:t>
        <a:bodyPr/>
        <a:lstStyle/>
        <a:p>
          <a:endParaRPr lang="en-US"/>
        </a:p>
      </dgm:t>
    </dgm:pt>
    <dgm:pt modelId="{4EBFA5D3-F59B-E34E-BDF4-7CEC115F0386}" type="pres">
      <dgm:prSet presAssocID="{A36526AF-BFE3-6B4F-B73A-FC147EC96E01}" presName="picture_7" presStyleCnt="0"/>
      <dgm:spPr/>
    </dgm:pt>
    <dgm:pt modelId="{88D53363-1A37-2C4D-B2CC-FABE07A6F966}" type="pres">
      <dgm:prSet presAssocID="{A36526AF-BFE3-6B4F-B73A-FC147EC96E01}" presName="pictureRepeatNode" presStyleLbl="alignImgPlace1" presStyleIdx="6" presStyleCnt="7"/>
      <dgm:spPr/>
      <dgm:t>
        <a:bodyPr/>
        <a:lstStyle/>
        <a:p>
          <a:endParaRPr lang="en-US"/>
        </a:p>
      </dgm:t>
    </dgm:pt>
    <dgm:pt modelId="{BAD1E3C9-B8D8-DD4B-AC80-2DDDF957248A}" type="pres">
      <dgm:prSet presAssocID="{7E45E5D2-4A1D-9B41-8E24-9E8B1EE0ECFA}" presName="line_7" presStyleLbl="parChTrans1D1" presStyleIdx="5" presStyleCnt="6"/>
      <dgm:spPr>
        <a:ln w="12700" cmpd="sng"/>
      </dgm:spPr>
    </dgm:pt>
    <dgm:pt modelId="{092792F1-FE8C-3D4A-AD87-2D08E629767E}" type="pres">
      <dgm:prSet presAssocID="{7E45E5D2-4A1D-9B41-8E24-9E8B1EE0ECFA}" presName="textparent_7" presStyleLbl="node1" presStyleIdx="0" presStyleCnt="0"/>
      <dgm:spPr/>
    </dgm:pt>
    <dgm:pt modelId="{9325E659-EEBD-874E-A85C-93D45C994D24}" type="pres">
      <dgm:prSet presAssocID="{7E45E5D2-4A1D-9B41-8E24-9E8B1EE0ECFA}" presName="text_7" presStyleLbl="revTx" presStyleIdx="5" presStyleCnt="6">
        <dgm:presLayoutVars>
          <dgm:bulletEnabled val="1"/>
        </dgm:presLayoutVars>
      </dgm:prSet>
      <dgm:spPr/>
      <dgm:t>
        <a:bodyPr/>
        <a:lstStyle/>
        <a:p>
          <a:endParaRPr lang="en-US"/>
        </a:p>
      </dgm:t>
    </dgm:pt>
  </dgm:ptLst>
  <dgm:cxnLst>
    <dgm:cxn modelId="{20B43F5A-F96C-4242-B9DC-390CE5E3D08E}" srcId="{0C7EBC74-DD17-2D40-9E5A-D79568B934E0}" destId="{AF68043D-6B5D-5442-A7C2-27C6CF0FF7EC}" srcOrd="4" destOrd="0" parTransId="{5ACF1F2B-1093-4442-8ABD-E93F4061525B}" sibTransId="{FFCFBECE-2D2E-8E45-8D84-12D56AD762CE}"/>
    <dgm:cxn modelId="{DDB01B85-DB66-324F-9F0F-CB6F6DDCAB11}" type="presOf" srcId="{1C1399C4-5DF9-7241-95DD-6D9908819AC1}" destId="{DD5A2C61-E456-7F4B-96F0-6C7C83709EBA}" srcOrd="0" destOrd="0" presId="urn:microsoft.com/office/officeart/2008/layout/CircularPictureCallout"/>
    <dgm:cxn modelId="{BE56822E-4CD3-E54D-80E2-669B4D726222}" srcId="{0C7EBC74-DD17-2D40-9E5A-D79568B934E0}" destId="{A68DFBAC-03DF-0B41-8D06-B26E476279EC}" srcOrd="2" destOrd="0" parTransId="{6CE9EC20-AA61-7D45-A413-2EB52AA5A65E}" sibTransId="{1C1399C4-5DF9-7241-95DD-6D9908819AC1}"/>
    <dgm:cxn modelId="{1FB48B08-8A80-754C-9E2B-A131B76CAB29}" type="presOf" srcId="{A68DFBAC-03DF-0B41-8D06-B26E476279EC}" destId="{1DE90A1A-1B93-2D45-96CF-0EF26FD6B859}" srcOrd="0" destOrd="0" presId="urn:microsoft.com/office/officeart/2008/layout/CircularPictureCallout"/>
    <dgm:cxn modelId="{79972C1B-CB0D-0B4A-AE5F-22C609833611}" type="presOf" srcId="{5E6D88B6-1A2A-3343-8160-D4725C1DFB22}" destId="{EC61BE3D-08D7-DB4A-9C7E-07609BACA054}" srcOrd="0" destOrd="0" presId="urn:microsoft.com/office/officeart/2008/layout/CircularPictureCallout"/>
    <dgm:cxn modelId="{16C3FEE8-6502-FA47-B296-47E77A6278BB}" type="presOf" srcId="{0C0016D4-5222-E646-A673-B4669E993CD5}" destId="{2610694B-C68E-D349-9A9B-6EDD5E5A6469}" srcOrd="0" destOrd="0" presId="urn:microsoft.com/office/officeart/2008/layout/CircularPictureCallout"/>
    <dgm:cxn modelId="{BA4CD013-0AC7-3141-879E-57339BB96C79}" type="presOf" srcId="{FFCFBECE-2D2E-8E45-8D84-12D56AD762CE}" destId="{237A7FE1-9C7D-FD4A-850B-E8813A1AF096}" srcOrd="0" destOrd="0" presId="urn:microsoft.com/office/officeart/2008/layout/CircularPictureCallout"/>
    <dgm:cxn modelId="{A62E0A40-AE8B-6640-A811-0C242E3B8895}" srcId="{0C7EBC74-DD17-2D40-9E5A-D79568B934E0}" destId="{107080D1-CDEE-BB42-BA76-88E4B28B9470}" srcOrd="1" destOrd="0" parTransId="{34F58200-EDB2-1F41-A2AE-784B050645F1}" sibTransId="{0C0016D4-5222-E646-A673-B4669E993CD5}"/>
    <dgm:cxn modelId="{1B96DF92-10AB-4247-9C7A-496B8FFCC014}" type="presOf" srcId="{442CC8AC-E0A4-CB4F-8D1A-42AF9C6EFA35}" destId="{149264CC-9116-F24D-8ABF-1A7BAA71DAE3}" srcOrd="0" destOrd="0" presId="urn:microsoft.com/office/officeart/2008/layout/CircularPictureCallout"/>
    <dgm:cxn modelId="{7AD4FB41-91EC-F04C-B738-6F47F315076F}" type="presOf" srcId="{DDD99A9F-AB11-4446-B9E3-F33334908F36}" destId="{6A731DB9-62D8-3842-8784-6F64FFB97C86}" srcOrd="0" destOrd="0" presId="urn:microsoft.com/office/officeart/2008/layout/CircularPictureCallout"/>
    <dgm:cxn modelId="{E232D921-5485-4C46-9F7A-D92A451C40CF}" srcId="{0C7EBC74-DD17-2D40-9E5A-D79568B934E0}" destId="{708FA0ED-77F6-B14C-BDA4-C45148731B73}" srcOrd="3" destOrd="0" parTransId="{A0C6ABE5-D0DB-9744-BF6E-E293C6494A5D}" sibTransId="{F60573AE-B1A5-FF4D-B078-959A6D0BA363}"/>
    <dgm:cxn modelId="{7A3180F1-16CC-D547-A281-3B6CAD25F508}" type="presOf" srcId="{AF68043D-6B5D-5442-A7C2-27C6CF0FF7EC}" destId="{5DBAA8DB-D0C4-7F40-858F-5947229F6023}" srcOrd="0" destOrd="0" presId="urn:microsoft.com/office/officeart/2008/layout/CircularPictureCallout"/>
    <dgm:cxn modelId="{2385107D-893A-7847-A124-FC95F5B7E82A}" type="presOf" srcId="{7E45E5D2-4A1D-9B41-8E24-9E8B1EE0ECFA}" destId="{9325E659-EEBD-874E-A85C-93D45C994D24}" srcOrd="0" destOrd="0" presId="urn:microsoft.com/office/officeart/2008/layout/CircularPictureCallout"/>
    <dgm:cxn modelId="{1C0D4F65-3173-3844-8593-0A9A67A30350}" type="presOf" srcId="{A36526AF-BFE3-6B4F-B73A-FC147EC96E01}" destId="{88D53363-1A37-2C4D-B2CC-FABE07A6F966}" srcOrd="0" destOrd="0" presId="urn:microsoft.com/office/officeart/2008/layout/CircularPictureCallout"/>
    <dgm:cxn modelId="{435F7E75-6F2E-6D4B-890D-6C2F136DD5C8}" type="presOf" srcId="{F60573AE-B1A5-FF4D-B078-959A6D0BA363}" destId="{C4E280F6-11E1-D044-BFCB-9A06B606E417}" srcOrd="0" destOrd="0" presId="urn:microsoft.com/office/officeart/2008/layout/CircularPictureCallout"/>
    <dgm:cxn modelId="{9F35F97E-ADDC-6B41-978E-858462C81C5B}" type="presOf" srcId="{0C7EBC74-DD17-2D40-9E5A-D79568B934E0}" destId="{3BE0CAB8-0D02-0E4D-AF01-AB5D5147329E}" srcOrd="0" destOrd="0" presId="urn:microsoft.com/office/officeart/2008/layout/CircularPictureCallout"/>
    <dgm:cxn modelId="{CFAB1B92-7BA6-7742-8E28-BEE479AC08DF}" type="presOf" srcId="{12BBF745-A28A-584F-9B1F-3AF3AF22DF93}" destId="{D5C83A23-F1E6-E44E-A8A9-5A1E84A7F5FB}" srcOrd="0" destOrd="0" presId="urn:microsoft.com/office/officeart/2008/layout/CircularPictureCallout"/>
    <dgm:cxn modelId="{17753119-FDA8-874F-8546-4BFDBC85D780}" srcId="{0C7EBC74-DD17-2D40-9E5A-D79568B934E0}" destId="{12BBF745-A28A-584F-9B1F-3AF3AF22DF93}" srcOrd="0" destOrd="0" parTransId="{DCB0C64B-6661-774B-BC08-D5A1F8F4794F}" sibTransId="{DDD99A9F-AB11-4446-B9E3-F33334908F36}"/>
    <dgm:cxn modelId="{AC8D0295-AD99-5240-8784-ED77BA8C2B59}" srcId="{0C7EBC74-DD17-2D40-9E5A-D79568B934E0}" destId="{5E6D88B6-1A2A-3343-8160-D4725C1DFB22}" srcOrd="5" destOrd="0" parTransId="{70E56E5A-3750-A94F-BF13-C48690D3F23C}" sibTransId="{442CC8AC-E0A4-CB4F-8D1A-42AF9C6EFA35}"/>
    <dgm:cxn modelId="{366C401B-B906-874F-97C5-CD67EB604973}" type="presOf" srcId="{107080D1-CDEE-BB42-BA76-88E4B28B9470}" destId="{0FAC2882-5543-154E-8233-0F4F6A6AEB65}" srcOrd="0" destOrd="0" presId="urn:microsoft.com/office/officeart/2008/layout/CircularPictureCallout"/>
    <dgm:cxn modelId="{3790CC18-80AF-F14C-B0DE-FD98F05C21D0}" type="presOf" srcId="{708FA0ED-77F6-B14C-BDA4-C45148731B73}" destId="{0B62AB3F-4103-6F41-AAA7-7FE548925DC7}" srcOrd="0" destOrd="0" presId="urn:microsoft.com/office/officeart/2008/layout/CircularPictureCallout"/>
    <dgm:cxn modelId="{D1030007-818C-E843-82EF-34E7315C835A}" srcId="{0C7EBC74-DD17-2D40-9E5A-D79568B934E0}" destId="{7E45E5D2-4A1D-9B41-8E24-9E8B1EE0ECFA}" srcOrd="6" destOrd="0" parTransId="{0E4A732D-78B7-5F44-A71F-0747EB200927}" sibTransId="{A36526AF-BFE3-6B4F-B73A-FC147EC96E01}"/>
    <dgm:cxn modelId="{870D5C41-9A2A-8F4D-8462-A07FA2D26E5D}" type="presParOf" srcId="{3BE0CAB8-0D02-0E4D-AF01-AB5D5147329E}" destId="{673D23DB-A8FF-1142-9507-7F5606746841}" srcOrd="0" destOrd="0" presId="urn:microsoft.com/office/officeart/2008/layout/CircularPictureCallout"/>
    <dgm:cxn modelId="{4629798E-7D37-A84B-9290-1CCE92A72A8A}" type="presParOf" srcId="{673D23DB-A8FF-1142-9507-7F5606746841}" destId="{60D1EF08-868E-F14A-A4D6-2483550870E4}" srcOrd="0" destOrd="0" presId="urn:microsoft.com/office/officeart/2008/layout/CircularPictureCallout"/>
    <dgm:cxn modelId="{6D075DA7-A328-C044-99C5-B73BA41DB539}" type="presParOf" srcId="{60D1EF08-868E-F14A-A4D6-2483550870E4}" destId="{6A731DB9-62D8-3842-8784-6F64FFB97C86}" srcOrd="0" destOrd="0" presId="urn:microsoft.com/office/officeart/2008/layout/CircularPictureCallout"/>
    <dgm:cxn modelId="{83CA9845-F8F5-A84F-80B5-D179770F5887}" type="presParOf" srcId="{673D23DB-A8FF-1142-9507-7F5606746841}" destId="{D5C83A23-F1E6-E44E-A8A9-5A1E84A7F5FB}" srcOrd="1" destOrd="0" presId="urn:microsoft.com/office/officeart/2008/layout/CircularPictureCallout"/>
    <dgm:cxn modelId="{A18AFE95-8AE3-5541-9D8D-993A3004A444}" type="presParOf" srcId="{673D23DB-A8FF-1142-9507-7F5606746841}" destId="{7C9B7C2B-FFAD-4048-9586-F096E2C00110}" srcOrd="2" destOrd="0" presId="urn:microsoft.com/office/officeart/2008/layout/CircularPictureCallout"/>
    <dgm:cxn modelId="{7ED32CDC-3EC9-9543-B889-E76EE13FE904}" type="presParOf" srcId="{7C9B7C2B-FFAD-4048-9586-F096E2C00110}" destId="{2610694B-C68E-D349-9A9B-6EDD5E5A6469}" srcOrd="0" destOrd="0" presId="urn:microsoft.com/office/officeart/2008/layout/CircularPictureCallout"/>
    <dgm:cxn modelId="{F2A9A8B6-1C8E-2847-9531-FC0402EE4281}" type="presParOf" srcId="{673D23DB-A8FF-1142-9507-7F5606746841}" destId="{E2EE45DC-3802-3049-A984-5CCBD3C9A841}" srcOrd="3" destOrd="0" presId="urn:microsoft.com/office/officeart/2008/layout/CircularPictureCallout"/>
    <dgm:cxn modelId="{26E52D41-AF2D-354B-A5FB-FD5DEADF5E9B}" type="presParOf" srcId="{673D23DB-A8FF-1142-9507-7F5606746841}" destId="{34E8E139-EF82-BA4D-8EE3-8BB6CB12927B}" srcOrd="4" destOrd="0" presId="urn:microsoft.com/office/officeart/2008/layout/CircularPictureCallout"/>
    <dgm:cxn modelId="{57FE2831-1BAF-7545-AB77-10580E85A679}" type="presParOf" srcId="{34E8E139-EF82-BA4D-8EE3-8BB6CB12927B}" destId="{0FAC2882-5543-154E-8233-0F4F6A6AEB65}" srcOrd="0" destOrd="0" presId="urn:microsoft.com/office/officeart/2008/layout/CircularPictureCallout"/>
    <dgm:cxn modelId="{85AC4ED5-A90E-1C49-ACB6-DD2BE98CC724}" type="presParOf" srcId="{673D23DB-A8FF-1142-9507-7F5606746841}" destId="{C05248A8-40C2-674A-AA18-8EA6222234A7}" srcOrd="5" destOrd="0" presId="urn:microsoft.com/office/officeart/2008/layout/CircularPictureCallout"/>
    <dgm:cxn modelId="{0B81814B-DA3D-3E4D-A623-F176B32DFE36}" type="presParOf" srcId="{C05248A8-40C2-674A-AA18-8EA6222234A7}" destId="{DD5A2C61-E456-7F4B-96F0-6C7C83709EBA}" srcOrd="0" destOrd="0" presId="urn:microsoft.com/office/officeart/2008/layout/CircularPictureCallout"/>
    <dgm:cxn modelId="{F719B451-C43B-F048-B9F5-B204459E8BE0}" type="presParOf" srcId="{673D23DB-A8FF-1142-9507-7F5606746841}" destId="{D88544CE-F5E6-D146-9D16-0A0A01FDDD74}" srcOrd="6" destOrd="0" presId="urn:microsoft.com/office/officeart/2008/layout/CircularPictureCallout"/>
    <dgm:cxn modelId="{F3801456-F15B-A84D-A7A2-4CFF8F5799BB}" type="presParOf" srcId="{673D23DB-A8FF-1142-9507-7F5606746841}" destId="{07A23795-0DFB-E44E-A9D4-752026C66132}" srcOrd="7" destOrd="0" presId="urn:microsoft.com/office/officeart/2008/layout/CircularPictureCallout"/>
    <dgm:cxn modelId="{3E8FE8C3-D830-4F4B-B8F3-6F42822FF9E6}" type="presParOf" srcId="{07A23795-0DFB-E44E-A9D4-752026C66132}" destId="{1DE90A1A-1B93-2D45-96CF-0EF26FD6B859}" srcOrd="0" destOrd="0" presId="urn:microsoft.com/office/officeart/2008/layout/CircularPictureCallout"/>
    <dgm:cxn modelId="{4556315C-A191-D544-8917-68D7239A36B7}" type="presParOf" srcId="{673D23DB-A8FF-1142-9507-7F5606746841}" destId="{C4E07B7F-7017-9E4C-A638-CE96B26E7AD7}" srcOrd="8" destOrd="0" presId="urn:microsoft.com/office/officeart/2008/layout/CircularPictureCallout"/>
    <dgm:cxn modelId="{C84CB753-6C3E-2841-B362-1D2481CD44EE}" type="presParOf" srcId="{C4E07B7F-7017-9E4C-A638-CE96B26E7AD7}" destId="{C4E280F6-11E1-D044-BFCB-9A06B606E417}" srcOrd="0" destOrd="0" presId="urn:microsoft.com/office/officeart/2008/layout/CircularPictureCallout"/>
    <dgm:cxn modelId="{FD68AF0F-7C61-9746-9048-0D06ACAC5986}" type="presParOf" srcId="{673D23DB-A8FF-1142-9507-7F5606746841}" destId="{110C2D60-67AB-2746-B4BA-E3DE34E5705E}" srcOrd="9" destOrd="0" presId="urn:microsoft.com/office/officeart/2008/layout/CircularPictureCallout"/>
    <dgm:cxn modelId="{F5920DAA-68A6-A445-A635-F708ED1EE8E8}" type="presParOf" srcId="{673D23DB-A8FF-1142-9507-7F5606746841}" destId="{0B6D9E40-40DC-5943-807B-99BEA0611CD2}" srcOrd="10" destOrd="0" presId="urn:microsoft.com/office/officeart/2008/layout/CircularPictureCallout"/>
    <dgm:cxn modelId="{1D2184A7-37BB-094A-9EE2-5044A0228EE8}" type="presParOf" srcId="{0B6D9E40-40DC-5943-807B-99BEA0611CD2}" destId="{0B62AB3F-4103-6F41-AAA7-7FE548925DC7}" srcOrd="0" destOrd="0" presId="urn:microsoft.com/office/officeart/2008/layout/CircularPictureCallout"/>
    <dgm:cxn modelId="{0F806568-7BC2-EA47-A2A9-FF45F45BA141}" type="presParOf" srcId="{673D23DB-A8FF-1142-9507-7F5606746841}" destId="{4CC5A241-DA6A-7845-80D4-96C44D07506E}" srcOrd="11" destOrd="0" presId="urn:microsoft.com/office/officeart/2008/layout/CircularPictureCallout"/>
    <dgm:cxn modelId="{04CE96B8-BC08-EC45-8BB3-89B4B747E616}" type="presParOf" srcId="{4CC5A241-DA6A-7845-80D4-96C44D07506E}" destId="{237A7FE1-9C7D-FD4A-850B-E8813A1AF096}" srcOrd="0" destOrd="0" presId="urn:microsoft.com/office/officeart/2008/layout/CircularPictureCallout"/>
    <dgm:cxn modelId="{F78308DB-BEC0-7F48-B3BD-BFB0E3DA551E}" type="presParOf" srcId="{673D23DB-A8FF-1142-9507-7F5606746841}" destId="{2541730C-0944-9C4B-BB37-5AA125BE681C}" srcOrd="12" destOrd="0" presId="urn:microsoft.com/office/officeart/2008/layout/CircularPictureCallout"/>
    <dgm:cxn modelId="{5616BFFB-FEA7-DE44-B581-4DA8588F2CE7}" type="presParOf" srcId="{673D23DB-A8FF-1142-9507-7F5606746841}" destId="{6BCC86C1-2EAB-1A42-87DE-B44721A9DAA2}" srcOrd="13" destOrd="0" presId="urn:microsoft.com/office/officeart/2008/layout/CircularPictureCallout"/>
    <dgm:cxn modelId="{2BF1DDCD-3055-754A-BA73-733B33F6C87C}" type="presParOf" srcId="{6BCC86C1-2EAB-1A42-87DE-B44721A9DAA2}" destId="{5DBAA8DB-D0C4-7F40-858F-5947229F6023}" srcOrd="0" destOrd="0" presId="urn:microsoft.com/office/officeart/2008/layout/CircularPictureCallout"/>
    <dgm:cxn modelId="{1ED98B25-622A-0046-B015-2489E9A1A988}" type="presParOf" srcId="{673D23DB-A8FF-1142-9507-7F5606746841}" destId="{5F674AAB-D381-3A42-A8BA-E0F5B3090FFF}" srcOrd="14" destOrd="0" presId="urn:microsoft.com/office/officeart/2008/layout/CircularPictureCallout"/>
    <dgm:cxn modelId="{1E87651E-01FA-2E4E-8397-E29D8CBCF3A7}" type="presParOf" srcId="{5F674AAB-D381-3A42-A8BA-E0F5B3090FFF}" destId="{149264CC-9116-F24D-8ABF-1A7BAA71DAE3}" srcOrd="0" destOrd="0" presId="urn:microsoft.com/office/officeart/2008/layout/CircularPictureCallout"/>
    <dgm:cxn modelId="{6EB7DC1B-4F3B-E041-8611-88D021413CF4}" type="presParOf" srcId="{673D23DB-A8FF-1142-9507-7F5606746841}" destId="{0CB9DBB6-66B9-AE44-9E53-CC23D1E9360D}" srcOrd="15" destOrd="0" presId="urn:microsoft.com/office/officeart/2008/layout/CircularPictureCallout"/>
    <dgm:cxn modelId="{219D5DCB-9EE8-A84D-8690-9CEB3E0030D2}" type="presParOf" srcId="{673D23DB-A8FF-1142-9507-7F5606746841}" destId="{53EA7F01-95C8-0B43-BC37-79C0C534ACFB}" srcOrd="16" destOrd="0" presId="urn:microsoft.com/office/officeart/2008/layout/CircularPictureCallout"/>
    <dgm:cxn modelId="{B2140246-7CDB-DA4D-A93E-F1CB232A4DB2}" type="presParOf" srcId="{53EA7F01-95C8-0B43-BC37-79C0C534ACFB}" destId="{EC61BE3D-08D7-DB4A-9C7E-07609BACA054}" srcOrd="0" destOrd="0" presId="urn:microsoft.com/office/officeart/2008/layout/CircularPictureCallout"/>
    <dgm:cxn modelId="{E46C475C-72BA-4A41-A353-971BF53CE30B}" type="presParOf" srcId="{673D23DB-A8FF-1142-9507-7F5606746841}" destId="{4EBFA5D3-F59B-E34E-BDF4-7CEC115F0386}" srcOrd="17" destOrd="0" presId="urn:microsoft.com/office/officeart/2008/layout/CircularPictureCallout"/>
    <dgm:cxn modelId="{7DE5D6F4-10FB-664C-B45D-6F4918227A3D}" type="presParOf" srcId="{4EBFA5D3-F59B-E34E-BDF4-7CEC115F0386}" destId="{88D53363-1A37-2C4D-B2CC-FABE07A6F966}" srcOrd="0" destOrd="0" presId="urn:microsoft.com/office/officeart/2008/layout/CircularPictureCallout"/>
    <dgm:cxn modelId="{B241E084-CEE9-734C-A947-D8F63E344074}" type="presParOf" srcId="{673D23DB-A8FF-1142-9507-7F5606746841}" destId="{BAD1E3C9-B8D8-DD4B-AC80-2DDDF957248A}" srcOrd="18" destOrd="0" presId="urn:microsoft.com/office/officeart/2008/layout/CircularPictureCallout"/>
    <dgm:cxn modelId="{81C380D7-A673-1D42-B454-6894FC8E7261}" type="presParOf" srcId="{673D23DB-A8FF-1142-9507-7F5606746841}" destId="{092792F1-FE8C-3D4A-AD87-2D08E629767E}" srcOrd="19" destOrd="0" presId="urn:microsoft.com/office/officeart/2008/layout/CircularPictureCallout"/>
    <dgm:cxn modelId="{039084D9-ACF6-234D-9036-5F08B2960A3A}" type="presParOf" srcId="{092792F1-FE8C-3D4A-AD87-2D08E629767E}" destId="{9325E659-EEBD-874E-A85C-93D45C994D24}" srcOrd="0" destOrd="0" presId="urn:microsoft.com/office/officeart/2008/layout/CircularPictureCallout"/>
  </dgm:cxnLst>
  <dgm:bg/>
  <dgm:whole>
    <a:ln w="76200" cmpd="sn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7EBC74-DD17-2D40-9E5A-D79568B934E0}"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12BBF745-A28A-584F-9B1F-3AF3AF22DF93}">
      <dgm:prSet phldrT="[Text]"/>
      <dgm:spPr>
        <a:solidFill>
          <a:srgbClr val="FFFFFF"/>
        </a:solidFill>
        <a:effectLst>
          <a:softEdge rad="12700"/>
        </a:effectLst>
      </dgm:spPr>
      <dgm:t>
        <a:bodyPr/>
        <a:lstStyle/>
        <a:p>
          <a:r>
            <a:rPr lang="en-US" b="1" dirty="0" smtClean="0">
              <a:solidFill>
                <a:schemeClr val="tx1"/>
              </a:solidFill>
              <a:effectLst>
                <a:glow rad="876300">
                  <a:schemeClr val="bg1">
                    <a:alpha val="77000"/>
                  </a:schemeClr>
                </a:glow>
              </a:effectLst>
              <a:latin typeface="Georgia"/>
              <a:cs typeface="Georgia"/>
            </a:rPr>
            <a:t>Decision Analysis</a:t>
          </a:r>
          <a:br>
            <a:rPr lang="en-US" b="1" dirty="0" smtClean="0">
              <a:solidFill>
                <a:schemeClr val="tx1"/>
              </a:solidFill>
              <a:effectLst>
                <a:glow rad="876300">
                  <a:schemeClr val="bg1">
                    <a:alpha val="77000"/>
                  </a:schemeClr>
                </a:glow>
              </a:effectLst>
              <a:latin typeface="Georgia"/>
              <a:cs typeface="Georgia"/>
            </a:rPr>
          </a:br>
          <a:r>
            <a:rPr lang="en-US" b="1" dirty="0" smtClean="0">
              <a:solidFill>
                <a:schemeClr val="tx1"/>
              </a:solidFill>
              <a:effectLst>
                <a:glow rad="876300">
                  <a:schemeClr val="bg1">
                    <a:alpha val="77000"/>
                  </a:schemeClr>
                </a:glow>
              </a:effectLst>
              <a:latin typeface="Georgia"/>
              <a:cs typeface="Georgia"/>
            </a:rPr>
            <a:t> in Research for Agricultural Development</a:t>
          </a:r>
          <a:endParaRPr lang="en-US" b="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gm:t>
    </dgm:pt>
    <dgm:pt modelId="{DCB0C64B-6661-774B-BC08-D5A1F8F4794F}" type="parTrans" cxnId="{17753119-FDA8-874F-8546-4BFDBC85D780}">
      <dgm:prSet/>
      <dgm:spPr/>
      <dgm:t>
        <a:bodyPr/>
        <a:lstStyle/>
        <a:p>
          <a:endParaRPr lang="en-US"/>
        </a:p>
      </dgm:t>
    </dgm:pt>
    <dgm:pt modelId="{DDD99A9F-AB11-4446-B9E3-F33334908F36}" type="sibTrans" cxnId="{17753119-FDA8-874F-8546-4BFDBC85D780}">
      <dgm:prSet/>
      <dgm:spPr>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107080D1-CDEE-BB42-BA76-88E4B28B9470}">
      <dgm:prSet phldrT="[Text]" custT="1"/>
      <dgm:spPr/>
      <dgm:t>
        <a:bodyPr/>
        <a:lstStyle/>
        <a:p>
          <a:r>
            <a:rPr lang="en-US" sz="2900" dirty="0" smtClean="0">
              <a:solidFill>
                <a:srgbClr val="7F7F7F"/>
              </a:solidFill>
              <a:latin typeface="Georgia"/>
              <a:cs typeface="Georgia"/>
            </a:rPr>
            <a:t>Approaches</a:t>
          </a:r>
          <a:endParaRPr lang="en-US" sz="2900" dirty="0">
            <a:solidFill>
              <a:srgbClr val="7F7F7F"/>
            </a:solidFill>
            <a:latin typeface="Georgia"/>
            <a:cs typeface="Georgia"/>
          </a:endParaRPr>
        </a:p>
      </dgm:t>
    </dgm:pt>
    <dgm:pt modelId="{34F58200-EDB2-1F41-A2AE-784B050645F1}" type="parTrans" cxnId="{A62E0A40-AE8B-6640-A811-0C242E3B8895}">
      <dgm:prSet/>
      <dgm:spPr/>
      <dgm:t>
        <a:bodyPr/>
        <a:lstStyle/>
        <a:p>
          <a:endParaRPr lang="en-US"/>
        </a:p>
      </dgm:t>
    </dgm:pt>
    <dgm:pt modelId="{0C0016D4-5222-E646-A673-B4669E993CD5}" type="sibTrans" cxnId="{A62E0A40-AE8B-6640-A811-0C242E3B889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A68DFBAC-03DF-0B41-8D06-B26E476279EC}">
      <dgm:prSet custT="1"/>
      <dgm:spPr/>
      <dgm:t>
        <a:bodyPr/>
        <a:lstStyle/>
        <a:p>
          <a:r>
            <a:rPr lang="en-US" sz="2900" dirty="0" smtClean="0">
              <a:solidFill>
                <a:srgbClr val="7F7F7F"/>
              </a:solidFill>
              <a:latin typeface="Georgia"/>
              <a:cs typeface="Georgia"/>
            </a:rPr>
            <a:t>Decision Analysis</a:t>
          </a:r>
          <a:endParaRPr lang="en-US" sz="2900" dirty="0">
            <a:solidFill>
              <a:srgbClr val="7F7F7F"/>
            </a:solidFill>
            <a:latin typeface="Georgia"/>
            <a:cs typeface="Georgia"/>
          </a:endParaRPr>
        </a:p>
      </dgm:t>
    </dgm:pt>
    <dgm:pt modelId="{6CE9EC20-AA61-7D45-A413-2EB52AA5A65E}" type="parTrans" cxnId="{BE56822E-4CD3-E54D-80E2-669B4D726222}">
      <dgm:prSet/>
      <dgm:spPr/>
      <dgm:t>
        <a:bodyPr/>
        <a:lstStyle/>
        <a:p>
          <a:endParaRPr lang="en-US"/>
        </a:p>
      </dgm:t>
    </dgm:pt>
    <dgm:pt modelId="{1C1399C4-5DF9-7241-95DD-6D9908819AC1}" type="sibTrans" cxnId="{BE56822E-4CD3-E54D-80E2-669B4D726222}">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708FA0ED-77F6-B14C-BDA4-C45148731B73}">
      <dgm:prSet custT="1"/>
      <dgm:spPr/>
      <dgm:t>
        <a:bodyPr/>
        <a:lstStyle/>
        <a:p>
          <a:r>
            <a:rPr lang="en-US" sz="2900" dirty="0" smtClean="0">
              <a:solidFill>
                <a:srgbClr val="7F7F7F"/>
              </a:solidFill>
              <a:latin typeface="Georgia"/>
              <a:cs typeface="Georgia"/>
            </a:rPr>
            <a:t>Model building</a:t>
          </a:r>
        </a:p>
      </dgm:t>
    </dgm:pt>
    <dgm:pt modelId="{A0C6ABE5-D0DB-9744-BF6E-E293C6494A5D}" type="parTrans" cxnId="{E232D921-5485-4C46-9F7A-D92A451C40CF}">
      <dgm:prSet/>
      <dgm:spPr/>
      <dgm:t>
        <a:bodyPr/>
        <a:lstStyle/>
        <a:p>
          <a:endParaRPr lang="en-US"/>
        </a:p>
      </dgm:t>
    </dgm:pt>
    <dgm:pt modelId="{F60573AE-B1A5-FF4D-B078-959A6D0BA363}" type="sibTrans" cxnId="{E232D921-5485-4C46-9F7A-D92A451C40CF}">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AF68043D-6B5D-5442-A7C2-27C6CF0FF7EC}">
      <dgm:prSet custT="1"/>
      <dgm:spPr/>
      <dgm:t>
        <a:bodyPr/>
        <a:lstStyle/>
        <a:p>
          <a:r>
            <a:rPr lang="en-US" sz="2900" b="1" dirty="0" smtClean="0">
              <a:latin typeface="Georgia"/>
              <a:cs typeface="Georgia"/>
            </a:rPr>
            <a:t>Overcoming Bias</a:t>
          </a:r>
        </a:p>
      </dgm:t>
    </dgm:pt>
    <dgm:pt modelId="{5ACF1F2B-1093-4442-8ABD-E93F4061525B}" type="parTrans" cxnId="{20B43F5A-F96C-4242-B9DC-390CE5E3D08E}">
      <dgm:prSet/>
      <dgm:spPr/>
      <dgm:t>
        <a:bodyPr/>
        <a:lstStyle/>
        <a:p>
          <a:endParaRPr lang="en-US"/>
        </a:p>
      </dgm:t>
    </dgm:pt>
    <dgm:pt modelId="{FFCFBECE-2D2E-8E45-8D84-12D56AD762CE}" type="sibTrans" cxnId="{20B43F5A-F96C-4242-B9DC-390CE5E3D08E}">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5E6D88B6-1A2A-3343-8160-D4725C1DFB22}">
      <dgm:prSet custT="1"/>
      <dgm:spPr/>
      <dgm:t>
        <a:bodyPr/>
        <a:lstStyle/>
        <a:p>
          <a:r>
            <a:rPr lang="en-US" sz="2900" dirty="0" smtClean="0">
              <a:solidFill>
                <a:srgbClr val="7F7F7F"/>
              </a:solidFill>
              <a:latin typeface="Georgia"/>
              <a:cs typeface="Georgia"/>
            </a:rPr>
            <a:t>Case Studies</a:t>
          </a:r>
        </a:p>
      </dgm:t>
    </dgm:pt>
    <dgm:pt modelId="{70E56E5A-3750-A94F-BF13-C48690D3F23C}" type="parTrans" cxnId="{AC8D0295-AD99-5240-8784-ED77BA8C2B59}">
      <dgm:prSet/>
      <dgm:spPr/>
      <dgm:t>
        <a:bodyPr/>
        <a:lstStyle/>
        <a:p>
          <a:endParaRPr lang="en-US"/>
        </a:p>
      </dgm:t>
    </dgm:pt>
    <dgm:pt modelId="{442CC8AC-E0A4-CB4F-8D1A-42AF9C6EFA35}" type="sibTrans" cxnId="{AC8D0295-AD99-5240-8784-ED77BA8C2B59}">
      <dgm:prSet/>
      <dgm:spPr>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t>
        <a:bodyPr/>
        <a:lstStyle/>
        <a:p>
          <a:endParaRPr lang="en-US"/>
        </a:p>
      </dgm:t>
    </dgm:pt>
    <dgm:pt modelId="{7E45E5D2-4A1D-9B41-8E24-9E8B1EE0ECFA}">
      <dgm:prSet custT="1"/>
      <dgm:spPr/>
      <dgm:t>
        <a:bodyPr/>
        <a:lstStyle/>
        <a:p>
          <a:r>
            <a:rPr lang="en-US" sz="2900" dirty="0" smtClean="0">
              <a:solidFill>
                <a:srgbClr val="7F7F7F"/>
              </a:solidFill>
              <a:latin typeface="Georgia"/>
              <a:cs typeface="Georgia"/>
            </a:rPr>
            <a:t>Conclusions </a:t>
          </a:r>
          <a:endParaRPr lang="en-US" sz="2900" dirty="0">
            <a:solidFill>
              <a:srgbClr val="7F7F7F"/>
            </a:solidFill>
            <a:latin typeface="Georgia"/>
            <a:cs typeface="Georgia"/>
          </a:endParaRPr>
        </a:p>
      </dgm:t>
    </dgm:pt>
    <dgm:pt modelId="{0E4A732D-78B7-5F44-A71F-0747EB200927}" type="parTrans" cxnId="{D1030007-818C-E843-82EF-34E7315C835A}">
      <dgm:prSet/>
      <dgm:spPr/>
      <dgm:t>
        <a:bodyPr/>
        <a:lstStyle/>
        <a:p>
          <a:endParaRPr lang="en-US"/>
        </a:p>
      </dgm:t>
    </dgm:pt>
    <dgm:pt modelId="{A36526AF-BFE3-6B4F-B73A-FC147EC96E01}" type="sibTrans" cxnId="{D1030007-818C-E843-82EF-34E7315C835A}">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dgm:spPr>
      <dgm:t>
        <a:bodyPr/>
        <a:lstStyle/>
        <a:p>
          <a:endParaRPr lang="en-US"/>
        </a:p>
      </dgm:t>
    </dgm:pt>
    <dgm:pt modelId="{3BE0CAB8-0D02-0E4D-AF01-AB5D5147329E}" type="pres">
      <dgm:prSet presAssocID="{0C7EBC74-DD17-2D40-9E5A-D79568B934E0}" presName="Name0" presStyleCnt="0">
        <dgm:presLayoutVars>
          <dgm:chMax val="7"/>
          <dgm:chPref val="7"/>
          <dgm:dir/>
        </dgm:presLayoutVars>
      </dgm:prSet>
      <dgm:spPr/>
      <dgm:t>
        <a:bodyPr/>
        <a:lstStyle/>
        <a:p>
          <a:endParaRPr lang="en-US"/>
        </a:p>
      </dgm:t>
    </dgm:pt>
    <dgm:pt modelId="{673D23DB-A8FF-1142-9507-7F5606746841}" type="pres">
      <dgm:prSet presAssocID="{0C7EBC74-DD17-2D40-9E5A-D79568B934E0}" presName="Name1" presStyleCnt="0"/>
      <dgm:spPr/>
    </dgm:pt>
    <dgm:pt modelId="{60D1EF08-868E-F14A-A4D6-2483550870E4}" type="pres">
      <dgm:prSet presAssocID="{DDD99A9F-AB11-4446-B9E3-F33334908F36}" presName="picture_1" presStyleCnt="0"/>
      <dgm:spPr/>
    </dgm:pt>
    <dgm:pt modelId="{6A731DB9-62D8-3842-8784-6F64FFB97C86}" type="pres">
      <dgm:prSet presAssocID="{DDD99A9F-AB11-4446-B9E3-F33334908F36}" presName="pictureRepeatNode" presStyleLbl="alignImgPlace1" presStyleIdx="0" presStyleCnt="7" custScaleX="92511" custScaleY="92511" custLinFactNeighborX="-6869" custLinFactNeighborY="228"/>
      <dgm:spPr/>
      <dgm:t>
        <a:bodyPr/>
        <a:lstStyle/>
        <a:p>
          <a:endParaRPr lang="en-US"/>
        </a:p>
      </dgm:t>
    </dgm:pt>
    <dgm:pt modelId="{D5C83A23-F1E6-E44E-A8A9-5A1E84A7F5FB}" type="pres">
      <dgm:prSet presAssocID="{12BBF745-A28A-584F-9B1F-3AF3AF22DF93}" presName="text_1" presStyleLbl="node1" presStyleIdx="0" presStyleCnt="0" custScaleX="118262" custLinFactNeighborX="-6179" custLinFactNeighborY="4285">
        <dgm:presLayoutVars>
          <dgm:bulletEnabled val="1"/>
        </dgm:presLayoutVars>
      </dgm:prSet>
      <dgm:spPr/>
      <dgm:t>
        <a:bodyPr/>
        <a:lstStyle/>
        <a:p>
          <a:endParaRPr lang="en-US"/>
        </a:p>
      </dgm:t>
    </dgm:pt>
    <dgm:pt modelId="{7C9B7C2B-FFAD-4048-9586-F096E2C00110}" type="pres">
      <dgm:prSet presAssocID="{0C0016D4-5222-E646-A673-B4669E993CD5}" presName="picture_2" presStyleCnt="0"/>
      <dgm:spPr/>
    </dgm:pt>
    <dgm:pt modelId="{2610694B-C68E-D349-9A9B-6EDD5E5A6469}" type="pres">
      <dgm:prSet presAssocID="{0C0016D4-5222-E646-A673-B4669E993CD5}" presName="pictureRepeatNode" presStyleLbl="alignImgPlace1" presStyleIdx="1" presStyleCnt="7"/>
      <dgm:spPr/>
      <dgm:t>
        <a:bodyPr/>
        <a:lstStyle/>
        <a:p>
          <a:endParaRPr lang="en-US"/>
        </a:p>
      </dgm:t>
    </dgm:pt>
    <dgm:pt modelId="{E2EE45DC-3802-3049-A984-5CCBD3C9A841}" type="pres">
      <dgm:prSet presAssocID="{107080D1-CDEE-BB42-BA76-88E4B28B9470}" presName="line_2" presStyleLbl="parChTrans1D1" presStyleIdx="0" presStyleCnt="6"/>
      <dgm:spPr>
        <a:ln w="12700" cmpd="sng">
          <a:solidFill>
            <a:schemeClr val="tx1"/>
          </a:solidFill>
        </a:ln>
      </dgm:spPr>
    </dgm:pt>
    <dgm:pt modelId="{34E8E139-EF82-BA4D-8EE3-8BB6CB12927B}" type="pres">
      <dgm:prSet presAssocID="{107080D1-CDEE-BB42-BA76-88E4B28B9470}" presName="textparent_2" presStyleLbl="node1" presStyleIdx="0" presStyleCnt="0"/>
      <dgm:spPr/>
    </dgm:pt>
    <dgm:pt modelId="{0FAC2882-5543-154E-8233-0F4F6A6AEB65}" type="pres">
      <dgm:prSet presAssocID="{107080D1-CDEE-BB42-BA76-88E4B28B9470}" presName="text_2" presStyleLbl="revTx" presStyleIdx="0" presStyleCnt="6">
        <dgm:presLayoutVars>
          <dgm:bulletEnabled val="1"/>
        </dgm:presLayoutVars>
      </dgm:prSet>
      <dgm:spPr/>
      <dgm:t>
        <a:bodyPr/>
        <a:lstStyle/>
        <a:p>
          <a:endParaRPr lang="en-US"/>
        </a:p>
      </dgm:t>
    </dgm:pt>
    <dgm:pt modelId="{C05248A8-40C2-674A-AA18-8EA6222234A7}" type="pres">
      <dgm:prSet presAssocID="{1C1399C4-5DF9-7241-95DD-6D9908819AC1}" presName="picture_3" presStyleCnt="0"/>
      <dgm:spPr/>
    </dgm:pt>
    <dgm:pt modelId="{DD5A2C61-E456-7F4B-96F0-6C7C83709EBA}" type="pres">
      <dgm:prSet presAssocID="{1C1399C4-5DF9-7241-95DD-6D9908819AC1}" presName="pictureRepeatNode" presStyleLbl="alignImgPlace1" presStyleIdx="2" presStyleCnt="7"/>
      <dgm:spPr/>
      <dgm:t>
        <a:bodyPr/>
        <a:lstStyle/>
        <a:p>
          <a:endParaRPr lang="en-US"/>
        </a:p>
      </dgm:t>
    </dgm:pt>
    <dgm:pt modelId="{D88544CE-F5E6-D146-9D16-0A0A01FDDD74}" type="pres">
      <dgm:prSet presAssocID="{A68DFBAC-03DF-0B41-8D06-B26E476279EC}" presName="line_3" presStyleLbl="parChTrans1D1" presStyleIdx="1" presStyleCnt="6"/>
      <dgm:spPr>
        <a:ln w="12700" cmpd="sng"/>
      </dgm:spPr>
    </dgm:pt>
    <dgm:pt modelId="{07A23795-0DFB-E44E-A9D4-752026C66132}" type="pres">
      <dgm:prSet presAssocID="{A68DFBAC-03DF-0B41-8D06-B26E476279EC}" presName="textparent_3" presStyleLbl="node1" presStyleIdx="0" presStyleCnt="0"/>
      <dgm:spPr/>
    </dgm:pt>
    <dgm:pt modelId="{1DE90A1A-1B93-2D45-96CF-0EF26FD6B859}" type="pres">
      <dgm:prSet presAssocID="{A68DFBAC-03DF-0B41-8D06-B26E476279EC}" presName="text_3" presStyleLbl="revTx" presStyleIdx="1" presStyleCnt="6" custScaleX="206450">
        <dgm:presLayoutVars>
          <dgm:bulletEnabled val="1"/>
        </dgm:presLayoutVars>
      </dgm:prSet>
      <dgm:spPr/>
      <dgm:t>
        <a:bodyPr/>
        <a:lstStyle/>
        <a:p>
          <a:endParaRPr lang="en-US"/>
        </a:p>
      </dgm:t>
    </dgm:pt>
    <dgm:pt modelId="{C4E07B7F-7017-9E4C-A638-CE96B26E7AD7}" type="pres">
      <dgm:prSet presAssocID="{F60573AE-B1A5-FF4D-B078-959A6D0BA363}" presName="picture_4" presStyleCnt="0"/>
      <dgm:spPr/>
    </dgm:pt>
    <dgm:pt modelId="{C4E280F6-11E1-D044-BFCB-9A06B606E417}" type="pres">
      <dgm:prSet presAssocID="{F60573AE-B1A5-FF4D-B078-959A6D0BA363}" presName="pictureRepeatNode" presStyleLbl="alignImgPlace1" presStyleIdx="3" presStyleCnt="7"/>
      <dgm:spPr/>
      <dgm:t>
        <a:bodyPr/>
        <a:lstStyle/>
        <a:p>
          <a:endParaRPr lang="en-US"/>
        </a:p>
      </dgm:t>
    </dgm:pt>
    <dgm:pt modelId="{110C2D60-67AB-2746-B4BA-E3DE34E5705E}" type="pres">
      <dgm:prSet presAssocID="{708FA0ED-77F6-B14C-BDA4-C45148731B73}" presName="line_4" presStyleLbl="parChTrans1D1" presStyleIdx="2" presStyleCnt="6"/>
      <dgm:spPr>
        <a:ln w="12700" cmpd="sng"/>
      </dgm:spPr>
    </dgm:pt>
    <dgm:pt modelId="{0B6D9E40-40DC-5943-807B-99BEA0611CD2}" type="pres">
      <dgm:prSet presAssocID="{708FA0ED-77F6-B14C-BDA4-C45148731B73}" presName="textparent_4" presStyleLbl="node1" presStyleIdx="0" presStyleCnt="0"/>
      <dgm:spPr/>
    </dgm:pt>
    <dgm:pt modelId="{0B62AB3F-4103-6F41-AAA7-7FE548925DC7}" type="pres">
      <dgm:prSet presAssocID="{708FA0ED-77F6-B14C-BDA4-C45148731B73}" presName="text_4" presStyleLbl="revTx" presStyleIdx="2" presStyleCnt="6" custScaleX="225403">
        <dgm:presLayoutVars>
          <dgm:bulletEnabled val="1"/>
        </dgm:presLayoutVars>
      </dgm:prSet>
      <dgm:spPr/>
      <dgm:t>
        <a:bodyPr/>
        <a:lstStyle/>
        <a:p>
          <a:endParaRPr lang="en-US"/>
        </a:p>
      </dgm:t>
    </dgm:pt>
    <dgm:pt modelId="{4CC5A241-DA6A-7845-80D4-96C44D07506E}" type="pres">
      <dgm:prSet presAssocID="{FFCFBECE-2D2E-8E45-8D84-12D56AD762CE}" presName="picture_5" presStyleCnt="0"/>
      <dgm:spPr/>
    </dgm:pt>
    <dgm:pt modelId="{237A7FE1-9C7D-FD4A-850B-E8813A1AF096}" type="pres">
      <dgm:prSet presAssocID="{FFCFBECE-2D2E-8E45-8D84-12D56AD762CE}" presName="pictureRepeatNode" presStyleLbl="alignImgPlace1" presStyleIdx="4" presStyleCnt="7"/>
      <dgm:spPr/>
      <dgm:t>
        <a:bodyPr/>
        <a:lstStyle/>
        <a:p>
          <a:endParaRPr lang="en-US"/>
        </a:p>
      </dgm:t>
    </dgm:pt>
    <dgm:pt modelId="{2541730C-0944-9C4B-BB37-5AA125BE681C}" type="pres">
      <dgm:prSet presAssocID="{AF68043D-6B5D-5442-A7C2-27C6CF0FF7EC}" presName="line_5" presStyleLbl="parChTrans1D1" presStyleIdx="3" presStyleCnt="6"/>
      <dgm:spPr>
        <a:ln w="12700" cmpd="sng"/>
      </dgm:spPr>
    </dgm:pt>
    <dgm:pt modelId="{6BCC86C1-2EAB-1A42-87DE-B44721A9DAA2}" type="pres">
      <dgm:prSet presAssocID="{AF68043D-6B5D-5442-A7C2-27C6CF0FF7EC}" presName="textparent_5" presStyleLbl="node1" presStyleIdx="0" presStyleCnt="0"/>
      <dgm:spPr/>
    </dgm:pt>
    <dgm:pt modelId="{5DBAA8DB-D0C4-7F40-858F-5947229F6023}" type="pres">
      <dgm:prSet presAssocID="{AF68043D-6B5D-5442-A7C2-27C6CF0FF7EC}" presName="text_5" presStyleLbl="revTx" presStyleIdx="3" presStyleCnt="6" custScaleX="170574">
        <dgm:presLayoutVars>
          <dgm:bulletEnabled val="1"/>
        </dgm:presLayoutVars>
      </dgm:prSet>
      <dgm:spPr/>
      <dgm:t>
        <a:bodyPr/>
        <a:lstStyle/>
        <a:p>
          <a:endParaRPr lang="en-US"/>
        </a:p>
      </dgm:t>
    </dgm:pt>
    <dgm:pt modelId="{5F674AAB-D381-3A42-A8BA-E0F5B3090FFF}" type="pres">
      <dgm:prSet presAssocID="{442CC8AC-E0A4-CB4F-8D1A-42AF9C6EFA35}" presName="picture_6" presStyleCnt="0"/>
      <dgm:spPr/>
    </dgm:pt>
    <dgm:pt modelId="{149264CC-9116-F24D-8ABF-1A7BAA71DAE3}" type="pres">
      <dgm:prSet presAssocID="{442CC8AC-E0A4-CB4F-8D1A-42AF9C6EFA35}" presName="pictureRepeatNode" presStyleLbl="alignImgPlace1" presStyleIdx="5" presStyleCnt="7"/>
      <dgm:spPr/>
      <dgm:t>
        <a:bodyPr/>
        <a:lstStyle/>
        <a:p>
          <a:endParaRPr lang="en-US"/>
        </a:p>
      </dgm:t>
    </dgm:pt>
    <dgm:pt modelId="{0CB9DBB6-66B9-AE44-9E53-CC23D1E9360D}" type="pres">
      <dgm:prSet presAssocID="{5E6D88B6-1A2A-3343-8160-D4725C1DFB22}" presName="line_6" presStyleLbl="parChTrans1D1" presStyleIdx="4" presStyleCnt="6"/>
      <dgm:spPr>
        <a:ln w="12700" cmpd="sng"/>
      </dgm:spPr>
    </dgm:pt>
    <dgm:pt modelId="{53EA7F01-95C8-0B43-BC37-79C0C534ACFB}" type="pres">
      <dgm:prSet presAssocID="{5E6D88B6-1A2A-3343-8160-D4725C1DFB22}" presName="textparent_6" presStyleLbl="node1" presStyleIdx="0" presStyleCnt="0"/>
      <dgm:spPr/>
    </dgm:pt>
    <dgm:pt modelId="{EC61BE3D-08D7-DB4A-9C7E-07609BACA054}" type="pres">
      <dgm:prSet presAssocID="{5E6D88B6-1A2A-3343-8160-D4725C1DFB22}" presName="text_6" presStyleLbl="revTx" presStyleIdx="4" presStyleCnt="6" custScaleX="170492">
        <dgm:presLayoutVars>
          <dgm:bulletEnabled val="1"/>
        </dgm:presLayoutVars>
      </dgm:prSet>
      <dgm:spPr/>
      <dgm:t>
        <a:bodyPr/>
        <a:lstStyle/>
        <a:p>
          <a:endParaRPr lang="en-US"/>
        </a:p>
      </dgm:t>
    </dgm:pt>
    <dgm:pt modelId="{4EBFA5D3-F59B-E34E-BDF4-7CEC115F0386}" type="pres">
      <dgm:prSet presAssocID="{A36526AF-BFE3-6B4F-B73A-FC147EC96E01}" presName="picture_7" presStyleCnt="0"/>
      <dgm:spPr/>
    </dgm:pt>
    <dgm:pt modelId="{88D53363-1A37-2C4D-B2CC-FABE07A6F966}" type="pres">
      <dgm:prSet presAssocID="{A36526AF-BFE3-6B4F-B73A-FC147EC96E01}" presName="pictureRepeatNode" presStyleLbl="alignImgPlace1" presStyleIdx="6" presStyleCnt="7"/>
      <dgm:spPr/>
      <dgm:t>
        <a:bodyPr/>
        <a:lstStyle/>
        <a:p>
          <a:endParaRPr lang="en-US"/>
        </a:p>
      </dgm:t>
    </dgm:pt>
    <dgm:pt modelId="{BAD1E3C9-B8D8-DD4B-AC80-2DDDF957248A}" type="pres">
      <dgm:prSet presAssocID="{7E45E5D2-4A1D-9B41-8E24-9E8B1EE0ECFA}" presName="line_7" presStyleLbl="parChTrans1D1" presStyleIdx="5" presStyleCnt="6"/>
      <dgm:spPr>
        <a:ln w="12700" cmpd="sng"/>
      </dgm:spPr>
    </dgm:pt>
    <dgm:pt modelId="{092792F1-FE8C-3D4A-AD87-2D08E629767E}" type="pres">
      <dgm:prSet presAssocID="{7E45E5D2-4A1D-9B41-8E24-9E8B1EE0ECFA}" presName="textparent_7" presStyleLbl="node1" presStyleIdx="0" presStyleCnt="0"/>
      <dgm:spPr/>
    </dgm:pt>
    <dgm:pt modelId="{9325E659-EEBD-874E-A85C-93D45C994D24}" type="pres">
      <dgm:prSet presAssocID="{7E45E5D2-4A1D-9B41-8E24-9E8B1EE0ECFA}" presName="text_7" presStyleLbl="revTx" presStyleIdx="5" presStyleCnt="6">
        <dgm:presLayoutVars>
          <dgm:bulletEnabled val="1"/>
        </dgm:presLayoutVars>
      </dgm:prSet>
      <dgm:spPr/>
      <dgm:t>
        <a:bodyPr/>
        <a:lstStyle/>
        <a:p>
          <a:endParaRPr lang="en-US"/>
        </a:p>
      </dgm:t>
    </dgm:pt>
  </dgm:ptLst>
  <dgm:cxnLst>
    <dgm:cxn modelId="{326A5061-04BA-C443-99B4-BF60B86BCCA0}" type="presOf" srcId="{442CC8AC-E0A4-CB4F-8D1A-42AF9C6EFA35}" destId="{149264CC-9116-F24D-8ABF-1A7BAA71DAE3}" srcOrd="0" destOrd="0" presId="urn:microsoft.com/office/officeart/2008/layout/CircularPictureCallout"/>
    <dgm:cxn modelId="{20B43F5A-F96C-4242-B9DC-390CE5E3D08E}" srcId="{0C7EBC74-DD17-2D40-9E5A-D79568B934E0}" destId="{AF68043D-6B5D-5442-A7C2-27C6CF0FF7EC}" srcOrd="4" destOrd="0" parTransId="{5ACF1F2B-1093-4442-8ABD-E93F4061525B}" sibTransId="{FFCFBECE-2D2E-8E45-8D84-12D56AD762CE}"/>
    <dgm:cxn modelId="{BE56822E-4CD3-E54D-80E2-669B4D726222}" srcId="{0C7EBC74-DD17-2D40-9E5A-D79568B934E0}" destId="{A68DFBAC-03DF-0B41-8D06-B26E476279EC}" srcOrd="2" destOrd="0" parTransId="{6CE9EC20-AA61-7D45-A413-2EB52AA5A65E}" sibTransId="{1C1399C4-5DF9-7241-95DD-6D9908819AC1}"/>
    <dgm:cxn modelId="{AC218B9A-35B6-8C48-9CB9-D367F3382BA2}" type="presOf" srcId="{0C7EBC74-DD17-2D40-9E5A-D79568B934E0}" destId="{3BE0CAB8-0D02-0E4D-AF01-AB5D5147329E}" srcOrd="0" destOrd="0" presId="urn:microsoft.com/office/officeart/2008/layout/CircularPictureCallout"/>
    <dgm:cxn modelId="{E28A3CB9-FFB7-894C-B518-5C8C59542D29}" type="presOf" srcId="{7E45E5D2-4A1D-9B41-8E24-9E8B1EE0ECFA}" destId="{9325E659-EEBD-874E-A85C-93D45C994D24}" srcOrd="0" destOrd="0" presId="urn:microsoft.com/office/officeart/2008/layout/CircularPictureCallout"/>
    <dgm:cxn modelId="{304C186D-8ECE-754A-AFF5-81EA29FB7E09}" type="presOf" srcId="{A68DFBAC-03DF-0B41-8D06-B26E476279EC}" destId="{1DE90A1A-1B93-2D45-96CF-0EF26FD6B859}" srcOrd="0" destOrd="0" presId="urn:microsoft.com/office/officeart/2008/layout/CircularPictureCallout"/>
    <dgm:cxn modelId="{82EF91A9-7403-1A4D-AB24-8C9C9CD03140}" type="presOf" srcId="{0C0016D4-5222-E646-A673-B4669E993CD5}" destId="{2610694B-C68E-D349-9A9B-6EDD5E5A6469}" srcOrd="0" destOrd="0" presId="urn:microsoft.com/office/officeart/2008/layout/CircularPictureCallout"/>
    <dgm:cxn modelId="{A62E0A40-AE8B-6640-A811-0C242E3B8895}" srcId="{0C7EBC74-DD17-2D40-9E5A-D79568B934E0}" destId="{107080D1-CDEE-BB42-BA76-88E4B28B9470}" srcOrd="1" destOrd="0" parTransId="{34F58200-EDB2-1F41-A2AE-784B050645F1}" sibTransId="{0C0016D4-5222-E646-A673-B4669E993CD5}"/>
    <dgm:cxn modelId="{2CE96103-CDFB-8145-9EB5-92198610DEB7}" type="presOf" srcId="{12BBF745-A28A-584F-9B1F-3AF3AF22DF93}" destId="{D5C83A23-F1E6-E44E-A8A9-5A1E84A7F5FB}" srcOrd="0" destOrd="0" presId="urn:microsoft.com/office/officeart/2008/layout/CircularPictureCallout"/>
    <dgm:cxn modelId="{BB0C95DC-1D7B-7E4D-B483-BCE2CD686901}" type="presOf" srcId="{5E6D88B6-1A2A-3343-8160-D4725C1DFB22}" destId="{EC61BE3D-08D7-DB4A-9C7E-07609BACA054}" srcOrd="0" destOrd="0" presId="urn:microsoft.com/office/officeart/2008/layout/CircularPictureCallout"/>
    <dgm:cxn modelId="{E232D921-5485-4C46-9F7A-D92A451C40CF}" srcId="{0C7EBC74-DD17-2D40-9E5A-D79568B934E0}" destId="{708FA0ED-77F6-B14C-BDA4-C45148731B73}" srcOrd="3" destOrd="0" parTransId="{A0C6ABE5-D0DB-9744-BF6E-E293C6494A5D}" sibTransId="{F60573AE-B1A5-FF4D-B078-959A6D0BA363}"/>
    <dgm:cxn modelId="{FD750A8C-6778-1E48-BE62-93F2517940ED}" type="presOf" srcId="{F60573AE-B1A5-FF4D-B078-959A6D0BA363}" destId="{C4E280F6-11E1-D044-BFCB-9A06B606E417}" srcOrd="0" destOrd="0" presId="urn:microsoft.com/office/officeart/2008/layout/CircularPictureCallout"/>
    <dgm:cxn modelId="{A19D07E8-EC06-FA4B-A52B-9ED639F2DC72}" type="presOf" srcId="{A36526AF-BFE3-6B4F-B73A-FC147EC96E01}" destId="{88D53363-1A37-2C4D-B2CC-FABE07A6F966}" srcOrd="0" destOrd="0" presId="urn:microsoft.com/office/officeart/2008/layout/CircularPictureCallout"/>
    <dgm:cxn modelId="{B38A5438-33F6-FD4A-88B3-BBE235443A99}" type="presOf" srcId="{FFCFBECE-2D2E-8E45-8D84-12D56AD762CE}" destId="{237A7FE1-9C7D-FD4A-850B-E8813A1AF096}" srcOrd="0" destOrd="0" presId="urn:microsoft.com/office/officeart/2008/layout/CircularPictureCallout"/>
    <dgm:cxn modelId="{4813A746-EDE2-B747-A742-64C617CA883C}" type="presOf" srcId="{AF68043D-6B5D-5442-A7C2-27C6CF0FF7EC}" destId="{5DBAA8DB-D0C4-7F40-858F-5947229F6023}" srcOrd="0" destOrd="0" presId="urn:microsoft.com/office/officeart/2008/layout/CircularPictureCallout"/>
    <dgm:cxn modelId="{17753119-FDA8-874F-8546-4BFDBC85D780}" srcId="{0C7EBC74-DD17-2D40-9E5A-D79568B934E0}" destId="{12BBF745-A28A-584F-9B1F-3AF3AF22DF93}" srcOrd="0" destOrd="0" parTransId="{DCB0C64B-6661-774B-BC08-D5A1F8F4794F}" sibTransId="{DDD99A9F-AB11-4446-B9E3-F33334908F36}"/>
    <dgm:cxn modelId="{46BC75C5-A218-2E49-A5B1-7E4E116DE337}" type="presOf" srcId="{1C1399C4-5DF9-7241-95DD-6D9908819AC1}" destId="{DD5A2C61-E456-7F4B-96F0-6C7C83709EBA}" srcOrd="0" destOrd="0" presId="urn:microsoft.com/office/officeart/2008/layout/CircularPictureCallout"/>
    <dgm:cxn modelId="{AC8D0295-AD99-5240-8784-ED77BA8C2B59}" srcId="{0C7EBC74-DD17-2D40-9E5A-D79568B934E0}" destId="{5E6D88B6-1A2A-3343-8160-D4725C1DFB22}" srcOrd="5" destOrd="0" parTransId="{70E56E5A-3750-A94F-BF13-C48690D3F23C}" sibTransId="{442CC8AC-E0A4-CB4F-8D1A-42AF9C6EFA35}"/>
    <dgm:cxn modelId="{33C483B2-DB48-EA4F-ADC2-486058A76BEB}" type="presOf" srcId="{107080D1-CDEE-BB42-BA76-88E4B28B9470}" destId="{0FAC2882-5543-154E-8233-0F4F6A6AEB65}" srcOrd="0" destOrd="0" presId="urn:microsoft.com/office/officeart/2008/layout/CircularPictureCallout"/>
    <dgm:cxn modelId="{4BEA5BBD-7291-A540-897F-F2B0CAB2615F}" type="presOf" srcId="{DDD99A9F-AB11-4446-B9E3-F33334908F36}" destId="{6A731DB9-62D8-3842-8784-6F64FFB97C86}" srcOrd="0" destOrd="0" presId="urn:microsoft.com/office/officeart/2008/layout/CircularPictureCallout"/>
    <dgm:cxn modelId="{E5972DE6-13DB-FD4F-BBE8-169DABB94B55}" type="presOf" srcId="{708FA0ED-77F6-B14C-BDA4-C45148731B73}" destId="{0B62AB3F-4103-6F41-AAA7-7FE548925DC7}" srcOrd="0" destOrd="0" presId="urn:microsoft.com/office/officeart/2008/layout/CircularPictureCallout"/>
    <dgm:cxn modelId="{D1030007-818C-E843-82EF-34E7315C835A}" srcId="{0C7EBC74-DD17-2D40-9E5A-D79568B934E0}" destId="{7E45E5D2-4A1D-9B41-8E24-9E8B1EE0ECFA}" srcOrd="6" destOrd="0" parTransId="{0E4A732D-78B7-5F44-A71F-0747EB200927}" sibTransId="{A36526AF-BFE3-6B4F-B73A-FC147EC96E01}"/>
    <dgm:cxn modelId="{D8D16F76-CAE9-9643-9F37-F5207AE9291E}" type="presParOf" srcId="{3BE0CAB8-0D02-0E4D-AF01-AB5D5147329E}" destId="{673D23DB-A8FF-1142-9507-7F5606746841}" srcOrd="0" destOrd="0" presId="urn:microsoft.com/office/officeart/2008/layout/CircularPictureCallout"/>
    <dgm:cxn modelId="{148874B7-3C22-6B4D-8290-C2940ADB4278}" type="presParOf" srcId="{673D23DB-A8FF-1142-9507-7F5606746841}" destId="{60D1EF08-868E-F14A-A4D6-2483550870E4}" srcOrd="0" destOrd="0" presId="urn:microsoft.com/office/officeart/2008/layout/CircularPictureCallout"/>
    <dgm:cxn modelId="{F76E6C50-426A-9644-9D89-26CC639A5855}" type="presParOf" srcId="{60D1EF08-868E-F14A-A4D6-2483550870E4}" destId="{6A731DB9-62D8-3842-8784-6F64FFB97C86}" srcOrd="0" destOrd="0" presId="urn:microsoft.com/office/officeart/2008/layout/CircularPictureCallout"/>
    <dgm:cxn modelId="{E36C6264-6370-3A4A-AC4A-25AE30FF4E08}" type="presParOf" srcId="{673D23DB-A8FF-1142-9507-7F5606746841}" destId="{D5C83A23-F1E6-E44E-A8A9-5A1E84A7F5FB}" srcOrd="1" destOrd="0" presId="urn:microsoft.com/office/officeart/2008/layout/CircularPictureCallout"/>
    <dgm:cxn modelId="{3DA9A934-310F-B24C-92C3-78F1AC65FE20}" type="presParOf" srcId="{673D23DB-A8FF-1142-9507-7F5606746841}" destId="{7C9B7C2B-FFAD-4048-9586-F096E2C00110}" srcOrd="2" destOrd="0" presId="urn:microsoft.com/office/officeart/2008/layout/CircularPictureCallout"/>
    <dgm:cxn modelId="{1234E8B6-3E80-BA45-A88D-A3803D7649C6}" type="presParOf" srcId="{7C9B7C2B-FFAD-4048-9586-F096E2C00110}" destId="{2610694B-C68E-D349-9A9B-6EDD5E5A6469}" srcOrd="0" destOrd="0" presId="urn:microsoft.com/office/officeart/2008/layout/CircularPictureCallout"/>
    <dgm:cxn modelId="{1FA1F710-3187-794D-B1DD-2CCB03BB7891}" type="presParOf" srcId="{673D23DB-A8FF-1142-9507-7F5606746841}" destId="{E2EE45DC-3802-3049-A984-5CCBD3C9A841}" srcOrd="3" destOrd="0" presId="urn:microsoft.com/office/officeart/2008/layout/CircularPictureCallout"/>
    <dgm:cxn modelId="{A0AB74FA-E174-3A46-B79E-9CC574769F43}" type="presParOf" srcId="{673D23DB-A8FF-1142-9507-7F5606746841}" destId="{34E8E139-EF82-BA4D-8EE3-8BB6CB12927B}" srcOrd="4" destOrd="0" presId="urn:microsoft.com/office/officeart/2008/layout/CircularPictureCallout"/>
    <dgm:cxn modelId="{CAD431AD-66C5-0C4C-B091-B33019B8A634}" type="presParOf" srcId="{34E8E139-EF82-BA4D-8EE3-8BB6CB12927B}" destId="{0FAC2882-5543-154E-8233-0F4F6A6AEB65}" srcOrd="0" destOrd="0" presId="urn:microsoft.com/office/officeart/2008/layout/CircularPictureCallout"/>
    <dgm:cxn modelId="{11CEF504-1533-194E-836A-6685CE7AC826}" type="presParOf" srcId="{673D23DB-A8FF-1142-9507-7F5606746841}" destId="{C05248A8-40C2-674A-AA18-8EA6222234A7}" srcOrd="5" destOrd="0" presId="urn:microsoft.com/office/officeart/2008/layout/CircularPictureCallout"/>
    <dgm:cxn modelId="{38935360-756F-2E45-BC68-1FE46E7579C5}" type="presParOf" srcId="{C05248A8-40C2-674A-AA18-8EA6222234A7}" destId="{DD5A2C61-E456-7F4B-96F0-6C7C83709EBA}" srcOrd="0" destOrd="0" presId="urn:microsoft.com/office/officeart/2008/layout/CircularPictureCallout"/>
    <dgm:cxn modelId="{F835FA9F-EF3D-7F46-9D96-0F7FDFD4CDED}" type="presParOf" srcId="{673D23DB-A8FF-1142-9507-7F5606746841}" destId="{D88544CE-F5E6-D146-9D16-0A0A01FDDD74}" srcOrd="6" destOrd="0" presId="urn:microsoft.com/office/officeart/2008/layout/CircularPictureCallout"/>
    <dgm:cxn modelId="{0206374A-355E-BD4F-B432-F6EBA593BDD9}" type="presParOf" srcId="{673D23DB-A8FF-1142-9507-7F5606746841}" destId="{07A23795-0DFB-E44E-A9D4-752026C66132}" srcOrd="7" destOrd="0" presId="urn:microsoft.com/office/officeart/2008/layout/CircularPictureCallout"/>
    <dgm:cxn modelId="{DCB90808-0CCC-A543-AF24-B3A719ECF033}" type="presParOf" srcId="{07A23795-0DFB-E44E-A9D4-752026C66132}" destId="{1DE90A1A-1B93-2D45-96CF-0EF26FD6B859}" srcOrd="0" destOrd="0" presId="urn:microsoft.com/office/officeart/2008/layout/CircularPictureCallout"/>
    <dgm:cxn modelId="{3E9AA762-F43B-E646-9EBA-72DF78FE3D0B}" type="presParOf" srcId="{673D23DB-A8FF-1142-9507-7F5606746841}" destId="{C4E07B7F-7017-9E4C-A638-CE96B26E7AD7}" srcOrd="8" destOrd="0" presId="urn:microsoft.com/office/officeart/2008/layout/CircularPictureCallout"/>
    <dgm:cxn modelId="{5BE3487A-5B99-D441-9EB2-FC2BABC6CD97}" type="presParOf" srcId="{C4E07B7F-7017-9E4C-A638-CE96B26E7AD7}" destId="{C4E280F6-11E1-D044-BFCB-9A06B606E417}" srcOrd="0" destOrd="0" presId="urn:microsoft.com/office/officeart/2008/layout/CircularPictureCallout"/>
    <dgm:cxn modelId="{418AFE99-CAD7-E740-9CAC-25249DA1904F}" type="presParOf" srcId="{673D23DB-A8FF-1142-9507-7F5606746841}" destId="{110C2D60-67AB-2746-B4BA-E3DE34E5705E}" srcOrd="9" destOrd="0" presId="urn:microsoft.com/office/officeart/2008/layout/CircularPictureCallout"/>
    <dgm:cxn modelId="{53EAE357-7A6C-F44A-AB5A-8054802FC628}" type="presParOf" srcId="{673D23DB-A8FF-1142-9507-7F5606746841}" destId="{0B6D9E40-40DC-5943-807B-99BEA0611CD2}" srcOrd="10" destOrd="0" presId="urn:microsoft.com/office/officeart/2008/layout/CircularPictureCallout"/>
    <dgm:cxn modelId="{D215B887-C5D9-154F-99F9-0E2CD74F07F3}" type="presParOf" srcId="{0B6D9E40-40DC-5943-807B-99BEA0611CD2}" destId="{0B62AB3F-4103-6F41-AAA7-7FE548925DC7}" srcOrd="0" destOrd="0" presId="urn:microsoft.com/office/officeart/2008/layout/CircularPictureCallout"/>
    <dgm:cxn modelId="{A4E0306E-3A1F-2E49-851B-3B7ABCE08AD3}" type="presParOf" srcId="{673D23DB-A8FF-1142-9507-7F5606746841}" destId="{4CC5A241-DA6A-7845-80D4-96C44D07506E}" srcOrd="11" destOrd="0" presId="urn:microsoft.com/office/officeart/2008/layout/CircularPictureCallout"/>
    <dgm:cxn modelId="{A391DC60-4729-AA40-8770-FF7830B5428F}" type="presParOf" srcId="{4CC5A241-DA6A-7845-80D4-96C44D07506E}" destId="{237A7FE1-9C7D-FD4A-850B-E8813A1AF096}" srcOrd="0" destOrd="0" presId="urn:microsoft.com/office/officeart/2008/layout/CircularPictureCallout"/>
    <dgm:cxn modelId="{FB312CA1-6049-334C-A296-385A5FECCAF9}" type="presParOf" srcId="{673D23DB-A8FF-1142-9507-7F5606746841}" destId="{2541730C-0944-9C4B-BB37-5AA125BE681C}" srcOrd="12" destOrd="0" presId="urn:microsoft.com/office/officeart/2008/layout/CircularPictureCallout"/>
    <dgm:cxn modelId="{23D09572-A3CC-7240-88F9-8F2FD087AD91}" type="presParOf" srcId="{673D23DB-A8FF-1142-9507-7F5606746841}" destId="{6BCC86C1-2EAB-1A42-87DE-B44721A9DAA2}" srcOrd="13" destOrd="0" presId="urn:microsoft.com/office/officeart/2008/layout/CircularPictureCallout"/>
    <dgm:cxn modelId="{2A3C4120-85D4-1849-B3C2-4E3DC3DC501B}" type="presParOf" srcId="{6BCC86C1-2EAB-1A42-87DE-B44721A9DAA2}" destId="{5DBAA8DB-D0C4-7F40-858F-5947229F6023}" srcOrd="0" destOrd="0" presId="urn:microsoft.com/office/officeart/2008/layout/CircularPictureCallout"/>
    <dgm:cxn modelId="{76A27543-1107-3144-BF30-427BE6CE69AB}" type="presParOf" srcId="{673D23DB-A8FF-1142-9507-7F5606746841}" destId="{5F674AAB-D381-3A42-A8BA-E0F5B3090FFF}" srcOrd="14" destOrd="0" presId="urn:microsoft.com/office/officeart/2008/layout/CircularPictureCallout"/>
    <dgm:cxn modelId="{43895782-79DF-1C49-8D5B-B6BBDE394FE6}" type="presParOf" srcId="{5F674AAB-D381-3A42-A8BA-E0F5B3090FFF}" destId="{149264CC-9116-F24D-8ABF-1A7BAA71DAE3}" srcOrd="0" destOrd="0" presId="urn:microsoft.com/office/officeart/2008/layout/CircularPictureCallout"/>
    <dgm:cxn modelId="{82F6B051-238C-924C-9FD2-A07DF27021BE}" type="presParOf" srcId="{673D23DB-A8FF-1142-9507-7F5606746841}" destId="{0CB9DBB6-66B9-AE44-9E53-CC23D1E9360D}" srcOrd="15" destOrd="0" presId="urn:microsoft.com/office/officeart/2008/layout/CircularPictureCallout"/>
    <dgm:cxn modelId="{7DD978CE-7AA8-7C4E-AEA5-B4426DF5CE4A}" type="presParOf" srcId="{673D23DB-A8FF-1142-9507-7F5606746841}" destId="{53EA7F01-95C8-0B43-BC37-79C0C534ACFB}" srcOrd="16" destOrd="0" presId="urn:microsoft.com/office/officeart/2008/layout/CircularPictureCallout"/>
    <dgm:cxn modelId="{235B40B6-76B4-8F4F-BC28-0499B5F9FC33}" type="presParOf" srcId="{53EA7F01-95C8-0B43-BC37-79C0C534ACFB}" destId="{EC61BE3D-08D7-DB4A-9C7E-07609BACA054}" srcOrd="0" destOrd="0" presId="urn:microsoft.com/office/officeart/2008/layout/CircularPictureCallout"/>
    <dgm:cxn modelId="{B27C6A97-2A78-964F-B87D-843729286C0C}" type="presParOf" srcId="{673D23DB-A8FF-1142-9507-7F5606746841}" destId="{4EBFA5D3-F59B-E34E-BDF4-7CEC115F0386}" srcOrd="17" destOrd="0" presId="urn:microsoft.com/office/officeart/2008/layout/CircularPictureCallout"/>
    <dgm:cxn modelId="{8BDA1F97-950D-4F4C-93F3-68F3A81C3E28}" type="presParOf" srcId="{4EBFA5D3-F59B-E34E-BDF4-7CEC115F0386}" destId="{88D53363-1A37-2C4D-B2CC-FABE07A6F966}" srcOrd="0" destOrd="0" presId="urn:microsoft.com/office/officeart/2008/layout/CircularPictureCallout"/>
    <dgm:cxn modelId="{61E68E12-3041-6542-AC15-344AEDCE8318}" type="presParOf" srcId="{673D23DB-A8FF-1142-9507-7F5606746841}" destId="{BAD1E3C9-B8D8-DD4B-AC80-2DDDF957248A}" srcOrd="18" destOrd="0" presId="urn:microsoft.com/office/officeart/2008/layout/CircularPictureCallout"/>
    <dgm:cxn modelId="{D3FECD1B-AC68-8543-ADBC-88A665334170}" type="presParOf" srcId="{673D23DB-A8FF-1142-9507-7F5606746841}" destId="{092792F1-FE8C-3D4A-AD87-2D08E629767E}" srcOrd="19" destOrd="0" presId="urn:microsoft.com/office/officeart/2008/layout/CircularPictureCallout"/>
    <dgm:cxn modelId="{09DFFF06-C7C6-A348-80E2-8A6EE8B27060}" type="presParOf" srcId="{092792F1-FE8C-3D4A-AD87-2D08E629767E}" destId="{9325E659-EEBD-874E-A85C-93D45C994D24}" srcOrd="0" destOrd="0" presId="urn:microsoft.com/office/officeart/2008/layout/CircularPictureCallout"/>
  </dgm:cxnLst>
  <dgm:bg/>
  <dgm:whole>
    <a:ln w="76200" cmpd="sn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C7EBC74-DD17-2D40-9E5A-D79568B934E0}"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12BBF745-A28A-584F-9B1F-3AF3AF22DF93}">
      <dgm:prSet phldrT="[Text]"/>
      <dgm:spPr>
        <a:solidFill>
          <a:srgbClr val="FFFFFF"/>
        </a:solidFill>
        <a:effectLst>
          <a:softEdge rad="12700"/>
        </a:effectLst>
      </dgm:spPr>
      <dgm:t>
        <a:bodyPr/>
        <a:lstStyle/>
        <a:p>
          <a:r>
            <a:rPr lang="en-US" b="1" dirty="0" smtClean="0">
              <a:solidFill>
                <a:schemeClr val="tx1"/>
              </a:solidFill>
              <a:effectLst>
                <a:glow rad="876300">
                  <a:schemeClr val="bg1">
                    <a:alpha val="77000"/>
                  </a:schemeClr>
                </a:glow>
              </a:effectLst>
              <a:latin typeface="Georgia"/>
              <a:cs typeface="Georgia"/>
            </a:rPr>
            <a:t>Decision Analysis</a:t>
          </a:r>
          <a:br>
            <a:rPr lang="en-US" b="1" dirty="0" smtClean="0">
              <a:solidFill>
                <a:schemeClr val="tx1"/>
              </a:solidFill>
              <a:effectLst>
                <a:glow rad="876300">
                  <a:schemeClr val="bg1">
                    <a:alpha val="77000"/>
                  </a:schemeClr>
                </a:glow>
              </a:effectLst>
              <a:latin typeface="Georgia"/>
              <a:cs typeface="Georgia"/>
            </a:rPr>
          </a:br>
          <a:r>
            <a:rPr lang="en-US" b="1" dirty="0" smtClean="0">
              <a:solidFill>
                <a:schemeClr val="tx1"/>
              </a:solidFill>
              <a:effectLst>
                <a:glow rad="876300">
                  <a:schemeClr val="bg1">
                    <a:alpha val="77000"/>
                  </a:schemeClr>
                </a:glow>
              </a:effectLst>
              <a:latin typeface="Georgia"/>
              <a:cs typeface="Georgia"/>
            </a:rPr>
            <a:t> in Research for Agricultural Development</a:t>
          </a:r>
          <a:endParaRPr lang="en-US" b="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gm:t>
    </dgm:pt>
    <dgm:pt modelId="{DCB0C64B-6661-774B-BC08-D5A1F8F4794F}" type="parTrans" cxnId="{17753119-FDA8-874F-8546-4BFDBC85D780}">
      <dgm:prSet/>
      <dgm:spPr/>
      <dgm:t>
        <a:bodyPr/>
        <a:lstStyle/>
        <a:p>
          <a:endParaRPr lang="en-US"/>
        </a:p>
      </dgm:t>
    </dgm:pt>
    <dgm:pt modelId="{DDD99A9F-AB11-4446-B9E3-F33334908F36}" type="sibTrans" cxnId="{17753119-FDA8-874F-8546-4BFDBC85D780}">
      <dgm:prSet/>
      <dgm:spPr>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107080D1-CDEE-BB42-BA76-88E4B28B9470}">
      <dgm:prSet phldrT="[Text]" custT="1"/>
      <dgm:spPr/>
      <dgm:t>
        <a:bodyPr/>
        <a:lstStyle/>
        <a:p>
          <a:r>
            <a:rPr lang="en-US" sz="2900" dirty="0" smtClean="0">
              <a:solidFill>
                <a:srgbClr val="7F7F7F"/>
              </a:solidFill>
              <a:latin typeface="Georgia"/>
              <a:cs typeface="Georgia"/>
            </a:rPr>
            <a:t>Approaches</a:t>
          </a:r>
          <a:endParaRPr lang="en-US" sz="2900" dirty="0">
            <a:solidFill>
              <a:srgbClr val="7F7F7F"/>
            </a:solidFill>
            <a:latin typeface="Georgia"/>
            <a:cs typeface="Georgia"/>
          </a:endParaRPr>
        </a:p>
      </dgm:t>
    </dgm:pt>
    <dgm:pt modelId="{34F58200-EDB2-1F41-A2AE-784B050645F1}" type="parTrans" cxnId="{A62E0A40-AE8B-6640-A811-0C242E3B8895}">
      <dgm:prSet/>
      <dgm:spPr/>
      <dgm:t>
        <a:bodyPr/>
        <a:lstStyle/>
        <a:p>
          <a:endParaRPr lang="en-US"/>
        </a:p>
      </dgm:t>
    </dgm:pt>
    <dgm:pt modelId="{0C0016D4-5222-E646-A673-B4669E993CD5}" type="sibTrans" cxnId="{A62E0A40-AE8B-6640-A811-0C242E3B889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A68DFBAC-03DF-0B41-8D06-B26E476279EC}">
      <dgm:prSet custT="1"/>
      <dgm:spPr/>
      <dgm:t>
        <a:bodyPr/>
        <a:lstStyle/>
        <a:p>
          <a:r>
            <a:rPr lang="en-US" sz="2900" dirty="0" smtClean="0">
              <a:solidFill>
                <a:srgbClr val="7F7F7F"/>
              </a:solidFill>
              <a:latin typeface="Georgia"/>
              <a:cs typeface="Georgia"/>
            </a:rPr>
            <a:t>Decision Analysis</a:t>
          </a:r>
          <a:endParaRPr lang="en-US" sz="2900" dirty="0">
            <a:solidFill>
              <a:srgbClr val="7F7F7F"/>
            </a:solidFill>
            <a:latin typeface="Georgia"/>
            <a:cs typeface="Georgia"/>
          </a:endParaRPr>
        </a:p>
      </dgm:t>
    </dgm:pt>
    <dgm:pt modelId="{6CE9EC20-AA61-7D45-A413-2EB52AA5A65E}" type="parTrans" cxnId="{BE56822E-4CD3-E54D-80E2-669B4D726222}">
      <dgm:prSet/>
      <dgm:spPr/>
      <dgm:t>
        <a:bodyPr/>
        <a:lstStyle/>
        <a:p>
          <a:endParaRPr lang="en-US"/>
        </a:p>
      </dgm:t>
    </dgm:pt>
    <dgm:pt modelId="{1C1399C4-5DF9-7241-95DD-6D9908819AC1}" type="sibTrans" cxnId="{BE56822E-4CD3-E54D-80E2-669B4D726222}">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708FA0ED-77F6-B14C-BDA4-C45148731B73}">
      <dgm:prSet custT="1"/>
      <dgm:spPr/>
      <dgm:t>
        <a:bodyPr/>
        <a:lstStyle/>
        <a:p>
          <a:r>
            <a:rPr lang="en-US" sz="2900" dirty="0" smtClean="0">
              <a:solidFill>
                <a:srgbClr val="7F7F7F"/>
              </a:solidFill>
              <a:latin typeface="Georgia"/>
              <a:cs typeface="Georgia"/>
            </a:rPr>
            <a:t>Model building</a:t>
          </a:r>
        </a:p>
      </dgm:t>
    </dgm:pt>
    <dgm:pt modelId="{A0C6ABE5-D0DB-9744-BF6E-E293C6494A5D}" type="parTrans" cxnId="{E232D921-5485-4C46-9F7A-D92A451C40CF}">
      <dgm:prSet/>
      <dgm:spPr/>
      <dgm:t>
        <a:bodyPr/>
        <a:lstStyle/>
        <a:p>
          <a:endParaRPr lang="en-US"/>
        </a:p>
      </dgm:t>
    </dgm:pt>
    <dgm:pt modelId="{F60573AE-B1A5-FF4D-B078-959A6D0BA363}" type="sibTrans" cxnId="{E232D921-5485-4C46-9F7A-D92A451C40CF}">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AF68043D-6B5D-5442-A7C2-27C6CF0FF7EC}">
      <dgm:prSet custT="1"/>
      <dgm:spPr/>
      <dgm:t>
        <a:bodyPr/>
        <a:lstStyle/>
        <a:p>
          <a:r>
            <a:rPr lang="en-US" sz="2900" dirty="0" smtClean="0">
              <a:solidFill>
                <a:srgbClr val="7F7F7F"/>
              </a:solidFill>
              <a:latin typeface="Georgia"/>
              <a:cs typeface="Georgia"/>
            </a:rPr>
            <a:t>Overcoming Bias</a:t>
          </a:r>
        </a:p>
      </dgm:t>
    </dgm:pt>
    <dgm:pt modelId="{5ACF1F2B-1093-4442-8ABD-E93F4061525B}" type="parTrans" cxnId="{20B43F5A-F96C-4242-B9DC-390CE5E3D08E}">
      <dgm:prSet/>
      <dgm:spPr/>
      <dgm:t>
        <a:bodyPr/>
        <a:lstStyle/>
        <a:p>
          <a:endParaRPr lang="en-US"/>
        </a:p>
      </dgm:t>
    </dgm:pt>
    <dgm:pt modelId="{FFCFBECE-2D2E-8E45-8D84-12D56AD762CE}" type="sibTrans" cxnId="{20B43F5A-F96C-4242-B9DC-390CE5E3D08E}">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5E6D88B6-1A2A-3343-8160-D4725C1DFB22}">
      <dgm:prSet custT="1"/>
      <dgm:spPr/>
      <dgm:t>
        <a:bodyPr/>
        <a:lstStyle/>
        <a:p>
          <a:r>
            <a:rPr lang="en-US" sz="2900" b="1" dirty="0" smtClean="0">
              <a:latin typeface="Georgia"/>
              <a:cs typeface="Georgia"/>
            </a:rPr>
            <a:t>Case Studies</a:t>
          </a:r>
        </a:p>
      </dgm:t>
    </dgm:pt>
    <dgm:pt modelId="{70E56E5A-3750-A94F-BF13-C48690D3F23C}" type="parTrans" cxnId="{AC8D0295-AD99-5240-8784-ED77BA8C2B59}">
      <dgm:prSet/>
      <dgm:spPr/>
      <dgm:t>
        <a:bodyPr/>
        <a:lstStyle/>
        <a:p>
          <a:endParaRPr lang="en-US"/>
        </a:p>
      </dgm:t>
    </dgm:pt>
    <dgm:pt modelId="{442CC8AC-E0A4-CB4F-8D1A-42AF9C6EFA35}" type="sibTrans" cxnId="{AC8D0295-AD99-5240-8784-ED77BA8C2B59}">
      <dgm:prSet/>
      <dgm:spPr>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t>
        <a:bodyPr/>
        <a:lstStyle/>
        <a:p>
          <a:endParaRPr lang="en-US"/>
        </a:p>
      </dgm:t>
    </dgm:pt>
    <dgm:pt modelId="{7E45E5D2-4A1D-9B41-8E24-9E8B1EE0ECFA}">
      <dgm:prSet custT="1"/>
      <dgm:spPr/>
      <dgm:t>
        <a:bodyPr/>
        <a:lstStyle/>
        <a:p>
          <a:r>
            <a:rPr lang="en-US" sz="2900" dirty="0" smtClean="0">
              <a:solidFill>
                <a:srgbClr val="7F7F7F"/>
              </a:solidFill>
              <a:latin typeface="Georgia"/>
              <a:cs typeface="Georgia"/>
            </a:rPr>
            <a:t>Conclusions </a:t>
          </a:r>
          <a:endParaRPr lang="en-US" sz="2900" dirty="0">
            <a:solidFill>
              <a:srgbClr val="7F7F7F"/>
            </a:solidFill>
            <a:latin typeface="Georgia"/>
            <a:cs typeface="Georgia"/>
          </a:endParaRPr>
        </a:p>
      </dgm:t>
    </dgm:pt>
    <dgm:pt modelId="{0E4A732D-78B7-5F44-A71F-0747EB200927}" type="parTrans" cxnId="{D1030007-818C-E843-82EF-34E7315C835A}">
      <dgm:prSet/>
      <dgm:spPr/>
      <dgm:t>
        <a:bodyPr/>
        <a:lstStyle/>
        <a:p>
          <a:endParaRPr lang="en-US"/>
        </a:p>
      </dgm:t>
    </dgm:pt>
    <dgm:pt modelId="{A36526AF-BFE3-6B4F-B73A-FC147EC96E01}" type="sibTrans" cxnId="{D1030007-818C-E843-82EF-34E7315C835A}">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dgm:spPr>
      <dgm:t>
        <a:bodyPr/>
        <a:lstStyle/>
        <a:p>
          <a:endParaRPr lang="en-US"/>
        </a:p>
      </dgm:t>
    </dgm:pt>
    <dgm:pt modelId="{3BE0CAB8-0D02-0E4D-AF01-AB5D5147329E}" type="pres">
      <dgm:prSet presAssocID="{0C7EBC74-DD17-2D40-9E5A-D79568B934E0}" presName="Name0" presStyleCnt="0">
        <dgm:presLayoutVars>
          <dgm:chMax val="7"/>
          <dgm:chPref val="7"/>
          <dgm:dir/>
        </dgm:presLayoutVars>
      </dgm:prSet>
      <dgm:spPr/>
      <dgm:t>
        <a:bodyPr/>
        <a:lstStyle/>
        <a:p>
          <a:endParaRPr lang="en-US"/>
        </a:p>
      </dgm:t>
    </dgm:pt>
    <dgm:pt modelId="{673D23DB-A8FF-1142-9507-7F5606746841}" type="pres">
      <dgm:prSet presAssocID="{0C7EBC74-DD17-2D40-9E5A-D79568B934E0}" presName="Name1" presStyleCnt="0"/>
      <dgm:spPr/>
    </dgm:pt>
    <dgm:pt modelId="{60D1EF08-868E-F14A-A4D6-2483550870E4}" type="pres">
      <dgm:prSet presAssocID="{DDD99A9F-AB11-4446-B9E3-F33334908F36}" presName="picture_1" presStyleCnt="0"/>
      <dgm:spPr/>
    </dgm:pt>
    <dgm:pt modelId="{6A731DB9-62D8-3842-8784-6F64FFB97C86}" type="pres">
      <dgm:prSet presAssocID="{DDD99A9F-AB11-4446-B9E3-F33334908F36}" presName="pictureRepeatNode" presStyleLbl="alignImgPlace1" presStyleIdx="0" presStyleCnt="7" custScaleX="92511" custScaleY="92511" custLinFactNeighborX="-6869" custLinFactNeighborY="228"/>
      <dgm:spPr/>
      <dgm:t>
        <a:bodyPr/>
        <a:lstStyle/>
        <a:p>
          <a:endParaRPr lang="en-US"/>
        </a:p>
      </dgm:t>
    </dgm:pt>
    <dgm:pt modelId="{D5C83A23-F1E6-E44E-A8A9-5A1E84A7F5FB}" type="pres">
      <dgm:prSet presAssocID="{12BBF745-A28A-584F-9B1F-3AF3AF22DF93}" presName="text_1" presStyleLbl="node1" presStyleIdx="0" presStyleCnt="0" custScaleX="118262" custLinFactNeighborX="-6179" custLinFactNeighborY="4285">
        <dgm:presLayoutVars>
          <dgm:bulletEnabled val="1"/>
        </dgm:presLayoutVars>
      </dgm:prSet>
      <dgm:spPr/>
      <dgm:t>
        <a:bodyPr/>
        <a:lstStyle/>
        <a:p>
          <a:endParaRPr lang="en-US"/>
        </a:p>
      </dgm:t>
    </dgm:pt>
    <dgm:pt modelId="{7C9B7C2B-FFAD-4048-9586-F096E2C00110}" type="pres">
      <dgm:prSet presAssocID="{0C0016D4-5222-E646-A673-B4669E993CD5}" presName="picture_2" presStyleCnt="0"/>
      <dgm:spPr/>
    </dgm:pt>
    <dgm:pt modelId="{2610694B-C68E-D349-9A9B-6EDD5E5A6469}" type="pres">
      <dgm:prSet presAssocID="{0C0016D4-5222-E646-A673-B4669E993CD5}" presName="pictureRepeatNode" presStyleLbl="alignImgPlace1" presStyleIdx="1" presStyleCnt="7"/>
      <dgm:spPr/>
      <dgm:t>
        <a:bodyPr/>
        <a:lstStyle/>
        <a:p>
          <a:endParaRPr lang="en-US"/>
        </a:p>
      </dgm:t>
    </dgm:pt>
    <dgm:pt modelId="{E2EE45DC-3802-3049-A984-5CCBD3C9A841}" type="pres">
      <dgm:prSet presAssocID="{107080D1-CDEE-BB42-BA76-88E4B28B9470}" presName="line_2" presStyleLbl="parChTrans1D1" presStyleIdx="0" presStyleCnt="6"/>
      <dgm:spPr>
        <a:ln w="12700" cmpd="sng">
          <a:solidFill>
            <a:schemeClr val="tx1"/>
          </a:solidFill>
        </a:ln>
      </dgm:spPr>
    </dgm:pt>
    <dgm:pt modelId="{34E8E139-EF82-BA4D-8EE3-8BB6CB12927B}" type="pres">
      <dgm:prSet presAssocID="{107080D1-CDEE-BB42-BA76-88E4B28B9470}" presName="textparent_2" presStyleLbl="node1" presStyleIdx="0" presStyleCnt="0"/>
      <dgm:spPr/>
    </dgm:pt>
    <dgm:pt modelId="{0FAC2882-5543-154E-8233-0F4F6A6AEB65}" type="pres">
      <dgm:prSet presAssocID="{107080D1-CDEE-BB42-BA76-88E4B28B9470}" presName="text_2" presStyleLbl="revTx" presStyleIdx="0" presStyleCnt="6">
        <dgm:presLayoutVars>
          <dgm:bulletEnabled val="1"/>
        </dgm:presLayoutVars>
      </dgm:prSet>
      <dgm:spPr/>
      <dgm:t>
        <a:bodyPr/>
        <a:lstStyle/>
        <a:p>
          <a:endParaRPr lang="en-US"/>
        </a:p>
      </dgm:t>
    </dgm:pt>
    <dgm:pt modelId="{C05248A8-40C2-674A-AA18-8EA6222234A7}" type="pres">
      <dgm:prSet presAssocID="{1C1399C4-5DF9-7241-95DD-6D9908819AC1}" presName="picture_3" presStyleCnt="0"/>
      <dgm:spPr/>
    </dgm:pt>
    <dgm:pt modelId="{DD5A2C61-E456-7F4B-96F0-6C7C83709EBA}" type="pres">
      <dgm:prSet presAssocID="{1C1399C4-5DF9-7241-95DD-6D9908819AC1}" presName="pictureRepeatNode" presStyleLbl="alignImgPlace1" presStyleIdx="2" presStyleCnt="7"/>
      <dgm:spPr/>
      <dgm:t>
        <a:bodyPr/>
        <a:lstStyle/>
        <a:p>
          <a:endParaRPr lang="en-US"/>
        </a:p>
      </dgm:t>
    </dgm:pt>
    <dgm:pt modelId="{D88544CE-F5E6-D146-9D16-0A0A01FDDD74}" type="pres">
      <dgm:prSet presAssocID="{A68DFBAC-03DF-0B41-8D06-B26E476279EC}" presName="line_3" presStyleLbl="parChTrans1D1" presStyleIdx="1" presStyleCnt="6"/>
      <dgm:spPr>
        <a:ln w="12700" cmpd="sng"/>
      </dgm:spPr>
    </dgm:pt>
    <dgm:pt modelId="{07A23795-0DFB-E44E-A9D4-752026C66132}" type="pres">
      <dgm:prSet presAssocID="{A68DFBAC-03DF-0B41-8D06-B26E476279EC}" presName="textparent_3" presStyleLbl="node1" presStyleIdx="0" presStyleCnt="0"/>
      <dgm:spPr/>
    </dgm:pt>
    <dgm:pt modelId="{1DE90A1A-1B93-2D45-96CF-0EF26FD6B859}" type="pres">
      <dgm:prSet presAssocID="{A68DFBAC-03DF-0B41-8D06-B26E476279EC}" presName="text_3" presStyleLbl="revTx" presStyleIdx="1" presStyleCnt="6" custScaleX="206450">
        <dgm:presLayoutVars>
          <dgm:bulletEnabled val="1"/>
        </dgm:presLayoutVars>
      </dgm:prSet>
      <dgm:spPr/>
      <dgm:t>
        <a:bodyPr/>
        <a:lstStyle/>
        <a:p>
          <a:endParaRPr lang="en-US"/>
        </a:p>
      </dgm:t>
    </dgm:pt>
    <dgm:pt modelId="{C4E07B7F-7017-9E4C-A638-CE96B26E7AD7}" type="pres">
      <dgm:prSet presAssocID="{F60573AE-B1A5-FF4D-B078-959A6D0BA363}" presName="picture_4" presStyleCnt="0"/>
      <dgm:spPr/>
    </dgm:pt>
    <dgm:pt modelId="{C4E280F6-11E1-D044-BFCB-9A06B606E417}" type="pres">
      <dgm:prSet presAssocID="{F60573AE-B1A5-FF4D-B078-959A6D0BA363}" presName="pictureRepeatNode" presStyleLbl="alignImgPlace1" presStyleIdx="3" presStyleCnt="7"/>
      <dgm:spPr/>
      <dgm:t>
        <a:bodyPr/>
        <a:lstStyle/>
        <a:p>
          <a:endParaRPr lang="en-US"/>
        </a:p>
      </dgm:t>
    </dgm:pt>
    <dgm:pt modelId="{110C2D60-67AB-2746-B4BA-E3DE34E5705E}" type="pres">
      <dgm:prSet presAssocID="{708FA0ED-77F6-B14C-BDA4-C45148731B73}" presName="line_4" presStyleLbl="parChTrans1D1" presStyleIdx="2" presStyleCnt="6"/>
      <dgm:spPr>
        <a:ln w="12700" cmpd="sng"/>
      </dgm:spPr>
    </dgm:pt>
    <dgm:pt modelId="{0B6D9E40-40DC-5943-807B-99BEA0611CD2}" type="pres">
      <dgm:prSet presAssocID="{708FA0ED-77F6-B14C-BDA4-C45148731B73}" presName="textparent_4" presStyleLbl="node1" presStyleIdx="0" presStyleCnt="0"/>
      <dgm:spPr/>
    </dgm:pt>
    <dgm:pt modelId="{0B62AB3F-4103-6F41-AAA7-7FE548925DC7}" type="pres">
      <dgm:prSet presAssocID="{708FA0ED-77F6-B14C-BDA4-C45148731B73}" presName="text_4" presStyleLbl="revTx" presStyleIdx="2" presStyleCnt="6" custScaleX="225403">
        <dgm:presLayoutVars>
          <dgm:bulletEnabled val="1"/>
        </dgm:presLayoutVars>
      </dgm:prSet>
      <dgm:spPr/>
      <dgm:t>
        <a:bodyPr/>
        <a:lstStyle/>
        <a:p>
          <a:endParaRPr lang="en-US"/>
        </a:p>
      </dgm:t>
    </dgm:pt>
    <dgm:pt modelId="{4CC5A241-DA6A-7845-80D4-96C44D07506E}" type="pres">
      <dgm:prSet presAssocID="{FFCFBECE-2D2E-8E45-8D84-12D56AD762CE}" presName="picture_5" presStyleCnt="0"/>
      <dgm:spPr/>
    </dgm:pt>
    <dgm:pt modelId="{237A7FE1-9C7D-FD4A-850B-E8813A1AF096}" type="pres">
      <dgm:prSet presAssocID="{FFCFBECE-2D2E-8E45-8D84-12D56AD762CE}" presName="pictureRepeatNode" presStyleLbl="alignImgPlace1" presStyleIdx="4" presStyleCnt="7"/>
      <dgm:spPr/>
      <dgm:t>
        <a:bodyPr/>
        <a:lstStyle/>
        <a:p>
          <a:endParaRPr lang="en-US"/>
        </a:p>
      </dgm:t>
    </dgm:pt>
    <dgm:pt modelId="{2541730C-0944-9C4B-BB37-5AA125BE681C}" type="pres">
      <dgm:prSet presAssocID="{AF68043D-6B5D-5442-A7C2-27C6CF0FF7EC}" presName="line_5" presStyleLbl="parChTrans1D1" presStyleIdx="3" presStyleCnt="6"/>
      <dgm:spPr>
        <a:ln w="12700" cmpd="sng"/>
      </dgm:spPr>
    </dgm:pt>
    <dgm:pt modelId="{6BCC86C1-2EAB-1A42-87DE-B44721A9DAA2}" type="pres">
      <dgm:prSet presAssocID="{AF68043D-6B5D-5442-A7C2-27C6CF0FF7EC}" presName="textparent_5" presStyleLbl="node1" presStyleIdx="0" presStyleCnt="0"/>
      <dgm:spPr/>
    </dgm:pt>
    <dgm:pt modelId="{5DBAA8DB-D0C4-7F40-858F-5947229F6023}" type="pres">
      <dgm:prSet presAssocID="{AF68043D-6B5D-5442-A7C2-27C6CF0FF7EC}" presName="text_5" presStyleLbl="revTx" presStyleIdx="3" presStyleCnt="6" custScaleX="170574">
        <dgm:presLayoutVars>
          <dgm:bulletEnabled val="1"/>
        </dgm:presLayoutVars>
      </dgm:prSet>
      <dgm:spPr/>
      <dgm:t>
        <a:bodyPr/>
        <a:lstStyle/>
        <a:p>
          <a:endParaRPr lang="en-US"/>
        </a:p>
      </dgm:t>
    </dgm:pt>
    <dgm:pt modelId="{5F674AAB-D381-3A42-A8BA-E0F5B3090FFF}" type="pres">
      <dgm:prSet presAssocID="{442CC8AC-E0A4-CB4F-8D1A-42AF9C6EFA35}" presName="picture_6" presStyleCnt="0"/>
      <dgm:spPr/>
    </dgm:pt>
    <dgm:pt modelId="{149264CC-9116-F24D-8ABF-1A7BAA71DAE3}" type="pres">
      <dgm:prSet presAssocID="{442CC8AC-E0A4-CB4F-8D1A-42AF9C6EFA35}" presName="pictureRepeatNode" presStyleLbl="alignImgPlace1" presStyleIdx="5" presStyleCnt="7"/>
      <dgm:spPr/>
      <dgm:t>
        <a:bodyPr/>
        <a:lstStyle/>
        <a:p>
          <a:endParaRPr lang="en-US"/>
        </a:p>
      </dgm:t>
    </dgm:pt>
    <dgm:pt modelId="{0CB9DBB6-66B9-AE44-9E53-CC23D1E9360D}" type="pres">
      <dgm:prSet presAssocID="{5E6D88B6-1A2A-3343-8160-D4725C1DFB22}" presName="line_6" presStyleLbl="parChTrans1D1" presStyleIdx="4" presStyleCnt="6"/>
      <dgm:spPr>
        <a:ln w="12700" cmpd="sng"/>
      </dgm:spPr>
    </dgm:pt>
    <dgm:pt modelId="{53EA7F01-95C8-0B43-BC37-79C0C534ACFB}" type="pres">
      <dgm:prSet presAssocID="{5E6D88B6-1A2A-3343-8160-D4725C1DFB22}" presName="textparent_6" presStyleLbl="node1" presStyleIdx="0" presStyleCnt="0"/>
      <dgm:spPr/>
    </dgm:pt>
    <dgm:pt modelId="{EC61BE3D-08D7-DB4A-9C7E-07609BACA054}" type="pres">
      <dgm:prSet presAssocID="{5E6D88B6-1A2A-3343-8160-D4725C1DFB22}" presName="text_6" presStyleLbl="revTx" presStyleIdx="4" presStyleCnt="6" custScaleX="170492">
        <dgm:presLayoutVars>
          <dgm:bulletEnabled val="1"/>
        </dgm:presLayoutVars>
      </dgm:prSet>
      <dgm:spPr/>
      <dgm:t>
        <a:bodyPr/>
        <a:lstStyle/>
        <a:p>
          <a:endParaRPr lang="en-US"/>
        </a:p>
      </dgm:t>
    </dgm:pt>
    <dgm:pt modelId="{4EBFA5D3-F59B-E34E-BDF4-7CEC115F0386}" type="pres">
      <dgm:prSet presAssocID="{A36526AF-BFE3-6B4F-B73A-FC147EC96E01}" presName="picture_7" presStyleCnt="0"/>
      <dgm:spPr/>
    </dgm:pt>
    <dgm:pt modelId="{88D53363-1A37-2C4D-B2CC-FABE07A6F966}" type="pres">
      <dgm:prSet presAssocID="{A36526AF-BFE3-6B4F-B73A-FC147EC96E01}" presName="pictureRepeatNode" presStyleLbl="alignImgPlace1" presStyleIdx="6" presStyleCnt="7"/>
      <dgm:spPr/>
      <dgm:t>
        <a:bodyPr/>
        <a:lstStyle/>
        <a:p>
          <a:endParaRPr lang="en-US"/>
        </a:p>
      </dgm:t>
    </dgm:pt>
    <dgm:pt modelId="{BAD1E3C9-B8D8-DD4B-AC80-2DDDF957248A}" type="pres">
      <dgm:prSet presAssocID="{7E45E5D2-4A1D-9B41-8E24-9E8B1EE0ECFA}" presName="line_7" presStyleLbl="parChTrans1D1" presStyleIdx="5" presStyleCnt="6"/>
      <dgm:spPr>
        <a:ln w="12700" cmpd="sng"/>
      </dgm:spPr>
    </dgm:pt>
    <dgm:pt modelId="{092792F1-FE8C-3D4A-AD87-2D08E629767E}" type="pres">
      <dgm:prSet presAssocID="{7E45E5D2-4A1D-9B41-8E24-9E8B1EE0ECFA}" presName="textparent_7" presStyleLbl="node1" presStyleIdx="0" presStyleCnt="0"/>
      <dgm:spPr/>
    </dgm:pt>
    <dgm:pt modelId="{9325E659-EEBD-874E-A85C-93D45C994D24}" type="pres">
      <dgm:prSet presAssocID="{7E45E5D2-4A1D-9B41-8E24-9E8B1EE0ECFA}" presName="text_7" presStyleLbl="revTx" presStyleIdx="5" presStyleCnt="6">
        <dgm:presLayoutVars>
          <dgm:bulletEnabled val="1"/>
        </dgm:presLayoutVars>
      </dgm:prSet>
      <dgm:spPr/>
      <dgm:t>
        <a:bodyPr/>
        <a:lstStyle/>
        <a:p>
          <a:endParaRPr lang="en-US"/>
        </a:p>
      </dgm:t>
    </dgm:pt>
  </dgm:ptLst>
  <dgm:cxnLst>
    <dgm:cxn modelId="{33254F8C-4D00-8F43-AD65-51C98F2E0918}" type="presOf" srcId="{AF68043D-6B5D-5442-A7C2-27C6CF0FF7EC}" destId="{5DBAA8DB-D0C4-7F40-858F-5947229F6023}" srcOrd="0" destOrd="0" presId="urn:microsoft.com/office/officeart/2008/layout/CircularPictureCallout"/>
    <dgm:cxn modelId="{498DAFF7-8BDC-764E-977B-5A92A5696DBA}" type="presOf" srcId="{DDD99A9F-AB11-4446-B9E3-F33334908F36}" destId="{6A731DB9-62D8-3842-8784-6F64FFB97C86}" srcOrd="0" destOrd="0" presId="urn:microsoft.com/office/officeart/2008/layout/CircularPictureCallout"/>
    <dgm:cxn modelId="{518A8FB1-96E6-8549-A97E-05FFDCB083C8}" type="presOf" srcId="{12BBF745-A28A-584F-9B1F-3AF3AF22DF93}" destId="{D5C83A23-F1E6-E44E-A8A9-5A1E84A7F5FB}" srcOrd="0" destOrd="0" presId="urn:microsoft.com/office/officeart/2008/layout/CircularPictureCallout"/>
    <dgm:cxn modelId="{A59D9686-10B2-E54E-A5F3-66B53FB213F4}" type="presOf" srcId="{0C0016D4-5222-E646-A673-B4669E993CD5}" destId="{2610694B-C68E-D349-9A9B-6EDD5E5A6469}" srcOrd="0" destOrd="0" presId="urn:microsoft.com/office/officeart/2008/layout/CircularPictureCallout"/>
    <dgm:cxn modelId="{20B43F5A-F96C-4242-B9DC-390CE5E3D08E}" srcId="{0C7EBC74-DD17-2D40-9E5A-D79568B934E0}" destId="{AF68043D-6B5D-5442-A7C2-27C6CF0FF7EC}" srcOrd="4" destOrd="0" parTransId="{5ACF1F2B-1093-4442-8ABD-E93F4061525B}" sibTransId="{FFCFBECE-2D2E-8E45-8D84-12D56AD762CE}"/>
    <dgm:cxn modelId="{89E45627-0833-FE49-A000-78DC10F8D172}" type="presOf" srcId="{7E45E5D2-4A1D-9B41-8E24-9E8B1EE0ECFA}" destId="{9325E659-EEBD-874E-A85C-93D45C994D24}" srcOrd="0" destOrd="0" presId="urn:microsoft.com/office/officeart/2008/layout/CircularPictureCallout"/>
    <dgm:cxn modelId="{BE56822E-4CD3-E54D-80E2-669B4D726222}" srcId="{0C7EBC74-DD17-2D40-9E5A-D79568B934E0}" destId="{A68DFBAC-03DF-0B41-8D06-B26E476279EC}" srcOrd="2" destOrd="0" parTransId="{6CE9EC20-AA61-7D45-A413-2EB52AA5A65E}" sibTransId="{1C1399C4-5DF9-7241-95DD-6D9908819AC1}"/>
    <dgm:cxn modelId="{16346DDE-591B-8C45-BEA9-E80796B12747}" type="presOf" srcId="{5E6D88B6-1A2A-3343-8160-D4725C1DFB22}" destId="{EC61BE3D-08D7-DB4A-9C7E-07609BACA054}" srcOrd="0" destOrd="0" presId="urn:microsoft.com/office/officeart/2008/layout/CircularPictureCallout"/>
    <dgm:cxn modelId="{44CFDA9A-7929-CB41-836F-AC0BCAD340B9}" type="presOf" srcId="{A68DFBAC-03DF-0B41-8D06-B26E476279EC}" destId="{1DE90A1A-1B93-2D45-96CF-0EF26FD6B859}" srcOrd="0" destOrd="0" presId="urn:microsoft.com/office/officeart/2008/layout/CircularPictureCallout"/>
    <dgm:cxn modelId="{A62E0A40-AE8B-6640-A811-0C242E3B8895}" srcId="{0C7EBC74-DD17-2D40-9E5A-D79568B934E0}" destId="{107080D1-CDEE-BB42-BA76-88E4B28B9470}" srcOrd="1" destOrd="0" parTransId="{34F58200-EDB2-1F41-A2AE-784B050645F1}" sibTransId="{0C0016D4-5222-E646-A673-B4669E993CD5}"/>
    <dgm:cxn modelId="{96CB1FBA-2140-6546-BD2B-43791ADFB407}" type="presOf" srcId="{107080D1-CDEE-BB42-BA76-88E4B28B9470}" destId="{0FAC2882-5543-154E-8233-0F4F6A6AEB65}" srcOrd="0" destOrd="0" presId="urn:microsoft.com/office/officeart/2008/layout/CircularPictureCallout"/>
    <dgm:cxn modelId="{2E1C1474-4E3E-A84C-AEEC-71514EE4A30A}" type="presOf" srcId="{FFCFBECE-2D2E-8E45-8D84-12D56AD762CE}" destId="{237A7FE1-9C7D-FD4A-850B-E8813A1AF096}" srcOrd="0" destOrd="0" presId="urn:microsoft.com/office/officeart/2008/layout/CircularPictureCallout"/>
    <dgm:cxn modelId="{F5918A30-60EE-5847-ABDD-71F074DE0084}" type="presOf" srcId="{A36526AF-BFE3-6B4F-B73A-FC147EC96E01}" destId="{88D53363-1A37-2C4D-B2CC-FABE07A6F966}" srcOrd="0" destOrd="0" presId="urn:microsoft.com/office/officeart/2008/layout/CircularPictureCallout"/>
    <dgm:cxn modelId="{1AE58F49-B267-924E-9F49-E5FCFC2E615B}" type="presOf" srcId="{F60573AE-B1A5-FF4D-B078-959A6D0BA363}" destId="{C4E280F6-11E1-D044-BFCB-9A06B606E417}" srcOrd="0" destOrd="0" presId="urn:microsoft.com/office/officeart/2008/layout/CircularPictureCallout"/>
    <dgm:cxn modelId="{E232D921-5485-4C46-9F7A-D92A451C40CF}" srcId="{0C7EBC74-DD17-2D40-9E5A-D79568B934E0}" destId="{708FA0ED-77F6-B14C-BDA4-C45148731B73}" srcOrd="3" destOrd="0" parTransId="{A0C6ABE5-D0DB-9744-BF6E-E293C6494A5D}" sibTransId="{F60573AE-B1A5-FF4D-B078-959A6D0BA363}"/>
    <dgm:cxn modelId="{61AE9275-7FE2-D242-8E51-83123A8D36D1}" type="presOf" srcId="{0C7EBC74-DD17-2D40-9E5A-D79568B934E0}" destId="{3BE0CAB8-0D02-0E4D-AF01-AB5D5147329E}" srcOrd="0" destOrd="0" presId="urn:microsoft.com/office/officeart/2008/layout/CircularPictureCallout"/>
    <dgm:cxn modelId="{17753119-FDA8-874F-8546-4BFDBC85D780}" srcId="{0C7EBC74-DD17-2D40-9E5A-D79568B934E0}" destId="{12BBF745-A28A-584F-9B1F-3AF3AF22DF93}" srcOrd="0" destOrd="0" parTransId="{DCB0C64B-6661-774B-BC08-D5A1F8F4794F}" sibTransId="{DDD99A9F-AB11-4446-B9E3-F33334908F36}"/>
    <dgm:cxn modelId="{AC8D0295-AD99-5240-8784-ED77BA8C2B59}" srcId="{0C7EBC74-DD17-2D40-9E5A-D79568B934E0}" destId="{5E6D88B6-1A2A-3343-8160-D4725C1DFB22}" srcOrd="5" destOrd="0" parTransId="{70E56E5A-3750-A94F-BF13-C48690D3F23C}" sibTransId="{442CC8AC-E0A4-CB4F-8D1A-42AF9C6EFA35}"/>
    <dgm:cxn modelId="{04968191-BE69-9F4E-A8CB-5FB4FE9D44D0}" type="presOf" srcId="{442CC8AC-E0A4-CB4F-8D1A-42AF9C6EFA35}" destId="{149264CC-9116-F24D-8ABF-1A7BAA71DAE3}" srcOrd="0" destOrd="0" presId="urn:microsoft.com/office/officeart/2008/layout/CircularPictureCallout"/>
    <dgm:cxn modelId="{A3E71B74-6112-0C4E-B628-32A8090EB3A8}" type="presOf" srcId="{708FA0ED-77F6-B14C-BDA4-C45148731B73}" destId="{0B62AB3F-4103-6F41-AAA7-7FE548925DC7}" srcOrd="0" destOrd="0" presId="urn:microsoft.com/office/officeart/2008/layout/CircularPictureCallout"/>
    <dgm:cxn modelId="{7BAEAF98-822D-F848-BD39-60C4161D5B25}" type="presOf" srcId="{1C1399C4-5DF9-7241-95DD-6D9908819AC1}" destId="{DD5A2C61-E456-7F4B-96F0-6C7C83709EBA}" srcOrd="0" destOrd="0" presId="urn:microsoft.com/office/officeart/2008/layout/CircularPictureCallout"/>
    <dgm:cxn modelId="{D1030007-818C-E843-82EF-34E7315C835A}" srcId="{0C7EBC74-DD17-2D40-9E5A-D79568B934E0}" destId="{7E45E5D2-4A1D-9B41-8E24-9E8B1EE0ECFA}" srcOrd="6" destOrd="0" parTransId="{0E4A732D-78B7-5F44-A71F-0747EB200927}" sibTransId="{A36526AF-BFE3-6B4F-B73A-FC147EC96E01}"/>
    <dgm:cxn modelId="{451A97C1-7978-CA4D-88AB-76142F9E6F41}" type="presParOf" srcId="{3BE0CAB8-0D02-0E4D-AF01-AB5D5147329E}" destId="{673D23DB-A8FF-1142-9507-7F5606746841}" srcOrd="0" destOrd="0" presId="urn:microsoft.com/office/officeart/2008/layout/CircularPictureCallout"/>
    <dgm:cxn modelId="{92266ECA-7BFF-FD41-9F0D-C42A94572F34}" type="presParOf" srcId="{673D23DB-A8FF-1142-9507-7F5606746841}" destId="{60D1EF08-868E-F14A-A4D6-2483550870E4}" srcOrd="0" destOrd="0" presId="urn:microsoft.com/office/officeart/2008/layout/CircularPictureCallout"/>
    <dgm:cxn modelId="{962DABD6-2E9F-B44A-AD64-DE42DBBAEEDF}" type="presParOf" srcId="{60D1EF08-868E-F14A-A4D6-2483550870E4}" destId="{6A731DB9-62D8-3842-8784-6F64FFB97C86}" srcOrd="0" destOrd="0" presId="urn:microsoft.com/office/officeart/2008/layout/CircularPictureCallout"/>
    <dgm:cxn modelId="{8063D958-FD5B-814D-8608-FE4DAC22EEC0}" type="presParOf" srcId="{673D23DB-A8FF-1142-9507-7F5606746841}" destId="{D5C83A23-F1E6-E44E-A8A9-5A1E84A7F5FB}" srcOrd="1" destOrd="0" presId="urn:microsoft.com/office/officeart/2008/layout/CircularPictureCallout"/>
    <dgm:cxn modelId="{0951CBE4-F288-4C40-9E9D-5BD65F1A6A24}" type="presParOf" srcId="{673D23DB-A8FF-1142-9507-7F5606746841}" destId="{7C9B7C2B-FFAD-4048-9586-F096E2C00110}" srcOrd="2" destOrd="0" presId="urn:microsoft.com/office/officeart/2008/layout/CircularPictureCallout"/>
    <dgm:cxn modelId="{0A7EADFF-02FE-B948-85AC-577222E81993}" type="presParOf" srcId="{7C9B7C2B-FFAD-4048-9586-F096E2C00110}" destId="{2610694B-C68E-D349-9A9B-6EDD5E5A6469}" srcOrd="0" destOrd="0" presId="urn:microsoft.com/office/officeart/2008/layout/CircularPictureCallout"/>
    <dgm:cxn modelId="{F317199D-930B-C445-B6B2-001FAD92D2F3}" type="presParOf" srcId="{673D23DB-A8FF-1142-9507-7F5606746841}" destId="{E2EE45DC-3802-3049-A984-5CCBD3C9A841}" srcOrd="3" destOrd="0" presId="urn:microsoft.com/office/officeart/2008/layout/CircularPictureCallout"/>
    <dgm:cxn modelId="{AC2C7DB6-EEAF-844C-B49B-D6EA4D7CD374}" type="presParOf" srcId="{673D23DB-A8FF-1142-9507-7F5606746841}" destId="{34E8E139-EF82-BA4D-8EE3-8BB6CB12927B}" srcOrd="4" destOrd="0" presId="urn:microsoft.com/office/officeart/2008/layout/CircularPictureCallout"/>
    <dgm:cxn modelId="{78CFE5C4-643D-9D4B-A952-C87A5998370F}" type="presParOf" srcId="{34E8E139-EF82-BA4D-8EE3-8BB6CB12927B}" destId="{0FAC2882-5543-154E-8233-0F4F6A6AEB65}" srcOrd="0" destOrd="0" presId="urn:microsoft.com/office/officeart/2008/layout/CircularPictureCallout"/>
    <dgm:cxn modelId="{457993CB-88A9-7845-A57E-F6B86A678370}" type="presParOf" srcId="{673D23DB-A8FF-1142-9507-7F5606746841}" destId="{C05248A8-40C2-674A-AA18-8EA6222234A7}" srcOrd="5" destOrd="0" presId="urn:microsoft.com/office/officeart/2008/layout/CircularPictureCallout"/>
    <dgm:cxn modelId="{E8200442-AC58-4747-9EC1-AD093829D15B}" type="presParOf" srcId="{C05248A8-40C2-674A-AA18-8EA6222234A7}" destId="{DD5A2C61-E456-7F4B-96F0-6C7C83709EBA}" srcOrd="0" destOrd="0" presId="urn:microsoft.com/office/officeart/2008/layout/CircularPictureCallout"/>
    <dgm:cxn modelId="{FF9CD3A1-1595-BE4B-BF1B-6E6A2480B295}" type="presParOf" srcId="{673D23DB-A8FF-1142-9507-7F5606746841}" destId="{D88544CE-F5E6-D146-9D16-0A0A01FDDD74}" srcOrd="6" destOrd="0" presId="urn:microsoft.com/office/officeart/2008/layout/CircularPictureCallout"/>
    <dgm:cxn modelId="{9572FD07-EED6-6A45-93D9-73155F90ED82}" type="presParOf" srcId="{673D23DB-A8FF-1142-9507-7F5606746841}" destId="{07A23795-0DFB-E44E-A9D4-752026C66132}" srcOrd="7" destOrd="0" presId="urn:microsoft.com/office/officeart/2008/layout/CircularPictureCallout"/>
    <dgm:cxn modelId="{71F2C7CD-9760-9F49-8A90-A0480E2A8EA2}" type="presParOf" srcId="{07A23795-0DFB-E44E-A9D4-752026C66132}" destId="{1DE90A1A-1B93-2D45-96CF-0EF26FD6B859}" srcOrd="0" destOrd="0" presId="urn:microsoft.com/office/officeart/2008/layout/CircularPictureCallout"/>
    <dgm:cxn modelId="{217AD707-6B9A-C54B-94D6-DD6DAFEF86A1}" type="presParOf" srcId="{673D23DB-A8FF-1142-9507-7F5606746841}" destId="{C4E07B7F-7017-9E4C-A638-CE96B26E7AD7}" srcOrd="8" destOrd="0" presId="urn:microsoft.com/office/officeart/2008/layout/CircularPictureCallout"/>
    <dgm:cxn modelId="{4DE3182D-E963-3F4C-8E7A-8B1CEC6487B7}" type="presParOf" srcId="{C4E07B7F-7017-9E4C-A638-CE96B26E7AD7}" destId="{C4E280F6-11E1-D044-BFCB-9A06B606E417}" srcOrd="0" destOrd="0" presId="urn:microsoft.com/office/officeart/2008/layout/CircularPictureCallout"/>
    <dgm:cxn modelId="{BA805B01-BACE-E44F-A588-C9315B4996A9}" type="presParOf" srcId="{673D23DB-A8FF-1142-9507-7F5606746841}" destId="{110C2D60-67AB-2746-B4BA-E3DE34E5705E}" srcOrd="9" destOrd="0" presId="urn:microsoft.com/office/officeart/2008/layout/CircularPictureCallout"/>
    <dgm:cxn modelId="{E5E83C00-EB5C-5C4C-9EA4-6DF05566948E}" type="presParOf" srcId="{673D23DB-A8FF-1142-9507-7F5606746841}" destId="{0B6D9E40-40DC-5943-807B-99BEA0611CD2}" srcOrd="10" destOrd="0" presId="urn:microsoft.com/office/officeart/2008/layout/CircularPictureCallout"/>
    <dgm:cxn modelId="{C5AB49EE-E34E-5E46-B338-413BEE822545}" type="presParOf" srcId="{0B6D9E40-40DC-5943-807B-99BEA0611CD2}" destId="{0B62AB3F-4103-6F41-AAA7-7FE548925DC7}" srcOrd="0" destOrd="0" presId="urn:microsoft.com/office/officeart/2008/layout/CircularPictureCallout"/>
    <dgm:cxn modelId="{FD12BA66-2792-F24C-8C4C-C38C7C7835E9}" type="presParOf" srcId="{673D23DB-A8FF-1142-9507-7F5606746841}" destId="{4CC5A241-DA6A-7845-80D4-96C44D07506E}" srcOrd="11" destOrd="0" presId="urn:microsoft.com/office/officeart/2008/layout/CircularPictureCallout"/>
    <dgm:cxn modelId="{C5EE79A3-39F1-8848-AC4E-AF666638E0CC}" type="presParOf" srcId="{4CC5A241-DA6A-7845-80D4-96C44D07506E}" destId="{237A7FE1-9C7D-FD4A-850B-E8813A1AF096}" srcOrd="0" destOrd="0" presId="urn:microsoft.com/office/officeart/2008/layout/CircularPictureCallout"/>
    <dgm:cxn modelId="{EC7E38BA-45BB-5A46-B51F-092483EB6897}" type="presParOf" srcId="{673D23DB-A8FF-1142-9507-7F5606746841}" destId="{2541730C-0944-9C4B-BB37-5AA125BE681C}" srcOrd="12" destOrd="0" presId="urn:microsoft.com/office/officeart/2008/layout/CircularPictureCallout"/>
    <dgm:cxn modelId="{A2C42664-FB77-8549-90E1-9F34F51BF7F5}" type="presParOf" srcId="{673D23DB-A8FF-1142-9507-7F5606746841}" destId="{6BCC86C1-2EAB-1A42-87DE-B44721A9DAA2}" srcOrd="13" destOrd="0" presId="urn:microsoft.com/office/officeart/2008/layout/CircularPictureCallout"/>
    <dgm:cxn modelId="{A84EBAFC-8BE2-3242-9FFC-D6FB981B62E1}" type="presParOf" srcId="{6BCC86C1-2EAB-1A42-87DE-B44721A9DAA2}" destId="{5DBAA8DB-D0C4-7F40-858F-5947229F6023}" srcOrd="0" destOrd="0" presId="urn:microsoft.com/office/officeart/2008/layout/CircularPictureCallout"/>
    <dgm:cxn modelId="{D1F935EE-1A0E-C547-B62C-D6BBA6866691}" type="presParOf" srcId="{673D23DB-A8FF-1142-9507-7F5606746841}" destId="{5F674AAB-D381-3A42-A8BA-E0F5B3090FFF}" srcOrd="14" destOrd="0" presId="urn:microsoft.com/office/officeart/2008/layout/CircularPictureCallout"/>
    <dgm:cxn modelId="{43A93BA3-6DBF-4643-911E-FCA0876CD325}" type="presParOf" srcId="{5F674AAB-D381-3A42-A8BA-E0F5B3090FFF}" destId="{149264CC-9116-F24D-8ABF-1A7BAA71DAE3}" srcOrd="0" destOrd="0" presId="urn:microsoft.com/office/officeart/2008/layout/CircularPictureCallout"/>
    <dgm:cxn modelId="{7EC00D6A-9FFA-1445-913D-51C64455F9FB}" type="presParOf" srcId="{673D23DB-A8FF-1142-9507-7F5606746841}" destId="{0CB9DBB6-66B9-AE44-9E53-CC23D1E9360D}" srcOrd="15" destOrd="0" presId="urn:microsoft.com/office/officeart/2008/layout/CircularPictureCallout"/>
    <dgm:cxn modelId="{6898E3CF-BEEF-3C4C-B859-245713DE00F6}" type="presParOf" srcId="{673D23DB-A8FF-1142-9507-7F5606746841}" destId="{53EA7F01-95C8-0B43-BC37-79C0C534ACFB}" srcOrd="16" destOrd="0" presId="urn:microsoft.com/office/officeart/2008/layout/CircularPictureCallout"/>
    <dgm:cxn modelId="{3B35EC39-F3F3-5C4F-A777-9E1D0836515B}" type="presParOf" srcId="{53EA7F01-95C8-0B43-BC37-79C0C534ACFB}" destId="{EC61BE3D-08D7-DB4A-9C7E-07609BACA054}" srcOrd="0" destOrd="0" presId="urn:microsoft.com/office/officeart/2008/layout/CircularPictureCallout"/>
    <dgm:cxn modelId="{E6E0740E-C11A-6D44-B5DE-359A61569181}" type="presParOf" srcId="{673D23DB-A8FF-1142-9507-7F5606746841}" destId="{4EBFA5D3-F59B-E34E-BDF4-7CEC115F0386}" srcOrd="17" destOrd="0" presId="urn:microsoft.com/office/officeart/2008/layout/CircularPictureCallout"/>
    <dgm:cxn modelId="{458397E8-17C8-3D43-8566-35C0D8EADDBF}" type="presParOf" srcId="{4EBFA5D3-F59B-E34E-BDF4-7CEC115F0386}" destId="{88D53363-1A37-2C4D-B2CC-FABE07A6F966}" srcOrd="0" destOrd="0" presId="urn:microsoft.com/office/officeart/2008/layout/CircularPictureCallout"/>
    <dgm:cxn modelId="{7D2783B2-1914-4845-A77F-99C69635E7E3}" type="presParOf" srcId="{673D23DB-A8FF-1142-9507-7F5606746841}" destId="{BAD1E3C9-B8D8-DD4B-AC80-2DDDF957248A}" srcOrd="18" destOrd="0" presId="urn:microsoft.com/office/officeart/2008/layout/CircularPictureCallout"/>
    <dgm:cxn modelId="{57093B25-4FB6-364E-8CC0-CC7A625C93B4}" type="presParOf" srcId="{673D23DB-A8FF-1142-9507-7F5606746841}" destId="{092792F1-FE8C-3D4A-AD87-2D08E629767E}" srcOrd="19" destOrd="0" presId="urn:microsoft.com/office/officeart/2008/layout/CircularPictureCallout"/>
    <dgm:cxn modelId="{86F91223-C3F5-B849-82B8-29E7B6450EB7}" type="presParOf" srcId="{092792F1-FE8C-3D4A-AD87-2D08E629767E}" destId="{9325E659-EEBD-874E-A85C-93D45C994D24}" srcOrd="0" destOrd="0" presId="urn:microsoft.com/office/officeart/2008/layout/CircularPictureCallout"/>
  </dgm:cxnLst>
  <dgm:bg/>
  <dgm:whole>
    <a:ln w="76200" cmpd="sn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7EBC74-DD17-2D40-9E5A-D79568B934E0}"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12BBF745-A28A-584F-9B1F-3AF3AF22DF93}">
      <dgm:prSet phldrT="[Text]"/>
      <dgm:spPr>
        <a:solidFill>
          <a:srgbClr val="FFFFFF"/>
        </a:solidFill>
        <a:effectLst>
          <a:softEdge rad="12700"/>
        </a:effectLst>
      </dgm:spPr>
      <dgm:t>
        <a:bodyPr/>
        <a:lstStyle/>
        <a:p>
          <a:r>
            <a:rPr lang="en-US" b="1" dirty="0" smtClean="0">
              <a:solidFill>
                <a:schemeClr val="tx1"/>
              </a:solidFill>
              <a:effectLst>
                <a:glow rad="876300">
                  <a:schemeClr val="bg1">
                    <a:alpha val="77000"/>
                  </a:schemeClr>
                </a:glow>
              </a:effectLst>
              <a:latin typeface="Georgia"/>
              <a:cs typeface="Georgia"/>
            </a:rPr>
            <a:t>Decision Analysis</a:t>
          </a:r>
          <a:br>
            <a:rPr lang="en-US" b="1" dirty="0" smtClean="0">
              <a:solidFill>
                <a:schemeClr val="tx1"/>
              </a:solidFill>
              <a:effectLst>
                <a:glow rad="876300">
                  <a:schemeClr val="bg1">
                    <a:alpha val="77000"/>
                  </a:schemeClr>
                </a:glow>
              </a:effectLst>
              <a:latin typeface="Georgia"/>
              <a:cs typeface="Georgia"/>
            </a:rPr>
          </a:br>
          <a:r>
            <a:rPr lang="en-US" b="1" dirty="0" smtClean="0">
              <a:solidFill>
                <a:schemeClr val="tx1"/>
              </a:solidFill>
              <a:effectLst>
                <a:glow rad="876300">
                  <a:schemeClr val="bg1">
                    <a:alpha val="77000"/>
                  </a:schemeClr>
                </a:glow>
              </a:effectLst>
              <a:latin typeface="Georgia"/>
              <a:cs typeface="Georgia"/>
            </a:rPr>
            <a:t> in Research for Agricultural Development</a:t>
          </a:r>
          <a:endParaRPr lang="en-US" b="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gm:t>
    </dgm:pt>
    <dgm:pt modelId="{DCB0C64B-6661-774B-BC08-D5A1F8F4794F}" type="parTrans" cxnId="{17753119-FDA8-874F-8546-4BFDBC85D780}">
      <dgm:prSet/>
      <dgm:spPr/>
      <dgm:t>
        <a:bodyPr/>
        <a:lstStyle/>
        <a:p>
          <a:endParaRPr lang="en-US"/>
        </a:p>
      </dgm:t>
    </dgm:pt>
    <dgm:pt modelId="{DDD99A9F-AB11-4446-B9E3-F33334908F36}" type="sibTrans" cxnId="{17753119-FDA8-874F-8546-4BFDBC85D780}">
      <dgm:prSet/>
      <dgm:spPr>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107080D1-CDEE-BB42-BA76-88E4B28B9470}">
      <dgm:prSet phldrT="[Text]"/>
      <dgm:spPr/>
      <dgm:t>
        <a:bodyPr/>
        <a:lstStyle/>
        <a:p>
          <a:r>
            <a:rPr lang="en-US" dirty="0" smtClean="0">
              <a:solidFill>
                <a:srgbClr val="7F7F7F"/>
              </a:solidFill>
              <a:latin typeface="Georgia"/>
              <a:cs typeface="Georgia"/>
            </a:rPr>
            <a:t>Approaches</a:t>
          </a:r>
          <a:endParaRPr lang="en-US" dirty="0">
            <a:solidFill>
              <a:srgbClr val="7F7F7F"/>
            </a:solidFill>
            <a:latin typeface="Georgia"/>
            <a:cs typeface="Georgia"/>
          </a:endParaRPr>
        </a:p>
      </dgm:t>
    </dgm:pt>
    <dgm:pt modelId="{34F58200-EDB2-1F41-A2AE-784B050645F1}" type="parTrans" cxnId="{A62E0A40-AE8B-6640-A811-0C242E3B8895}">
      <dgm:prSet/>
      <dgm:spPr/>
      <dgm:t>
        <a:bodyPr/>
        <a:lstStyle/>
        <a:p>
          <a:endParaRPr lang="en-US"/>
        </a:p>
      </dgm:t>
    </dgm:pt>
    <dgm:pt modelId="{0C0016D4-5222-E646-A673-B4669E993CD5}" type="sibTrans" cxnId="{A62E0A40-AE8B-6640-A811-0C242E3B889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A68DFBAC-03DF-0B41-8D06-B26E476279EC}">
      <dgm:prSet/>
      <dgm:spPr/>
      <dgm:t>
        <a:bodyPr/>
        <a:lstStyle/>
        <a:p>
          <a:r>
            <a:rPr lang="en-US" dirty="0" smtClean="0">
              <a:solidFill>
                <a:srgbClr val="7F7F7F"/>
              </a:solidFill>
              <a:latin typeface="Georgia"/>
              <a:cs typeface="Georgia"/>
            </a:rPr>
            <a:t>Decision Analysis</a:t>
          </a:r>
          <a:endParaRPr lang="en-US" dirty="0">
            <a:solidFill>
              <a:srgbClr val="7F7F7F"/>
            </a:solidFill>
            <a:latin typeface="Georgia"/>
            <a:cs typeface="Georgia"/>
          </a:endParaRPr>
        </a:p>
      </dgm:t>
    </dgm:pt>
    <dgm:pt modelId="{6CE9EC20-AA61-7D45-A413-2EB52AA5A65E}" type="parTrans" cxnId="{BE56822E-4CD3-E54D-80E2-669B4D726222}">
      <dgm:prSet/>
      <dgm:spPr/>
      <dgm:t>
        <a:bodyPr/>
        <a:lstStyle/>
        <a:p>
          <a:endParaRPr lang="en-US"/>
        </a:p>
      </dgm:t>
    </dgm:pt>
    <dgm:pt modelId="{1C1399C4-5DF9-7241-95DD-6D9908819AC1}" type="sibTrans" cxnId="{BE56822E-4CD3-E54D-80E2-669B4D726222}">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708FA0ED-77F6-B14C-BDA4-C45148731B73}">
      <dgm:prSet/>
      <dgm:spPr/>
      <dgm:t>
        <a:bodyPr/>
        <a:lstStyle/>
        <a:p>
          <a:r>
            <a:rPr lang="en-US" dirty="0" smtClean="0">
              <a:solidFill>
                <a:srgbClr val="7F7F7F"/>
              </a:solidFill>
              <a:latin typeface="Georgia"/>
              <a:cs typeface="Georgia"/>
            </a:rPr>
            <a:t>Model building</a:t>
          </a:r>
        </a:p>
      </dgm:t>
    </dgm:pt>
    <dgm:pt modelId="{A0C6ABE5-D0DB-9744-BF6E-E293C6494A5D}" type="parTrans" cxnId="{E232D921-5485-4C46-9F7A-D92A451C40CF}">
      <dgm:prSet/>
      <dgm:spPr/>
      <dgm:t>
        <a:bodyPr/>
        <a:lstStyle/>
        <a:p>
          <a:endParaRPr lang="en-US"/>
        </a:p>
      </dgm:t>
    </dgm:pt>
    <dgm:pt modelId="{F60573AE-B1A5-FF4D-B078-959A6D0BA363}" type="sibTrans" cxnId="{E232D921-5485-4C46-9F7A-D92A451C40CF}">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AF68043D-6B5D-5442-A7C2-27C6CF0FF7EC}">
      <dgm:prSet/>
      <dgm:spPr/>
      <dgm:t>
        <a:bodyPr/>
        <a:lstStyle/>
        <a:p>
          <a:r>
            <a:rPr lang="en-US" dirty="0" smtClean="0">
              <a:solidFill>
                <a:srgbClr val="7F7F7F"/>
              </a:solidFill>
              <a:latin typeface="Georgia"/>
              <a:cs typeface="Georgia"/>
            </a:rPr>
            <a:t>Overcoming Bias</a:t>
          </a:r>
        </a:p>
      </dgm:t>
    </dgm:pt>
    <dgm:pt modelId="{5ACF1F2B-1093-4442-8ABD-E93F4061525B}" type="parTrans" cxnId="{20B43F5A-F96C-4242-B9DC-390CE5E3D08E}">
      <dgm:prSet/>
      <dgm:spPr/>
      <dgm:t>
        <a:bodyPr/>
        <a:lstStyle/>
        <a:p>
          <a:endParaRPr lang="en-US"/>
        </a:p>
      </dgm:t>
    </dgm:pt>
    <dgm:pt modelId="{FFCFBECE-2D2E-8E45-8D84-12D56AD762CE}" type="sibTrans" cxnId="{20B43F5A-F96C-4242-B9DC-390CE5E3D08E}">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5E6D88B6-1A2A-3343-8160-D4725C1DFB22}">
      <dgm:prSet/>
      <dgm:spPr/>
      <dgm:t>
        <a:bodyPr/>
        <a:lstStyle/>
        <a:p>
          <a:r>
            <a:rPr lang="en-US" dirty="0" smtClean="0">
              <a:solidFill>
                <a:srgbClr val="7F7F7F"/>
              </a:solidFill>
              <a:latin typeface="Georgia"/>
              <a:cs typeface="Georgia"/>
            </a:rPr>
            <a:t>Case Studies</a:t>
          </a:r>
        </a:p>
      </dgm:t>
    </dgm:pt>
    <dgm:pt modelId="{70E56E5A-3750-A94F-BF13-C48690D3F23C}" type="parTrans" cxnId="{AC8D0295-AD99-5240-8784-ED77BA8C2B59}">
      <dgm:prSet/>
      <dgm:spPr/>
      <dgm:t>
        <a:bodyPr/>
        <a:lstStyle/>
        <a:p>
          <a:endParaRPr lang="en-US"/>
        </a:p>
      </dgm:t>
    </dgm:pt>
    <dgm:pt modelId="{442CC8AC-E0A4-CB4F-8D1A-42AF9C6EFA35}" type="sibTrans" cxnId="{AC8D0295-AD99-5240-8784-ED77BA8C2B59}">
      <dgm:prSet/>
      <dgm:spPr>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t>
        <a:bodyPr/>
        <a:lstStyle/>
        <a:p>
          <a:endParaRPr lang="en-US"/>
        </a:p>
      </dgm:t>
    </dgm:pt>
    <dgm:pt modelId="{7E45E5D2-4A1D-9B41-8E24-9E8B1EE0ECFA}">
      <dgm:prSet/>
      <dgm:spPr/>
      <dgm:t>
        <a:bodyPr/>
        <a:lstStyle/>
        <a:p>
          <a:r>
            <a:rPr lang="en-US" b="1" dirty="0" smtClean="0">
              <a:latin typeface="Georgia"/>
              <a:cs typeface="Georgia"/>
            </a:rPr>
            <a:t>Conclusions </a:t>
          </a:r>
          <a:endParaRPr lang="en-US" b="1" dirty="0">
            <a:latin typeface="Georgia"/>
            <a:cs typeface="Georgia"/>
          </a:endParaRPr>
        </a:p>
      </dgm:t>
    </dgm:pt>
    <dgm:pt modelId="{0E4A732D-78B7-5F44-A71F-0747EB200927}" type="parTrans" cxnId="{D1030007-818C-E843-82EF-34E7315C835A}">
      <dgm:prSet/>
      <dgm:spPr/>
      <dgm:t>
        <a:bodyPr/>
        <a:lstStyle/>
        <a:p>
          <a:endParaRPr lang="en-US"/>
        </a:p>
      </dgm:t>
    </dgm:pt>
    <dgm:pt modelId="{A36526AF-BFE3-6B4F-B73A-FC147EC96E01}" type="sibTrans" cxnId="{D1030007-818C-E843-82EF-34E7315C835A}">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dgm:spPr>
      <dgm:t>
        <a:bodyPr/>
        <a:lstStyle/>
        <a:p>
          <a:endParaRPr lang="en-US"/>
        </a:p>
      </dgm:t>
    </dgm:pt>
    <dgm:pt modelId="{3BE0CAB8-0D02-0E4D-AF01-AB5D5147329E}" type="pres">
      <dgm:prSet presAssocID="{0C7EBC74-DD17-2D40-9E5A-D79568B934E0}" presName="Name0" presStyleCnt="0">
        <dgm:presLayoutVars>
          <dgm:chMax val="7"/>
          <dgm:chPref val="7"/>
          <dgm:dir/>
        </dgm:presLayoutVars>
      </dgm:prSet>
      <dgm:spPr/>
      <dgm:t>
        <a:bodyPr/>
        <a:lstStyle/>
        <a:p>
          <a:endParaRPr lang="en-US"/>
        </a:p>
      </dgm:t>
    </dgm:pt>
    <dgm:pt modelId="{673D23DB-A8FF-1142-9507-7F5606746841}" type="pres">
      <dgm:prSet presAssocID="{0C7EBC74-DD17-2D40-9E5A-D79568B934E0}" presName="Name1" presStyleCnt="0"/>
      <dgm:spPr/>
    </dgm:pt>
    <dgm:pt modelId="{60D1EF08-868E-F14A-A4D6-2483550870E4}" type="pres">
      <dgm:prSet presAssocID="{DDD99A9F-AB11-4446-B9E3-F33334908F36}" presName="picture_1" presStyleCnt="0"/>
      <dgm:spPr/>
    </dgm:pt>
    <dgm:pt modelId="{6A731DB9-62D8-3842-8784-6F64FFB97C86}" type="pres">
      <dgm:prSet presAssocID="{DDD99A9F-AB11-4446-B9E3-F33334908F36}" presName="pictureRepeatNode" presStyleLbl="alignImgPlace1" presStyleIdx="0" presStyleCnt="7" custScaleX="92511" custScaleY="92511" custLinFactNeighborX="-6869" custLinFactNeighborY="228"/>
      <dgm:spPr/>
      <dgm:t>
        <a:bodyPr/>
        <a:lstStyle/>
        <a:p>
          <a:endParaRPr lang="en-US"/>
        </a:p>
      </dgm:t>
    </dgm:pt>
    <dgm:pt modelId="{D5C83A23-F1E6-E44E-A8A9-5A1E84A7F5FB}" type="pres">
      <dgm:prSet presAssocID="{12BBF745-A28A-584F-9B1F-3AF3AF22DF93}" presName="text_1" presStyleLbl="node1" presStyleIdx="0" presStyleCnt="0" custScaleX="118262" custLinFactNeighborX="-6179" custLinFactNeighborY="4285">
        <dgm:presLayoutVars>
          <dgm:bulletEnabled val="1"/>
        </dgm:presLayoutVars>
      </dgm:prSet>
      <dgm:spPr/>
      <dgm:t>
        <a:bodyPr/>
        <a:lstStyle/>
        <a:p>
          <a:endParaRPr lang="en-US"/>
        </a:p>
      </dgm:t>
    </dgm:pt>
    <dgm:pt modelId="{7C9B7C2B-FFAD-4048-9586-F096E2C00110}" type="pres">
      <dgm:prSet presAssocID="{0C0016D4-5222-E646-A673-B4669E993CD5}" presName="picture_2" presStyleCnt="0"/>
      <dgm:spPr/>
    </dgm:pt>
    <dgm:pt modelId="{2610694B-C68E-D349-9A9B-6EDD5E5A6469}" type="pres">
      <dgm:prSet presAssocID="{0C0016D4-5222-E646-A673-B4669E993CD5}" presName="pictureRepeatNode" presStyleLbl="alignImgPlace1" presStyleIdx="1" presStyleCnt="7"/>
      <dgm:spPr/>
      <dgm:t>
        <a:bodyPr/>
        <a:lstStyle/>
        <a:p>
          <a:endParaRPr lang="en-US"/>
        </a:p>
      </dgm:t>
    </dgm:pt>
    <dgm:pt modelId="{E2EE45DC-3802-3049-A984-5CCBD3C9A841}" type="pres">
      <dgm:prSet presAssocID="{107080D1-CDEE-BB42-BA76-88E4B28B9470}" presName="line_2" presStyleLbl="parChTrans1D1" presStyleIdx="0" presStyleCnt="6"/>
      <dgm:spPr>
        <a:ln w="12700" cmpd="sng">
          <a:solidFill>
            <a:schemeClr val="tx1"/>
          </a:solidFill>
        </a:ln>
      </dgm:spPr>
    </dgm:pt>
    <dgm:pt modelId="{34E8E139-EF82-BA4D-8EE3-8BB6CB12927B}" type="pres">
      <dgm:prSet presAssocID="{107080D1-CDEE-BB42-BA76-88E4B28B9470}" presName="textparent_2" presStyleLbl="node1" presStyleIdx="0" presStyleCnt="0"/>
      <dgm:spPr/>
    </dgm:pt>
    <dgm:pt modelId="{0FAC2882-5543-154E-8233-0F4F6A6AEB65}" type="pres">
      <dgm:prSet presAssocID="{107080D1-CDEE-BB42-BA76-88E4B28B9470}" presName="text_2" presStyleLbl="revTx" presStyleIdx="0" presStyleCnt="6">
        <dgm:presLayoutVars>
          <dgm:bulletEnabled val="1"/>
        </dgm:presLayoutVars>
      </dgm:prSet>
      <dgm:spPr/>
      <dgm:t>
        <a:bodyPr/>
        <a:lstStyle/>
        <a:p>
          <a:endParaRPr lang="en-US"/>
        </a:p>
      </dgm:t>
    </dgm:pt>
    <dgm:pt modelId="{C05248A8-40C2-674A-AA18-8EA6222234A7}" type="pres">
      <dgm:prSet presAssocID="{1C1399C4-5DF9-7241-95DD-6D9908819AC1}" presName="picture_3" presStyleCnt="0"/>
      <dgm:spPr/>
    </dgm:pt>
    <dgm:pt modelId="{DD5A2C61-E456-7F4B-96F0-6C7C83709EBA}" type="pres">
      <dgm:prSet presAssocID="{1C1399C4-5DF9-7241-95DD-6D9908819AC1}" presName="pictureRepeatNode" presStyleLbl="alignImgPlace1" presStyleIdx="2" presStyleCnt="7"/>
      <dgm:spPr/>
      <dgm:t>
        <a:bodyPr/>
        <a:lstStyle/>
        <a:p>
          <a:endParaRPr lang="en-US"/>
        </a:p>
      </dgm:t>
    </dgm:pt>
    <dgm:pt modelId="{D88544CE-F5E6-D146-9D16-0A0A01FDDD74}" type="pres">
      <dgm:prSet presAssocID="{A68DFBAC-03DF-0B41-8D06-B26E476279EC}" presName="line_3" presStyleLbl="parChTrans1D1" presStyleIdx="1" presStyleCnt="6"/>
      <dgm:spPr>
        <a:ln w="12700" cmpd="sng"/>
      </dgm:spPr>
    </dgm:pt>
    <dgm:pt modelId="{07A23795-0DFB-E44E-A9D4-752026C66132}" type="pres">
      <dgm:prSet presAssocID="{A68DFBAC-03DF-0B41-8D06-B26E476279EC}" presName="textparent_3" presStyleLbl="node1" presStyleIdx="0" presStyleCnt="0"/>
      <dgm:spPr/>
    </dgm:pt>
    <dgm:pt modelId="{1DE90A1A-1B93-2D45-96CF-0EF26FD6B859}" type="pres">
      <dgm:prSet presAssocID="{A68DFBAC-03DF-0B41-8D06-B26E476279EC}" presName="text_3" presStyleLbl="revTx" presStyleIdx="1" presStyleCnt="6" custScaleX="206450">
        <dgm:presLayoutVars>
          <dgm:bulletEnabled val="1"/>
        </dgm:presLayoutVars>
      </dgm:prSet>
      <dgm:spPr/>
      <dgm:t>
        <a:bodyPr/>
        <a:lstStyle/>
        <a:p>
          <a:endParaRPr lang="en-US"/>
        </a:p>
      </dgm:t>
    </dgm:pt>
    <dgm:pt modelId="{C4E07B7F-7017-9E4C-A638-CE96B26E7AD7}" type="pres">
      <dgm:prSet presAssocID="{F60573AE-B1A5-FF4D-B078-959A6D0BA363}" presName="picture_4" presStyleCnt="0"/>
      <dgm:spPr/>
    </dgm:pt>
    <dgm:pt modelId="{C4E280F6-11E1-D044-BFCB-9A06B606E417}" type="pres">
      <dgm:prSet presAssocID="{F60573AE-B1A5-FF4D-B078-959A6D0BA363}" presName="pictureRepeatNode" presStyleLbl="alignImgPlace1" presStyleIdx="3" presStyleCnt="7"/>
      <dgm:spPr/>
      <dgm:t>
        <a:bodyPr/>
        <a:lstStyle/>
        <a:p>
          <a:endParaRPr lang="en-US"/>
        </a:p>
      </dgm:t>
    </dgm:pt>
    <dgm:pt modelId="{110C2D60-67AB-2746-B4BA-E3DE34E5705E}" type="pres">
      <dgm:prSet presAssocID="{708FA0ED-77F6-B14C-BDA4-C45148731B73}" presName="line_4" presStyleLbl="parChTrans1D1" presStyleIdx="2" presStyleCnt="6"/>
      <dgm:spPr>
        <a:ln w="12700" cmpd="sng"/>
      </dgm:spPr>
    </dgm:pt>
    <dgm:pt modelId="{0B6D9E40-40DC-5943-807B-99BEA0611CD2}" type="pres">
      <dgm:prSet presAssocID="{708FA0ED-77F6-B14C-BDA4-C45148731B73}" presName="textparent_4" presStyleLbl="node1" presStyleIdx="0" presStyleCnt="0"/>
      <dgm:spPr/>
    </dgm:pt>
    <dgm:pt modelId="{0B62AB3F-4103-6F41-AAA7-7FE548925DC7}" type="pres">
      <dgm:prSet presAssocID="{708FA0ED-77F6-B14C-BDA4-C45148731B73}" presName="text_4" presStyleLbl="revTx" presStyleIdx="2" presStyleCnt="6" custScaleX="225403">
        <dgm:presLayoutVars>
          <dgm:bulletEnabled val="1"/>
        </dgm:presLayoutVars>
      </dgm:prSet>
      <dgm:spPr/>
      <dgm:t>
        <a:bodyPr/>
        <a:lstStyle/>
        <a:p>
          <a:endParaRPr lang="en-US"/>
        </a:p>
      </dgm:t>
    </dgm:pt>
    <dgm:pt modelId="{4CC5A241-DA6A-7845-80D4-96C44D07506E}" type="pres">
      <dgm:prSet presAssocID="{FFCFBECE-2D2E-8E45-8D84-12D56AD762CE}" presName="picture_5" presStyleCnt="0"/>
      <dgm:spPr/>
    </dgm:pt>
    <dgm:pt modelId="{237A7FE1-9C7D-FD4A-850B-E8813A1AF096}" type="pres">
      <dgm:prSet presAssocID="{FFCFBECE-2D2E-8E45-8D84-12D56AD762CE}" presName="pictureRepeatNode" presStyleLbl="alignImgPlace1" presStyleIdx="4" presStyleCnt="7"/>
      <dgm:spPr/>
      <dgm:t>
        <a:bodyPr/>
        <a:lstStyle/>
        <a:p>
          <a:endParaRPr lang="en-US"/>
        </a:p>
      </dgm:t>
    </dgm:pt>
    <dgm:pt modelId="{2541730C-0944-9C4B-BB37-5AA125BE681C}" type="pres">
      <dgm:prSet presAssocID="{AF68043D-6B5D-5442-A7C2-27C6CF0FF7EC}" presName="line_5" presStyleLbl="parChTrans1D1" presStyleIdx="3" presStyleCnt="6"/>
      <dgm:spPr>
        <a:ln w="12700" cmpd="sng"/>
      </dgm:spPr>
    </dgm:pt>
    <dgm:pt modelId="{6BCC86C1-2EAB-1A42-87DE-B44721A9DAA2}" type="pres">
      <dgm:prSet presAssocID="{AF68043D-6B5D-5442-A7C2-27C6CF0FF7EC}" presName="textparent_5" presStyleLbl="node1" presStyleIdx="0" presStyleCnt="0"/>
      <dgm:spPr/>
    </dgm:pt>
    <dgm:pt modelId="{5DBAA8DB-D0C4-7F40-858F-5947229F6023}" type="pres">
      <dgm:prSet presAssocID="{AF68043D-6B5D-5442-A7C2-27C6CF0FF7EC}" presName="text_5" presStyleLbl="revTx" presStyleIdx="3" presStyleCnt="6" custScaleX="170574">
        <dgm:presLayoutVars>
          <dgm:bulletEnabled val="1"/>
        </dgm:presLayoutVars>
      </dgm:prSet>
      <dgm:spPr/>
      <dgm:t>
        <a:bodyPr/>
        <a:lstStyle/>
        <a:p>
          <a:endParaRPr lang="en-US"/>
        </a:p>
      </dgm:t>
    </dgm:pt>
    <dgm:pt modelId="{5F674AAB-D381-3A42-A8BA-E0F5B3090FFF}" type="pres">
      <dgm:prSet presAssocID="{442CC8AC-E0A4-CB4F-8D1A-42AF9C6EFA35}" presName="picture_6" presStyleCnt="0"/>
      <dgm:spPr/>
    </dgm:pt>
    <dgm:pt modelId="{149264CC-9116-F24D-8ABF-1A7BAA71DAE3}" type="pres">
      <dgm:prSet presAssocID="{442CC8AC-E0A4-CB4F-8D1A-42AF9C6EFA35}" presName="pictureRepeatNode" presStyleLbl="alignImgPlace1" presStyleIdx="5" presStyleCnt="7"/>
      <dgm:spPr/>
      <dgm:t>
        <a:bodyPr/>
        <a:lstStyle/>
        <a:p>
          <a:endParaRPr lang="en-US"/>
        </a:p>
      </dgm:t>
    </dgm:pt>
    <dgm:pt modelId="{0CB9DBB6-66B9-AE44-9E53-CC23D1E9360D}" type="pres">
      <dgm:prSet presAssocID="{5E6D88B6-1A2A-3343-8160-D4725C1DFB22}" presName="line_6" presStyleLbl="parChTrans1D1" presStyleIdx="4" presStyleCnt="6"/>
      <dgm:spPr>
        <a:ln w="12700" cmpd="sng"/>
      </dgm:spPr>
    </dgm:pt>
    <dgm:pt modelId="{53EA7F01-95C8-0B43-BC37-79C0C534ACFB}" type="pres">
      <dgm:prSet presAssocID="{5E6D88B6-1A2A-3343-8160-D4725C1DFB22}" presName="textparent_6" presStyleLbl="node1" presStyleIdx="0" presStyleCnt="0"/>
      <dgm:spPr/>
    </dgm:pt>
    <dgm:pt modelId="{EC61BE3D-08D7-DB4A-9C7E-07609BACA054}" type="pres">
      <dgm:prSet presAssocID="{5E6D88B6-1A2A-3343-8160-D4725C1DFB22}" presName="text_6" presStyleLbl="revTx" presStyleIdx="4" presStyleCnt="6" custScaleX="170492">
        <dgm:presLayoutVars>
          <dgm:bulletEnabled val="1"/>
        </dgm:presLayoutVars>
      </dgm:prSet>
      <dgm:spPr/>
      <dgm:t>
        <a:bodyPr/>
        <a:lstStyle/>
        <a:p>
          <a:endParaRPr lang="en-US"/>
        </a:p>
      </dgm:t>
    </dgm:pt>
    <dgm:pt modelId="{4EBFA5D3-F59B-E34E-BDF4-7CEC115F0386}" type="pres">
      <dgm:prSet presAssocID="{A36526AF-BFE3-6B4F-B73A-FC147EC96E01}" presName="picture_7" presStyleCnt="0"/>
      <dgm:spPr/>
    </dgm:pt>
    <dgm:pt modelId="{88D53363-1A37-2C4D-B2CC-FABE07A6F966}" type="pres">
      <dgm:prSet presAssocID="{A36526AF-BFE3-6B4F-B73A-FC147EC96E01}" presName="pictureRepeatNode" presStyleLbl="alignImgPlace1" presStyleIdx="6" presStyleCnt="7"/>
      <dgm:spPr/>
      <dgm:t>
        <a:bodyPr/>
        <a:lstStyle/>
        <a:p>
          <a:endParaRPr lang="en-US"/>
        </a:p>
      </dgm:t>
    </dgm:pt>
    <dgm:pt modelId="{BAD1E3C9-B8D8-DD4B-AC80-2DDDF957248A}" type="pres">
      <dgm:prSet presAssocID="{7E45E5D2-4A1D-9B41-8E24-9E8B1EE0ECFA}" presName="line_7" presStyleLbl="parChTrans1D1" presStyleIdx="5" presStyleCnt="6"/>
      <dgm:spPr>
        <a:ln w="12700" cmpd="sng"/>
      </dgm:spPr>
    </dgm:pt>
    <dgm:pt modelId="{092792F1-FE8C-3D4A-AD87-2D08E629767E}" type="pres">
      <dgm:prSet presAssocID="{7E45E5D2-4A1D-9B41-8E24-9E8B1EE0ECFA}" presName="textparent_7" presStyleLbl="node1" presStyleIdx="0" presStyleCnt="0"/>
      <dgm:spPr/>
    </dgm:pt>
    <dgm:pt modelId="{9325E659-EEBD-874E-A85C-93D45C994D24}" type="pres">
      <dgm:prSet presAssocID="{7E45E5D2-4A1D-9B41-8E24-9E8B1EE0ECFA}" presName="text_7" presStyleLbl="revTx" presStyleIdx="5" presStyleCnt="6">
        <dgm:presLayoutVars>
          <dgm:bulletEnabled val="1"/>
        </dgm:presLayoutVars>
      </dgm:prSet>
      <dgm:spPr/>
      <dgm:t>
        <a:bodyPr/>
        <a:lstStyle/>
        <a:p>
          <a:endParaRPr lang="en-US"/>
        </a:p>
      </dgm:t>
    </dgm:pt>
  </dgm:ptLst>
  <dgm:cxnLst>
    <dgm:cxn modelId="{F577987F-D83F-D04B-8889-6138C32ACBB5}" type="presOf" srcId="{0C0016D4-5222-E646-A673-B4669E993CD5}" destId="{2610694B-C68E-D349-9A9B-6EDD5E5A6469}" srcOrd="0" destOrd="0" presId="urn:microsoft.com/office/officeart/2008/layout/CircularPictureCallout"/>
    <dgm:cxn modelId="{12D3FCC7-8410-974C-985C-59B9C8D84110}" type="presOf" srcId="{A68DFBAC-03DF-0B41-8D06-B26E476279EC}" destId="{1DE90A1A-1B93-2D45-96CF-0EF26FD6B859}" srcOrd="0" destOrd="0" presId="urn:microsoft.com/office/officeart/2008/layout/CircularPictureCallout"/>
    <dgm:cxn modelId="{20B43F5A-F96C-4242-B9DC-390CE5E3D08E}" srcId="{0C7EBC74-DD17-2D40-9E5A-D79568B934E0}" destId="{AF68043D-6B5D-5442-A7C2-27C6CF0FF7EC}" srcOrd="4" destOrd="0" parTransId="{5ACF1F2B-1093-4442-8ABD-E93F4061525B}" sibTransId="{FFCFBECE-2D2E-8E45-8D84-12D56AD762CE}"/>
    <dgm:cxn modelId="{2AC73AEF-E6B2-E746-8D8F-FCC47C2E5A5D}" type="presOf" srcId="{DDD99A9F-AB11-4446-B9E3-F33334908F36}" destId="{6A731DB9-62D8-3842-8784-6F64FFB97C86}" srcOrd="0" destOrd="0" presId="urn:microsoft.com/office/officeart/2008/layout/CircularPictureCallout"/>
    <dgm:cxn modelId="{BE56822E-4CD3-E54D-80E2-669B4D726222}" srcId="{0C7EBC74-DD17-2D40-9E5A-D79568B934E0}" destId="{A68DFBAC-03DF-0B41-8D06-B26E476279EC}" srcOrd="2" destOrd="0" parTransId="{6CE9EC20-AA61-7D45-A413-2EB52AA5A65E}" sibTransId="{1C1399C4-5DF9-7241-95DD-6D9908819AC1}"/>
    <dgm:cxn modelId="{2963500F-8DE7-004D-9D20-D3CF10B264E8}" type="presOf" srcId="{F60573AE-B1A5-FF4D-B078-959A6D0BA363}" destId="{C4E280F6-11E1-D044-BFCB-9A06B606E417}" srcOrd="0" destOrd="0" presId="urn:microsoft.com/office/officeart/2008/layout/CircularPictureCallout"/>
    <dgm:cxn modelId="{54E9AD09-20A3-4448-9D4F-8BBFFE3C91DA}" type="presOf" srcId="{AF68043D-6B5D-5442-A7C2-27C6CF0FF7EC}" destId="{5DBAA8DB-D0C4-7F40-858F-5947229F6023}" srcOrd="0" destOrd="0" presId="urn:microsoft.com/office/officeart/2008/layout/CircularPictureCallout"/>
    <dgm:cxn modelId="{6B8FA973-94DD-0A4F-9360-4074E9F7650E}" type="presOf" srcId="{107080D1-CDEE-BB42-BA76-88E4B28B9470}" destId="{0FAC2882-5543-154E-8233-0F4F6A6AEB65}" srcOrd="0" destOrd="0" presId="urn:microsoft.com/office/officeart/2008/layout/CircularPictureCallout"/>
    <dgm:cxn modelId="{44952BFE-0EC2-1F4E-B664-0109314CB0F3}" type="presOf" srcId="{FFCFBECE-2D2E-8E45-8D84-12D56AD762CE}" destId="{237A7FE1-9C7D-FD4A-850B-E8813A1AF096}" srcOrd="0" destOrd="0" presId="urn:microsoft.com/office/officeart/2008/layout/CircularPictureCallout"/>
    <dgm:cxn modelId="{E2CBFF3C-1621-6748-A05B-757E980C08FF}" type="presOf" srcId="{442CC8AC-E0A4-CB4F-8D1A-42AF9C6EFA35}" destId="{149264CC-9116-F24D-8ABF-1A7BAA71DAE3}" srcOrd="0" destOrd="0" presId="urn:microsoft.com/office/officeart/2008/layout/CircularPictureCallout"/>
    <dgm:cxn modelId="{CEE71FBE-44AB-D147-8731-803F3DEBB531}" type="presOf" srcId="{1C1399C4-5DF9-7241-95DD-6D9908819AC1}" destId="{DD5A2C61-E456-7F4B-96F0-6C7C83709EBA}" srcOrd="0" destOrd="0" presId="urn:microsoft.com/office/officeart/2008/layout/CircularPictureCallout"/>
    <dgm:cxn modelId="{A62E0A40-AE8B-6640-A811-0C242E3B8895}" srcId="{0C7EBC74-DD17-2D40-9E5A-D79568B934E0}" destId="{107080D1-CDEE-BB42-BA76-88E4B28B9470}" srcOrd="1" destOrd="0" parTransId="{34F58200-EDB2-1F41-A2AE-784B050645F1}" sibTransId="{0C0016D4-5222-E646-A673-B4669E993CD5}"/>
    <dgm:cxn modelId="{DBE43427-FF54-AD4E-8DD8-D1D7AA65CC12}" type="presOf" srcId="{0C7EBC74-DD17-2D40-9E5A-D79568B934E0}" destId="{3BE0CAB8-0D02-0E4D-AF01-AB5D5147329E}" srcOrd="0" destOrd="0" presId="urn:microsoft.com/office/officeart/2008/layout/CircularPictureCallout"/>
    <dgm:cxn modelId="{E232D921-5485-4C46-9F7A-D92A451C40CF}" srcId="{0C7EBC74-DD17-2D40-9E5A-D79568B934E0}" destId="{708FA0ED-77F6-B14C-BDA4-C45148731B73}" srcOrd="3" destOrd="0" parTransId="{A0C6ABE5-D0DB-9744-BF6E-E293C6494A5D}" sibTransId="{F60573AE-B1A5-FF4D-B078-959A6D0BA363}"/>
    <dgm:cxn modelId="{F6B80B11-8114-904B-8907-868EEE69482D}" type="presOf" srcId="{A36526AF-BFE3-6B4F-B73A-FC147EC96E01}" destId="{88D53363-1A37-2C4D-B2CC-FABE07A6F966}" srcOrd="0" destOrd="0" presId="urn:microsoft.com/office/officeart/2008/layout/CircularPictureCallout"/>
    <dgm:cxn modelId="{CEF89840-5B58-3240-A19F-8F988570F146}" type="presOf" srcId="{5E6D88B6-1A2A-3343-8160-D4725C1DFB22}" destId="{EC61BE3D-08D7-DB4A-9C7E-07609BACA054}" srcOrd="0" destOrd="0" presId="urn:microsoft.com/office/officeart/2008/layout/CircularPictureCallout"/>
    <dgm:cxn modelId="{79F7BD8E-F2E6-144F-A5C5-F6A5FC924CCC}" type="presOf" srcId="{12BBF745-A28A-584F-9B1F-3AF3AF22DF93}" destId="{D5C83A23-F1E6-E44E-A8A9-5A1E84A7F5FB}" srcOrd="0" destOrd="0" presId="urn:microsoft.com/office/officeart/2008/layout/CircularPictureCallout"/>
    <dgm:cxn modelId="{17753119-FDA8-874F-8546-4BFDBC85D780}" srcId="{0C7EBC74-DD17-2D40-9E5A-D79568B934E0}" destId="{12BBF745-A28A-584F-9B1F-3AF3AF22DF93}" srcOrd="0" destOrd="0" parTransId="{DCB0C64B-6661-774B-BC08-D5A1F8F4794F}" sibTransId="{DDD99A9F-AB11-4446-B9E3-F33334908F36}"/>
    <dgm:cxn modelId="{AC8D0295-AD99-5240-8784-ED77BA8C2B59}" srcId="{0C7EBC74-DD17-2D40-9E5A-D79568B934E0}" destId="{5E6D88B6-1A2A-3343-8160-D4725C1DFB22}" srcOrd="5" destOrd="0" parTransId="{70E56E5A-3750-A94F-BF13-C48690D3F23C}" sibTransId="{442CC8AC-E0A4-CB4F-8D1A-42AF9C6EFA35}"/>
    <dgm:cxn modelId="{A8EE9C4B-87EE-EC42-B01B-AB0E5726E5BF}" type="presOf" srcId="{708FA0ED-77F6-B14C-BDA4-C45148731B73}" destId="{0B62AB3F-4103-6F41-AAA7-7FE548925DC7}" srcOrd="0" destOrd="0" presId="urn:microsoft.com/office/officeart/2008/layout/CircularPictureCallout"/>
    <dgm:cxn modelId="{8CC06E36-7D2F-7744-8695-682683D20E11}" type="presOf" srcId="{7E45E5D2-4A1D-9B41-8E24-9E8B1EE0ECFA}" destId="{9325E659-EEBD-874E-A85C-93D45C994D24}" srcOrd="0" destOrd="0" presId="urn:microsoft.com/office/officeart/2008/layout/CircularPictureCallout"/>
    <dgm:cxn modelId="{D1030007-818C-E843-82EF-34E7315C835A}" srcId="{0C7EBC74-DD17-2D40-9E5A-D79568B934E0}" destId="{7E45E5D2-4A1D-9B41-8E24-9E8B1EE0ECFA}" srcOrd="6" destOrd="0" parTransId="{0E4A732D-78B7-5F44-A71F-0747EB200927}" sibTransId="{A36526AF-BFE3-6B4F-B73A-FC147EC96E01}"/>
    <dgm:cxn modelId="{1F6A03A7-6CC3-4046-9A42-957EAAEDBF00}" type="presParOf" srcId="{3BE0CAB8-0D02-0E4D-AF01-AB5D5147329E}" destId="{673D23DB-A8FF-1142-9507-7F5606746841}" srcOrd="0" destOrd="0" presId="urn:microsoft.com/office/officeart/2008/layout/CircularPictureCallout"/>
    <dgm:cxn modelId="{4B0CB50B-3CA0-C84B-8894-52281E7ADEBB}" type="presParOf" srcId="{673D23DB-A8FF-1142-9507-7F5606746841}" destId="{60D1EF08-868E-F14A-A4D6-2483550870E4}" srcOrd="0" destOrd="0" presId="urn:microsoft.com/office/officeart/2008/layout/CircularPictureCallout"/>
    <dgm:cxn modelId="{62773D06-33D3-924A-B002-7BFB3FFB75FB}" type="presParOf" srcId="{60D1EF08-868E-F14A-A4D6-2483550870E4}" destId="{6A731DB9-62D8-3842-8784-6F64FFB97C86}" srcOrd="0" destOrd="0" presId="urn:microsoft.com/office/officeart/2008/layout/CircularPictureCallout"/>
    <dgm:cxn modelId="{B767AB09-D9B2-5947-90C0-91964BDB6A7A}" type="presParOf" srcId="{673D23DB-A8FF-1142-9507-7F5606746841}" destId="{D5C83A23-F1E6-E44E-A8A9-5A1E84A7F5FB}" srcOrd="1" destOrd="0" presId="urn:microsoft.com/office/officeart/2008/layout/CircularPictureCallout"/>
    <dgm:cxn modelId="{F961AEA3-3646-8D4C-A4DF-A33B90AE1991}" type="presParOf" srcId="{673D23DB-A8FF-1142-9507-7F5606746841}" destId="{7C9B7C2B-FFAD-4048-9586-F096E2C00110}" srcOrd="2" destOrd="0" presId="urn:microsoft.com/office/officeart/2008/layout/CircularPictureCallout"/>
    <dgm:cxn modelId="{8A79B1D9-3D25-924F-BB4E-367203DF5244}" type="presParOf" srcId="{7C9B7C2B-FFAD-4048-9586-F096E2C00110}" destId="{2610694B-C68E-D349-9A9B-6EDD5E5A6469}" srcOrd="0" destOrd="0" presId="urn:microsoft.com/office/officeart/2008/layout/CircularPictureCallout"/>
    <dgm:cxn modelId="{F6B241A8-0346-2E4A-BDD6-50AC375D53C6}" type="presParOf" srcId="{673D23DB-A8FF-1142-9507-7F5606746841}" destId="{E2EE45DC-3802-3049-A984-5CCBD3C9A841}" srcOrd="3" destOrd="0" presId="urn:microsoft.com/office/officeart/2008/layout/CircularPictureCallout"/>
    <dgm:cxn modelId="{DBC67128-E863-3342-AF99-8AFB45F2D1F8}" type="presParOf" srcId="{673D23DB-A8FF-1142-9507-7F5606746841}" destId="{34E8E139-EF82-BA4D-8EE3-8BB6CB12927B}" srcOrd="4" destOrd="0" presId="urn:microsoft.com/office/officeart/2008/layout/CircularPictureCallout"/>
    <dgm:cxn modelId="{6A5C6223-48AF-BB49-9429-EF316AB04653}" type="presParOf" srcId="{34E8E139-EF82-BA4D-8EE3-8BB6CB12927B}" destId="{0FAC2882-5543-154E-8233-0F4F6A6AEB65}" srcOrd="0" destOrd="0" presId="urn:microsoft.com/office/officeart/2008/layout/CircularPictureCallout"/>
    <dgm:cxn modelId="{41C09CDC-64A5-984A-8973-7A280995E9F0}" type="presParOf" srcId="{673D23DB-A8FF-1142-9507-7F5606746841}" destId="{C05248A8-40C2-674A-AA18-8EA6222234A7}" srcOrd="5" destOrd="0" presId="urn:microsoft.com/office/officeart/2008/layout/CircularPictureCallout"/>
    <dgm:cxn modelId="{AF6AA8B3-422E-1D45-8EA0-4C3852B871C9}" type="presParOf" srcId="{C05248A8-40C2-674A-AA18-8EA6222234A7}" destId="{DD5A2C61-E456-7F4B-96F0-6C7C83709EBA}" srcOrd="0" destOrd="0" presId="urn:microsoft.com/office/officeart/2008/layout/CircularPictureCallout"/>
    <dgm:cxn modelId="{7247D502-5842-014B-99AD-48C9189367B9}" type="presParOf" srcId="{673D23DB-A8FF-1142-9507-7F5606746841}" destId="{D88544CE-F5E6-D146-9D16-0A0A01FDDD74}" srcOrd="6" destOrd="0" presId="urn:microsoft.com/office/officeart/2008/layout/CircularPictureCallout"/>
    <dgm:cxn modelId="{9111F49F-A6C8-5B44-98FA-4A7908EBDDB1}" type="presParOf" srcId="{673D23DB-A8FF-1142-9507-7F5606746841}" destId="{07A23795-0DFB-E44E-A9D4-752026C66132}" srcOrd="7" destOrd="0" presId="urn:microsoft.com/office/officeart/2008/layout/CircularPictureCallout"/>
    <dgm:cxn modelId="{90D1C1A6-CFE7-1440-B302-DD71DF5BACF7}" type="presParOf" srcId="{07A23795-0DFB-E44E-A9D4-752026C66132}" destId="{1DE90A1A-1B93-2D45-96CF-0EF26FD6B859}" srcOrd="0" destOrd="0" presId="urn:microsoft.com/office/officeart/2008/layout/CircularPictureCallout"/>
    <dgm:cxn modelId="{34815CCB-AB85-E44F-9D42-E7141582C480}" type="presParOf" srcId="{673D23DB-A8FF-1142-9507-7F5606746841}" destId="{C4E07B7F-7017-9E4C-A638-CE96B26E7AD7}" srcOrd="8" destOrd="0" presId="urn:microsoft.com/office/officeart/2008/layout/CircularPictureCallout"/>
    <dgm:cxn modelId="{A18364B6-3AC9-904D-A05B-3623CAA549E5}" type="presParOf" srcId="{C4E07B7F-7017-9E4C-A638-CE96B26E7AD7}" destId="{C4E280F6-11E1-D044-BFCB-9A06B606E417}" srcOrd="0" destOrd="0" presId="urn:microsoft.com/office/officeart/2008/layout/CircularPictureCallout"/>
    <dgm:cxn modelId="{D6B3811D-0C86-E248-ADB5-9ABDB82BDDEA}" type="presParOf" srcId="{673D23DB-A8FF-1142-9507-7F5606746841}" destId="{110C2D60-67AB-2746-B4BA-E3DE34E5705E}" srcOrd="9" destOrd="0" presId="urn:microsoft.com/office/officeart/2008/layout/CircularPictureCallout"/>
    <dgm:cxn modelId="{79B04C60-EA03-6042-AC02-69B3ED61D8FF}" type="presParOf" srcId="{673D23DB-A8FF-1142-9507-7F5606746841}" destId="{0B6D9E40-40DC-5943-807B-99BEA0611CD2}" srcOrd="10" destOrd="0" presId="urn:microsoft.com/office/officeart/2008/layout/CircularPictureCallout"/>
    <dgm:cxn modelId="{66A9513A-4D62-0D4B-BAC3-8304D766442A}" type="presParOf" srcId="{0B6D9E40-40DC-5943-807B-99BEA0611CD2}" destId="{0B62AB3F-4103-6F41-AAA7-7FE548925DC7}" srcOrd="0" destOrd="0" presId="urn:microsoft.com/office/officeart/2008/layout/CircularPictureCallout"/>
    <dgm:cxn modelId="{328F301C-9EC0-4147-8A99-8403CC008B04}" type="presParOf" srcId="{673D23DB-A8FF-1142-9507-7F5606746841}" destId="{4CC5A241-DA6A-7845-80D4-96C44D07506E}" srcOrd="11" destOrd="0" presId="urn:microsoft.com/office/officeart/2008/layout/CircularPictureCallout"/>
    <dgm:cxn modelId="{EFCE4A41-1266-AD4C-8921-16D533E8F084}" type="presParOf" srcId="{4CC5A241-DA6A-7845-80D4-96C44D07506E}" destId="{237A7FE1-9C7D-FD4A-850B-E8813A1AF096}" srcOrd="0" destOrd="0" presId="urn:microsoft.com/office/officeart/2008/layout/CircularPictureCallout"/>
    <dgm:cxn modelId="{B390E96C-A55E-5647-AFEE-6E190ABE27C8}" type="presParOf" srcId="{673D23DB-A8FF-1142-9507-7F5606746841}" destId="{2541730C-0944-9C4B-BB37-5AA125BE681C}" srcOrd="12" destOrd="0" presId="urn:microsoft.com/office/officeart/2008/layout/CircularPictureCallout"/>
    <dgm:cxn modelId="{691C5162-48FC-3A46-9736-B366FE9CCB1D}" type="presParOf" srcId="{673D23DB-A8FF-1142-9507-7F5606746841}" destId="{6BCC86C1-2EAB-1A42-87DE-B44721A9DAA2}" srcOrd="13" destOrd="0" presId="urn:microsoft.com/office/officeart/2008/layout/CircularPictureCallout"/>
    <dgm:cxn modelId="{A66C3502-AF1E-DF4F-A361-5A60240117AF}" type="presParOf" srcId="{6BCC86C1-2EAB-1A42-87DE-B44721A9DAA2}" destId="{5DBAA8DB-D0C4-7F40-858F-5947229F6023}" srcOrd="0" destOrd="0" presId="urn:microsoft.com/office/officeart/2008/layout/CircularPictureCallout"/>
    <dgm:cxn modelId="{8EE615D3-C538-EE48-ABB9-159E2CE848E5}" type="presParOf" srcId="{673D23DB-A8FF-1142-9507-7F5606746841}" destId="{5F674AAB-D381-3A42-A8BA-E0F5B3090FFF}" srcOrd="14" destOrd="0" presId="urn:microsoft.com/office/officeart/2008/layout/CircularPictureCallout"/>
    <dgm:cxn modelId="{2D3A8A43-567F-8D45-A2DE-CBEDEFE85BDE}" type="presParOf" srcId="{5F674AAB-D381-3A42-A8BA-E0F5B3090FFF}" destId="{149264CC-9116-F24D-8ABF-1A7BAA71DAE3}" srcOrd="0" destOrd="0" presId="urn:microsoft.com/office/officeart/2008/layout/CircularPictureCallout"/>
    <dgm:cxn modelId="{40D7BA66-D44F-A04D-9B6F-C63D03DCCE5B}" type="presParOf" srcId="{673D23DB-A8FF-1142-9507-7F5606746841}" destId="{0CB9DBB6-66B9-AE44-9E53-CC23D1E9360D}" srcOrd="15" destOrd="0" presId="urn:microsoft.com/office/officeart/2008/layout/CircularPictureCallout"/>
    <dgm:cxn modelId="{E5DCBC60-8C68-B04E-A244-6B72424CD409}" type="presParOf" srcId="{673D23DB-A8FF-1142-9507-7F5606746841}" destId="{53EA7F01-95C8-0B43-BC37-79C0C534ACFB}" srcOrd="16" destOrd="0" presId="urn:microsoft.com/office/officeart/2008/layout/CircularPictureCallout"/>
    <dgm:cxn modelId="{9F1F7E2E-D7B0-F74B-AE97-9A047E9EC017}" type="presParOf" srcId="{53EA7F01-95C8-0B43-BC37-79C0C534ACFB}" destId="{EC61BE3D-08D7-DB4A-9C7E-07609BACA054}" srcOrd="0" destOrd="0" presId="urn:microsoft.com/office/officeart/2008/layout/CircularPictureCallout"/>
    <dgm:cxn modelId="{56E40D04-3B17-AA48-BAAA-7DC344CB1821}" type="presParOf" srcId="{673D23DB-A8FF-1142-9507-7F5606746841}" destId="{4EBFA5D3-F59B-E34E-BDF4-7CEC115F0386}" srcOrd="17" destOrd="0" presId="urn:microsoft.com/office/officeart/2008/layout/CircularPictureCallout"/>
    <dgm:cxn modelId="{AB842C08-FCC6-B74B-AC9A-1D4A3532E056}" type="presParOf" srcId="{4EBFA5D3-F59B-E34E-BDF4-7CEC115F0386}" destId="{88D53363-1A37-2C4D-B2CC-FABE07A6F966}" srcOrd="0" destOrd="0" presId="urn:microsoft.com/office/officeart/2008/layout/CircularPictureCallout"/>
    <dgm:cxn modelId="{F3396C9D-4E46-864C-8D9B-44E906AFB790}" type="presParOf" srcId="{673D23DB-A8FF-1142-9507-7F5606746841}" destId="{BAD1E3C9-B8D8-DD4B-AC80-2DDDF957248A}" srcOrd="18" destOrd="0" presId="urn:microsoft.com/office/officeart/2008/layout/CircularPictureCallout"/>
    <dgm:cxn modelId="{A0D17D29-BA79-E544-AC9F-C146D0B4B691}" type="presParOf" srcId="{673D23DB-A8FF-1142-9507-7F5606746841}" destId="{092792F1-FE8C-3D4A-AD87-2D08E629767E}" srcOrd="19" destOrd="0" presId="urn:microsoft.com/office/officeart/2008/layout/CircularPictureCallout"/>
    <dgm:cxn modelId="{A91829B8-A790-7A4D-9E6C-ACFB1955460A}" type="presParOf" srcId="{092792F1-FE8C-3D4A-AD87-2D08E629767E}" destId="{9325E659-EEBD-874E-A85C-93D45C994D24}" srcOrd="0" destOrd="0" presId="urn:microsoft.com/office/officeart/2008/layout/CircularPictureCallout"/>
  </dgm:cxnLst>
  <dgm:bg/>
  <dgm:whole>
    <a:ln w="76200" cmpd="sn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E3C9-B8D8-DD4B-AC80-2DDDF957248A}">
      <dsp:nvSpPr>
        <dsp:cNvPr id="0" name=""/>
        <dsp:cNvSpPr/>
      </dsp:nvSpPr>
      <dsp:spPr>
        <a:xfrm>
          <a:off x="2899657" y="5989249"/>
          <a:ext cx="6092188"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0CB9DBB6-66B9-AE44-9E53-CC23D1E9360D}">
      <dsp:nvSpPr>
        <dsp:cNvPr id="0" name=""/>
        <dsp:cNvSpPr/>
      </dsp:nvSpPr>
      <dsp:spPr>
        <a:xfrm>
          <a:off x="2899657" y="5073583"/>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2541730C-0944-9C4B-BB37-5AA125BE681C}">
      <dsp:nvSpPr>
        <dsp:cNvPr id="0" name=""/>
        <dsp:cNvSpPr/>
      </dsp:nvSpPr>
      <dsp:spPr>
        <a:xfrm>
          <a:off x="2899657" y="4001290"/>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110C2D60-67AB-2746-B4BA-E3DE34E5705E}">
      <dsp:nvSpPr>
        <dsp:cNvPr id="0" name=""/>
        <dsp:cNvSpPr/>
      </dsp:nvSpPr>
      <dsp:spPr>
        <a:xfrm>
          <a:off x="2899657" y="2856709"/>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D88544CE-F5E6-D146-9D16-0A0A01FDDD74}">
      <dsp:nvSpPr>
        <dsp:cNvPr id="0" name=""/>
        <dsp:cNvSpPr/>
      </dsp:nvSpPr>
      <dsp:spPr>
        <a:xfrm>
          <a:off x="2899657" y="1784416"/>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E2EE45DC-3802-3049-A984-5CCBD3C9A841}">
      <dsp:nvSpPr>
        <dsp:cNvPr id="0" name=""/>
        <dsp:cNvSpPr/>
      </dsp:nvSpPr>
      <dsp:spPr>
        <a:xfrm>
          <a:off x="2899657" y="868750"/>
          <a:ext cx="6092188" cy="0"/>
        </a:xfrm>
        <a:prstGeom prst="line">
          <a:avLst/>
        </a:pr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6A731DB9-62D8-3842-8784-6F64FFB97C86}">
      <dsp:nvSpPr>
        <dsp:cNvPr id="0" name=""/>
        <dsp:cNvSpPr/>
      </dsp:nvSpPr>
      <dsp:spPr>
        <a:xfrm>
          <a:off x="0" y="656250"/>
          <a:ext cx="5572969" cy="5572969"/>
        </a:xfrm>
        <a:prstGeom prst="ellipse">
          <a:avLst/>
        </a:prstGeom>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5C83A23-F1E6-E44E-A8A9-5A1E84A7F5FB}">
      <dsp:nvSpPr>
        <dsp:cNvPr id="0" name=""/>
        <dsp:cNvSpPr/>
      </dsp:nvSpPr>
      <dsp:spPr>
        <a:xfrm>
          <a:off x="381673" y="3700931"/>
          <a:ext cx="4559513" cy="1987958"/>
        </a:xfrm>
        <a:prstGeom prst="rect">
          <a:avLst/>
        </a:prstGeom>
        <a:noFill/>
        <a:ln>
          <a:noFill/>
        </a:ln>
        <a:effectLst>
          <a:softEdge rad="12700"/>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1555750">
            <a:lnSpc>
              <a:spcPct val="90000"/>
            </a:lnSpc>
            <a:spcBef>
              <a:spcPct val="0"/>
            </a:spcBef>
            <a:spcAft>
              <a:spcPct val="35000"/>
            </a:spcAft>
          </a:pPr>
          <a:r>
            <a:rPr lang="en-US" sz="3500" b="1" kern="1200" dirty="0" smtClean="0">
              <a:solidFill>
                <a:schemeClr val="tx1"/>
              </a:solidFill>
              <a:effectLst>
                <a:glow rad="876300">
                  <a:schemeClr val="bg1">
                    <a:alpha val="77000"/>
                  </a:schemeClr>
                </a:glow>
              </a:effectLst>
              <a:latin typeface="Georgia"/>
              <a:cs typeface="Georgia"/>
            </a:rPr>
            <a:t>Decision Analysis</a:t>
          </a:r>
          <a:br>
            <a:rPr lang="en-US" sz="3500" b="1" kern="1200" dirty="0" smtClean="0">
              <a:solidFill>
                <a:schemeClr val="tx1"/>
              </a:solidFill>
              <a:effectLst>
                <a:glow rad="876300">
                  <a:schemeClr val="bg1">
                    <a:alpha val="77000"/>
                  </a:schemeClr>
                </a:glow>
              </a:effectLst>
              <a:latin typeface="Georgia"/>
              <a:cs typeface="Georgia"/>
            </a:rPr>
          </a:br>
          <a:r>
            <a:rPr lang="en-US" sz="3500" b="1" kern="1200" dirty="0" smtClean="0">
              <a:solidFill>
                <a:schemeClr val="tx1"/>
              </a:solidFill>
              <a:effectLst>
                <a:glow rad="876300">
                  <a:schemeClr val="bg1">
                    <a:alpha val="77000"/>
                  </a:schemeClr>
                </a:glow>
              </a:effectLst>
              <a:latin typeface="Georgia"/>
              <a:cs typeface="Georgia"/>
            </a:rPr>
            <a:t> in Research for Agricultural Development</a:t>
          </a:r>
          <a:endParaRPr lang="en-US" sz="3500" b="0" kern="120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sp:txBody>
      <dsp:txXfrm>
        <a:off x="381673" y="3700931"/>
        <a:ext cx="4559513" cy="1987958"/>
      </dsp:txXfrm>
    </dsp:sp>
    <dsp:sp modelId="{2610694B-C68E-D349-9A9B-6EDD5E5A6469}">
      <dsp:nvSpPr>
        <dsp:cNvPr id="0" name=""/>
        <dsp:cNvSpPr/>
      </dsp:nvSpPr>
      <dsp:spPr>
        <a:xfrm>
          <a:off x="8540036" y="416942"/>
          <a:ext cx="903617" cy="90361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FAC2882-5543-154E-8233-0F4F6A6AEB65}">
      <dsp:nvSpPr>
        <dsp:cNvPr id="0" name=""/>
        <dsp:cNvSpPr/>
      </dsp:nvSpPr>
      <dsp:spPr>
        <a:xfrm>
          <a:off x="9443654" y="416942"/>
          <a:ext cx="2141714"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latin typeface="Georgia"/>
              <a:cs typeface="Georgia"/>
            </a:rPr>
            <a:t>Approaches</a:t>
          </a:r>
          <a:endParaRPr lang="en-US" sz="2900" kern="1200" dirty="0">
            <a:latin typeface="Georgia"/>
            <a:cs typeface="Georgia"/>
          </a:endParaRPr>
        </a:p>
      </dsp:txBody>
      <dsp:txXfrm>
        <a:off x="9443654" y="416942"/>
        <a:ext cx="2141714" cy="903617"/>
      </dsp:txXfrm>
    </dsp:sp>
    <dsp:sp modelId="{DD5A2C61-E456-7F4B-96F0-6C7C83709EBA}">
      <dsp:nvSpPr>
        <dsp:cNvPr id="0" name=""/>
        <dsp:cNvSpPr/>
      </dsp:nvSpPr>
      <dsp:spPr>
        <a:xfrm>
          <a:off x="7657503" y="1332607"/>
          <a:ext cx="903617" cy="90361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DE90A1A-1B93-2D45-96CF-0EF26FD6B859}">
      <dsp:nvSpPr>
        <dsp:cNvPr id="0" name=""/>
        <dsp:cNvSpPr/>
      </dsp:nvSpPr>
      <dsp:spPr>
        <a:xfrm>
          <a:off x="8561121" y="1332607"/>
          <a:ext cx="337393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latin typeface="Georgia"/>
              <a:cs typeface="Georgia"/>
            </a:rPr>
            <a:t>Decision</a:t>
          </a:r>
          <a:r>
            <a:rPr lang="en-US" sz="3200" kern="1200" dirty="0" smtClean="0">
              <a:latin typeface="Georgia"/>
              <a:cs typeface="Georgia"/>
            </a:rPr>
            <a:t> Analysis</a:t>
          </a:r>
          <a:endParaRPr lang="en-US" sz="3200" kern="1200" dirty="0">
            <a:latin typeface="Georgia"/>
            <a:cs typeface="Georgia"/>
          </a:endParaRPr>
        </a:p>
      </dsp:txBody>
      <dsp:txXfrm>
        <a:off x="8561121" y="1332607"/>
        <a:ext cx="3373936" cy="903617"/>
      </dsp:txXfrm>
    </dsp:sp>
    <dsp:sp modelId="{C4E280F6-11E1-D044-BFCB-9A06B606E417}">
      <dsp:nvSpPr>
        <dsp:cNvPr id="0" name=""/>
        <dsp:cNvSpPr/>
      </dsp:nvSpPr>
      <dsp:spPr>
        <a:xfrm>
          <a:off x="7176779" y="2404900"/>
          <a:ext cx="903617" cy="90361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62AB3F-4103-6F41-AAA7-7FE548925DC7}">
      <dsp:nvSpPr>
        <dsp:cNvPr id="0" name=""/>
        <dsp:cNvSpPr/>
      </dsp:nvSpPr>
      <dsp:spPr>
        <a:xfrm>
          <a:off x="8080396" y="2404900"/>
          <a:ext cx="355757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latin typeface="Georgia"/>
              <a:cs typeface="Georgia"/>
            </a:rPr>
            <a:t>Model building</a:t>
          </a:r>
        </a:p>
      </dsp:txBody>
      <dsp:txXfrm>
        <a:off x="8080396" y="2404900"/>
        <a:ext cx="3557576" cy="903617"/>
      </dsp:txXfrm>
    </dsp:sp>
    <dsp:sp modelId="{237A7FE1-9C7D-FD4A-850B-E8813A1AF096}">
      <dsp:nvSpPr>
        <dsp:cNvPr id="0" name=""/>
        <dsp:cNvSpPr/>
      </dsp:nvSpPr>
      <dsp:spPr>
        <a:xfrm>
          <a:off x="7176779" y="3549482"/>
          <a:ext cx="903617" cy="90361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DBAA8DB-D0C4-7F40-858F-5947229F6023}">
      <dsp:nvSpPr>
        <dsp:cNvPr id="0" name=""/>
        <dsp:cNvSpPr/>
      </dsp:nvSpPr>
      <dsp:spPr>
        <a:xfrm>
          <a:off x="8080396" y="3549482"/>
          <a:ext cx="3801962"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latin typeface="Georgia"/>
              <a:cs typeface="Georgia"/>
            </a:rPr>
            <a:t>Overcoming Bias</a:t>
          </a:r>
        </a:p>
      </dsp:txBody>
      <dsp:txXfrm>
        <a:off x="8080396" y="3549482"/>
        <a:ext cx="3801962" cy="903617"/>
      </dsp:txXfrm>
    </dsp:sp>
    <dsp:sp modelId="{149264CC-9116-F24D-8ABF-1A7BAA71DAE3}">
      <dsp:nvSpPr>
        <dsp:cNvPr id="0" name=""/>
        <dsp:cNvSpPr/>
      </dsp:nvSpPr>
      <dsp:spPr>
        <a:xfrm>
          <a:off x="7657503" y="4621774"/>
          <a:ext cx="903617" cy="90361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C61BE3D-08D7-DB4A-9C7E-07609BACA054}">
      <dsp:nvSpPr>
        <dsp:cNvPr id="0" name=""/>
        <dsp:cNvSpPr/>
      </dsp:nvSpPr>
      <dsp:spPr>
        <a:xfrm>
          <a:off x="8561121" y="4621774"/>
          <a:ext cx="2517204"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latin typeface="Georgia"/>
              <a:cs typeface="Georgia"/>
            </a:rPr>
            <a:t>Case Studies</a:t>
          </a:r>
        </a:p>
      </dsp:txBody>
      <dsp:txXfrm>
        <a:off x="8561121" y="4621774"/>
        <a:ext cx="2517204" cy="903617"/>
      </dsp:txXfrm>
    </dsp:sp>
    <dsp:sp modelId="{88D53363-1A37-2C4D-B2CC-FABE07A6F966}">
      <dsp:nvSpPr>
        <dsp:cNvPr id="0" name=""/>
        <dsp:cNvSpPr/>
      </dsp:nvSpPr>
      <dsp:spPr>
        <a:xfrm>
          <a:off x="8540036" y="5537440"/>
          <a:ext cx="903617" cy="903617"/>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325E659-EEBD-874E-A85C-93D45C994D24}">
      <dsp:nvSpPr>
        <dsp:cNvPr id="0" name=""/>
        <dsp:cNvSpPr/>
      </dsp:nvSpPr>
      <dsp:spPr>
        <a:xfrm>
          <a:off x="9443654" y="5537440"/>
          <a:ext cx="221180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latin typeface="Georgia"/>
              <a:cs typeface="Georgia"/>
            </a:rPr>
            <a:t>Conclusions </a:t>
          </a:r>
          <a:endParaRPr lang="en-US" sz="2900" kern="1200" dirty="0">
            <a:latin typeface="Georgia"/>
            <a:cs typeface="Georgia"/>
          </a:endParaRPr>
        </a:p>
      </dsp:txBody>
      <dsp:txXfrm>
        <a:off x="9443654" y="5537440"/>
        <a:ext cx="2211806" cy="9036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E3C9-B8D8-DD4B-AC80-2DDDF957248A}">
      <dsp:nvSpPr>
        <dsp:cNvPr id="0" name=""/>
        <dsp:cNvSpPr/>
      </dsp:nvSpPr>
      <dsp:spPr>
        <a:xfrm>
          <a:off x="2899271" y="5989249"/>
          <a:ext cx="6092188"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0CB9DBB6-66B9-AE44-9E53-CC23D1E9360D}">
      <dsp:nvSpPr>
        <dsp:cNvPr id="0" name=""/>
        <dsp:cNvSpPr/>
      </dsp:nvSpPr>
      <dsp:spPr>
        <a:xfrm>
          <a:off x="2899271" y="5073583"/>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2541730C-0944-9C4B-BB37-5AA125BE681C}">
      <dsp:nvSpPr>
        <dsp:cNvPr id="0" name=""/>
        <dsp:cNvSpPr/>
      </dsp:nvSpPr>
      <dsp:spPr>
        <a:xfrm>
          <a:off x="2899271" y="4001290"/>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110C2D60-67AB-2746-B4BA-E3DE34E5705E}">
      <dsp:nvSpPr>
        <dsp:cNvPr id="0" name=""/>
        <dsp:cNvSpPr/>
      </dsp:nvSpPr>
      <dsp:spPr>
        <a:xfrm>
          <a:off x="2899271" y="2856709"/>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D88544CE-F5E6-D146-9D16-0A0A01FDDD74}">
      <dsp:nvSpPr>
        <dsp:cNvPr id="0" name=""/>
        <dsp:cNvSpPr/>
      </dsp:nvSpPr>
      <dsp:spPr>
        <a:xfrm>
          <a:off x="2899271" y="1784416"/>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E2EE45DC-3802-3049-A984-5CCBD3C9A841}">
      <dsp:nvSpPr>
        <dsp:cNvPr id="0" name=""/>
        <dsp:cNvSpPr/>
      </dsp:nvSpPr>
      <dsp:spPr>
        <a:xfrm>
          <a:off x="2899271" y="868750"/>
          <a:ext cx="6092188" cy="0"/>
        </a:xfrm>
        <a:prstGeom prst="line">
          <a:avLst/>
        </a:pr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6A731DB9-62D8-3842-8784-6F64FFB97C86}">
      <dsp:nvSpPr>
        <dsp:cNvPr id="0" name=""/>
        <dsp:cNvSpPr/>
      </dsp:nvSpPr>
      <dsp:spPr>
        <a:xfrm>
          <a:off x="0" y="656250"/>
          <a:ext cx="5572969" cy="5572969"/>
        </a:xfrm>
        <a:prstGeom prst="ellipse">
          <a:avLst/>
        </a:prstGeom>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5C83A23-F1E6-E44E-A8A9-5A1E84A7F5FB}">
      <dsp:nvSpPr>
        <dsp:cNvPr id="0" name=""/>
        <dsp:cNvSpPr/>
      </dsp:nvSpPr>
      <dsp:spPr>
        <a:xfrm>
          <a:off x="381287" y="3700931"/>
          <a:ext cx="4559513" cy="1987958"/>
        </a:xfrm>
        <a:prstGeom prst="rect">
          <a:avLst/>
        </a:prstGeom>
        <a:noFill/>
        <a:ln>
          <a:noFill/>
        </a:ln>
        <a:effectLst>
          <a:softEdge rad="12700"/>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1555750">
            <a:lnSpc>
              <a:spcPct val="90000"/>
            </a:lnSpc>
            <a:spcBef>
              <a:spcPct val="0"/>
            </a:spcBef>
            <a:spcAft>
              <a:spcPct val="35000"/>
            </a:spcAft>
          </a:pPr>
          <a:r>
            <a:rPr lang="en-US" sz="3500" b="1" kern="1200" dirty="0" smtClean="0">
              <a:solidFill>
                <a:schemeClr val="tx1"/>
              </a:solidFill>
              <a:effectLst>
                <a:glow rad="876300">
                  <a:schemeClr val="bg1">
                    <a:alpha val="77000"/>
                  </a:schemeClr>
                </a:glow>
              </a:effectLst>
              <a:latin typeface="Georgia"/>
              <a:cs typeface="Georgia"/>
            </a:rPr>
            <a:t>Decision Analysis</a:t>
          </a:r>
          <a:br>
            <a:rPr lang="en-US" sz="3500" b="1" kern="1200" dirty="0" smtClean="0">
              <a:solidFill>
                <a:schemeClr val="tx1"/>
              </a:solidFill>
              <a:effectLst>
                <a:glow rad="876300">
                  <a:schemeClr val="bg1">
                    <a:alpha val="77000"/>
                  </a:schemeClr>
                </a:glow>
              </a:effectLst>
              <a:latin typeface="Georgia"/>
              <a:cs typeface="Georgia"/>
            </a:rPr>
          </a:br>
          <a:r>
            <a:rPr lang="en-US" sz="3500" b="1" kern="1200" dirty="0" smtClean="0">
              <a:solidFill>
                <a:schemeClr val="tx1"/>
              </a:solidFill>
              <a:effectLst>
                <a:glow rad="876300">
                  <a:schemeClr val="bg1">
                    <a:alpha val="77000"/>
                  </a:schemeClr>
                </a:glow>
              </a:effectLst>
              <a:latin typeface="Georgia"/>
              <a:cs typeface="Georgia"/>
            </a:rPr>
            <a:t> in Research for Agricultural Development</a:t>
          </a:r>
          <a:endParaRPr lang="en-US" sz="3500" b="0" kern="120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sp:txBody>
      <dsp:txXfrm>
        <a:off x="381287" y="3700931"/>
        <a:ext cx="4559513" cy="1987958"/>
      </dsp:txXfrm>
    </dsp:sp>
    <dsp:sp modelId="{2610694B-C68E-D349-9A9B-6EDD5E5A6469}">
      <dsp:nvSpPr>
        <dsp:cNvPr id="0" name=""/>
        <dsp:cNvSpPr/>
      </dsp:nvSpPr>
      <dsp:spPr>
        <a:xfrm>
          <a:off x="8539650" y="416942"/>
          <a:ext cx="903617" cy="90361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FAC2882-5543-154E-8233-0F4F6A6AEB65}">
      <dsp:nvSpPr>
        <dsp:cNvPr id="0" name=""/>
        <dsp:cNvSpPr/>
      </dsp:nvSpPr>
      <dsp:spPr>
        <a:xfrm>
          <a:off x="9443267" y="416942"/>
          <a:ext cx="249217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b="1" kern="1200" dirty="0" smtClean="0">
              <a:latin typeface="Georgia"/>
              <a:cs typeface="Georgia"/>
            </a:rPr>
            <a:t>Approaches</a:t>
          </a:r>
          <a:endParaRPr lang="en-US" sz="2900" b="1" kern="1200" dirty="0">
            <a:latin typeface="Georgia"/>
            <a:cs typeface="Georgia"/>
          </a:endParaRPr>
        </a:p>
      </dsp:txBody>
      <dsp:txXfrm>
        <a:off x="9443267" y="416942"/>
        <a:ext cx="2492176" cy="903617"/>
      </dsp:txXfrm>
    </dsp:sp>
    <dsp:sp modelId="{DD5A2C61-E456-7F4B-96F0-6C7C83709EBA}">
      <dsp:nvSpPr>
        <dsp:cNvPr id="0" name=""/>
        <dsp:cNvSpPr/>
      </dsp:nvSpPr>
      <dsp:spPr>
        <a:xfrm>
          <a:off x="7657117" y="1332607"/>
          <a:ext cx="903617" cy="90361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DE90A1A-1B93-2D45-96CF-0EF26FD6B859}">
      <dsp:nvSpPr>
        <dsp:cNvPr id="0" name=""/>
        <dsp:cNvSpPr/>
      </dsp:nvSpPr>
      <dsp:spPr>
        <a:xfrm>
          <a:off x="8560734" y="1332607"/>
          <a:ext cx="3372812"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Decision Analysis</a:t>
          </a:r>
          <a:endParaRPr lang="en-US" sz="2900" kern="1200" dirty="0">
            <a:solidFill>
              <a:srgbClr val="7F7F7F"/>
            </a:solidFill>
            <a:latin typeface="Georgia"/>
            <a:cs typeface="Georgia"/>
          </a:endParaRPr>
        </a:p>
      </dsp:txBody>
      <dsp:txXfrm>
        <a:off x="8560734" y="1332607"/>
        <a:ext cx="3372812" cy="903617"/>
      </dsp:txXfrm>
    </dsp:sp>
    <dsp:sp modelId="{C4E280F6-11E1-D044-BFCB-9A06B606E417}">
      <dsp:nvSpPr>
        <dsp:cNvPr id="0" name=""/>
        <dsp:cNvSpPr/>
      </dsp:nvSpPr>
      <dsp:spPr>
        <a:xfrm>
          <a:off x="7176393" y="2404900"/>
          <a:ext cx="903617" cy="90361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62AB3F-4103-6F41-AAA7-7FE548925DC7}">
      <dsp:nvSpPr>
        <dsp:cNvPr id="0" name=""/>
        <dsp:cNvSpPr/>
      </dsp:nvSpPr>
      <dsp:spPr>
        <a:xfrm>
          <a:off x="8080010" y="2404900"/>
          <a:ext cx="355757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Model building</a:t>
          </a:r>
        </a:p>
      </dsp:txBody>
      <dsp:txXfrm>
        <a:off x="8080010" y="2404900"/>
        <a:ext cx="3557576" cy="903617"/>
      </dsp:txXfrm>
    </dsp:sp>
    <dsp:sp modelId="{237A7FE1-9C7D-FD4A-850B-E8813A1AF096}">
      <dsp:nvSpPr>
        <dsp:cNvPr id="0" name=""/>
        <dsp:cNvSpPr/>
      </dsp:nvSpPr>
      <dsp:spPr>
        <a:xfrm>
          <a:off x="7176393" y="3549482"/>
          <a:ext cx="903617" cy="90361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DBAA8DB-D0C4-7F40-858F-5947229F6023}">
      <dsp:nvSpPr>
        <dsp:cNvPr id="0" name=""/>
        <dsp:cNvSpPr/>
      </dsp:nvSpPr>
      <dsp:spPr>
        <a:xfrm>
          <a:off x="8080010" y="3549482"/>
          <a:ext cx="3801962"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Overcoming Bias</a:t>
          </a:r>
        </a:p>
      </dsp:txBody>
      <dsp:txXfrm>
        <a:off x="8080010" y="3549482"/>
        <a:ext cx="3801962" cy="903617"/>
      </dsp:txXfrm>
    </dsp:sp>
    <dsp:sp modelId="{149264CC-9116-F24D-8ABF-1A7BAA71DAE3}">
      <dsp:nvSpPr>
        <dsp:cNvPr id="0" name=""/>
        <dsp:cNvSpPr/>
      </dsp:nvSpPr>
      <dsp:spPr>
        <a:xfrm>
          <a:off x="7657117" y="4621774"/>
          <a:ext cx="903617" cy="90361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C61BE3D-08D7-DB4A-9C7E-07609BACA054}">
      <dsp:nvSpPr>
        <dsp:cNvPr id="0" name=""/>
        <dsp:cNvSpPr/>
      </dsp:nvSpPr>
      <dsp:spPr>
        <a:xfrm>
          <a:off x="8560734" y="4621774"/>
          <a:ext cx="2517204"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Case Studies</a:t>
          </a:r>
        </a:p>
      </dsp:txBody>
      <dsp:txXfrm>
        <a:off x="8560734" y="4621774"/>
        <a:ext cx="2517204" cy="903617"/>
      </dsp:txXfrm>
    </dsp:sp>
    <dsp:sp modelId="{88D53363-1A37-2C4D-B2CC-FABE07A6F966}">
      <dsp:nvSpPr>
        <dsp:cNvPr id="0" name=""/>
        <dsp:cNvSpPr/>
      </dsp:nvSpPr>
      <dsp:spPr>
        <a:xfrm>
          <a:off x="8539650" y="5537440"/>
          <a:ext cx="903617" cy="903617"/>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325E659-EEBD-874E-A85C-93D45C994D24}">
      <dsp:nvSpPr>
        <dsp:cNvPr id="0" name=""/>
        <dsp:cNvSpPr/>
      </dsp:nvSpPr>
      <dsp:spPr>
        <a:xfrm>
          <a:off x="9443267" y="5537440"/>
          <a:ext cx="221180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Conclusions </a:t>
          </a:r>
          <a:endParaRPr lang="en-US" sz="2900" kern="1200" dirty="0">
            <a:solidFill>
              <a:srgbClr val="7F7F7F"/>
            </a:solidFill>
            <a:latin typeface="Georgia"/>
            <a:cs typeface="Georgia"/>
          </a:endParaRPr>
        </a:p>
      </dsp:txBody>
      <dsp:txXfrm>
        <a:off x="9443267" y="5537440"/>
        <a:ext cx="2211806" cy="9036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E3C9-B8D8-DD4B-AC80-2DDDF957248A}">
      <dsp:nvSpPr>
        <dsp:cNvPr id="0" name=""/>
        <dsp:cNvSpPr/>
      </dsp:nvSpPr>
      <dsp:spPr>
        <a:xfrm>
          <a:off x="2899690" y="5989249"/>
          <a:ext cx="6092188"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0CB9DBB6-66B9-AE44-9E53-CC23D1E9360D}">
      <dsp:nvSpPr>
        <dsp:cNvPr id="0" name=""/>
        <dsp:cNvSpPr/>
      </dsp:nvSpPr>
      <dsp:spPr>
        <a:xfrm>
          <a:off x="2899690" y="5073583"/>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2541730C-0944-9C4B-BB37-5AA125BE681C}">
      <dsp:nvSpPr>
        <dsp:cNvPr id="0" name=""/>
        <dsp:cNvSpPr/>
      </dsp:nvSpPr>
      <dsp:spPr>
        <a:xfrm>
          <a:off x="2899690" y="4001290"/>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110C2D60-67AB-2746-B4BA-E3DE34E5705E}">
      <dsp:nvSpPr>
        <dsp:cNvPr id="0" name=""/>
        <dsp:cNvSpPr/>
      </dsp:nvSpPr>
      <dsp:spPr>
        <a:xfrm>
          <a:off x="2899690" y="2856709"/>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D88544CE-F5E6-D146-9D16-0A0A01FDDD74}">
      <dsp:nvSpPr>
        <dsp:cNvPr id="0" name=""/>
        <dsp:cNvSpPr/>
      </dsp:nvSpPr>
      <dsp:spPr>
        <a:xfrm>
          <a:off x="2899690" y="1784416"/>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E2EE45DC-3802-3049-A984-5CCBD3C9A841}">
      <dsp:nvSpPr>
        <dsp:cNvPr id="0" name=""/>
        <dsp:cNvSpPr/>
      </dsp:nvSpPr>
      <dsp:spPr>
        <a:xfrm>
          <a:off x="2899690" y="868750"/>
          <a:ext cx="6092188" cy="0"/>
        </a:xfrm>
        <a:prstGeom prst="line">
          <a:avLst/>
        </a:pr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6A731DB9-62D8-3842-8784-6F64FFB97C86}">
      <dsp:nvSpPr>
        <dsp:cNvPr id="0" name=""/>
        <dsp:cNvSpPr/>
      </dsp:nvSpPr>
      <dsp:spPr>
        <a:xfrm>
          <a:off x="0" y="656250"/>
          <a:ext cx="5572969" cy="5572969"/>
        </a:xfrm>
        <a:prstGeom prst="ellipse">
          <a:avLst/>
        </a:prstGeom>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5C83A23-F1E6-E44E-A8A9-5A1E84A7F5FB}">
      <dsp:nvSpPr>
        <dsp:cNvPr id="0" name=""/>
        <dsp:cNvSpPr/>
      </dsp:nvSpPr>
      <dsp:spPr>
        <a:xfrm>
          <a:off x="381706" y="3700931"/>
          <a:ext cx="4559513" cy="1987958"/>
        </a:xfrm>
        <a:prstGeom prst="rect">
          <a:avLst/>
        </a:prstGeom>
        <a:noFill/>
        <a:ln>
          <a:noFill/>
        </a:ln>
        <a:effectLst>
          <a:softEdge rad="12700"/>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1555750">
            <a:lnSpc>
              <a:spcPct val="90000"/>
            </a:lnSpc>
            <a:spcBef>
              <a:spcPct val="0"/>
            </a:spcBef>
            <a:spcAft>
              <a:spcPct val="35000"/>
            </a:spcAft>
          </a:pPr>
          <a:r>
            <a:rPr lang="en-US" sz="3500" b="1" kern="1200" dirty="0" smtClean="0">
              <a:solidFill>
                <a:schemeClr val="tx1"/>
              </a:solidFill>
              <a:effectLst>
                <a:glow rad="876300">
                  <a:schemeClr val="bg1">
                    <a:alpha val="77000"/>
                  </a:schemeClr>
                </a:glow>
              </a:effectLst>
              <a:latin typeface="Georgia"/>
              <a:cs typeface="Georgia"/>
            </a:rPr>
            <a:t>Decision Analysis</a:t>
          </a:r>
          <a:br>
            <a:rPr lang="en-US" sz="3500" b="1" kern="1200" dirty="0" smtClean="0">
              <a:solidFill>
                <a:schemeClr val="tx1"/>
              </a:solidFill>
              <a:effectLst>
                <a:glow rad="876300">
                  <a:schemeClr val="bg1">
                    <a:alpha val="77000"/>
                  </a:schemeClr>
                </a:glow>
              </a:effectLst>
              <a:latin typeface="Georgia"/>
              <a:cs typeface="Georgia"/>
            </a:rPr>
          </a:br>
          <a:r>
            <a:rPr lang="en-US" sz="3500" b="1" kern="1200" dirty="0" smtClean="0">
              <a:solidFill>
                <a:schemeClr val="tx1"/>
              </a:solidFill>
              <a:effectLst>
                <a:glow rad="876300">
                  <a:schemeClr val="bg1">
                    <a:alpha val="77000"/>
                  </a:schemeClr>
                </a:glow>
              </a:effectLst>
              <a:latin typeface="Georgia"/>
              <a:cs typeface="Georgia"/>
            </a:rPr>
            <a:t> in Research for Agricultural Development</a:t>
          </a:r>
          <a:endParaRPr lang="en-US" sz="3500" b="0" kern="120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sp:txBody>
      <dsp:txXfrm>
        <a:off x="381706" y="3700931"/>
        <a:ext cx="4559513" cy="1987958"/>
      </dsp:txXfrm>
    </dsp:sp>
    <dsp:sp modelId="{2610694B-C68E-D349-9A9B-6EDD5E5A6469}">
      <dsp:nvSpPr>
        <dsp:cNvPr id="0" name=""/>
        <dsp:cNvSpPr/>
      </dsp:nvSpPr>
      <dsp:spPr>
        <a:xfrm>
          <a:off x="8540070" y="416942"/>
          <a:ext cx="903617" cy="90361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FAC2882-5543-154E-8233-0F4F6A6AEB65}">
      <dsp:nvSpPr>
        <dsp:cNvPr id="0" name=""/>
        <dsp:cNvSpPr/>
      </dsp:nvSpPr>
      <dsp:spPr>
        <a:xfrm>
          <a:off x="9443687" y="416942"/>
          <a:ext cx="2141714"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Approaches</a:t>
          </a:r>
          <a:endParaRPr lang="en-US" sz="2900" kern="1200" dirty="0">
            <a:solidFill>
              <a:srgbClr val="7F7F7F"/>
            </a:solidFill>
            <a:latin typeface="Georgia"/>
            <a:cs typeface="Georgia"/>
          </a:endParaRPr>
        </a:p>
      </dsp:txBody>
      <dsp:txXfrm>
        <a:off x="9443687" y="416942"/>
        <a:ext cx="2141714" cy="903617"/>
      </dsp:txXfrm>
    </dsp:sp>
    <dsp:sp modelId="{DD5A2C61-E456-7F4B-96F0-6C7C83709EBA}">
      <dsp:nvSpPr>
        <dsp:cNvPr id="0" name=""/>
        <dsp:cNvSpPr/>
      </dsp:nvSpPr>
      <dsp:spPr>
        <a:xfrm>
          <a:off x="7657537" y="1332607"/>
          <a:ext cx="903617" cy="90361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DE90A1A-1B93-2D45-96CF-0EF26FD6B859}">
      <dsp:nvSpPr>
        <dsp:cNvPr id="0" name=""/>
        <dsp:cNvSpPr/>
      </dsp:nvSpPr>
      <dsp:spPr>
        <a:xfrm>
          <a:off x="8561154" y="1332607"/>
          <a:ext cx="3373870"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0" rIns="102870" bIns="0" numCol="1" spcCol="1270" anchor="ctr" anchorCtr="0">
          <a:noAutofit/>
        </a:bodyPr>
        <a:lstStyle/>
        <a:p>
          <a:pPr lvl="0" algn="l" defTabSz="1200150">
            <a:lnSpc>
              <a:spcPct val="90000"/>
            </a:lnSpc>
            <a:spcBef>
              <a:spcPct val="0"/>
            </a:spcBef>
            <a:spcAft>
              <a:spcPct val="35000"/>
            </a:spcAft>
          </a:pPr>
          <a:r>
            <a:rPr lang="en-US" sz="2700" b="1" kern="1200" dirty="0" smtClean="0">
              <a:latin typeface="Georgia"/>
              <a:cs typeface="Georgia"/>
            </a:rPr>
            <a:t>Decision Analysis</a:t>
          </a:r>
          <a:endParaRPr lang="en-US" sz="2700" b="1" kern="1200" dirty="0">
            <a:latin typeface="Georgia"/>
            <a:cs typeface="Georgia"/>
          </a:endParaRPr>
        </a:p>
      </dsp:txBody>
      <dsp:txXfrm>
        <a:off x="8561154" y="1332607"/>
        <a:ext cx="3373870" cy="903617"/>
      </dsp:txXfrm>
    </dsp:sp>
    <dsp:sp modelId="{C4E280F6-11E1-D044-BFCB-9A06B606E417}">
      <dsp:nvSpPr>
        <dsp:cNvPr id="0" name=""/>
        <dsp:cNvSpPr/>
      </dsp:nvSpPr>
      <dsp:spPr>
        <a:xfrm>
          <a:off x="7176812" y="2404900"/>
          <a:ext cx="903617" cy="90361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62AB3F-4103-6F41-AAA7-7FE548925DC7}">
      <dsp:nvSpPr>
        <dsp:cNvPr id="0" name=""/>
        <dsp:cNvSpPr/>
      </dsp:nvSpPr>
      <dsp:spPr>
        <a:xfrm>
          <a:off x="8080430" y="2404900"/>
          <a:ext cx="355757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Model building</a:t>
          </a:r>
        </a:p>
      </dsp:txBody>
      <dsp:txXfrm>
        <a:off x="8080430" y="2404900"/>
        <a:ext cx="3557576" cy="903617"/>
      </dsp:txXfrm>
    </dsp:sp>
    <dsp:sp modelId="{237A7FE1-9C7D-FD4A-850B-E8813A1AF096}">
      <dsp:nvSpPr>
        <dsp:cNvPr id="0" name=""/>
        <dsp:cNvSpPr/>
      </dsp:nvSpPr>
      <dsp:spPr>
        <a:xfrm>
          <a:off x="7176812" y="3549482"/>
          <a:ext cx="903617" cy="90361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DBAA8DB-D0C4-7F40-858F-5947229F6023}">
      <dsp:nvSpPr>
        <dsp:cNvPr id="0" name=""/>
        <dsp:cNvSpPr/>
      </dsp:nvSpPr>
      <dsp:spPr>
        <a:xfrm>
          <a:off x="8080430" y="3549482"/>
          <a:ext cx="3801962"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Overcoming Bias</a:t>
          </a:r>
        </a:p>
      </dsp:txBody>
      <dsp:txXfrm>
        <a:off x="8080430" y="3549482"/>
        <a:ext cx="3801962" cy="903617"/>
      </dsp:txXfrm>
    </dsp:sp>
    <dsp:sp modelId="{149264CC-9116-F24D-8ABF-1A7BAA71DAE3}">
      <dsp:nvSpPr>
        <dsp:cNvPr id="0" name=""/>
        <dsp:cNvSpPr/>
      </dsp:nvSpPr>
      <dsp:spPr>
        <a:xfrm>
          <a:off x="7657537" y="4621774"/>
          <a:ext cx="903617" cy="90361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C61BE3D-08D7-DB4A-9C7E-07609BACA054}">
      <dsp:nvSpPr>
        <dsp:cNvPr id="0" name=""/>
        <dsp:cNvSpPr/>
      </dsp:nvSpPr>
      <dsp:spPr>
        <a:xfrm>
          <a:off x="8561154" y="4621774"/>
          <a:ext cx="2517204"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Case Studies</a:t>
          </a:r>
        </a:p>
      </dsp:txBody>
      <dsp:txXfrm>
        <a:off x="8561154" y="4621774"/>
        <a:ext cx="2517204" cy="903617"/>
      </dsp:txXfrm>
    </dsp:sp>
    <dsp:sp modelId="{88D53363-1A37-2C4D-B2CC-FABE07A6F966}">
      <dsp:nvSpPr>
        <dsp:cNvPr id="0" name=""/>
        <dsp:cNvSpPr/>
      </dsp:nvSpPr>
      <dsp:spPr>
        <a:xfrm>
          <a:off x="8540070" y="5537440"/>
          <a:ext cx="903617" cy="903617"/>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325E659-EEBD-874E-A85C-93D45C994D24}">
      <dsp:nvSpPr>
        <dsp:cNvPr id="0" name=""/>
        <dsp:cNvSpPr/>
      </dsp:nvSpPr>
      <dsp:spPr>
        <a:xfrm>
          <a:off x="9443687" y="5537440"/>
          <a:ext cx="221180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Conclusions </a:t>
          </a:r>
          <a:endParaRPr lang="en-US" sz="2900" kern="1200" dirty="0">
            <a:solidFill>
              <a:srgbClr val="7F7F7F"/>
            </a:solidFill>
            <a:latin typeface="Georgia"/>
            <a:cs typeface="Georgia"/>
          </a:endParaRPr>
        </a:p>
      </dsp:txBody>
      <dsp:txXfrm>
        <a:off x="9443687" y="5537440"/>
        <a:ext cx="2211806" cy="9036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E9F23-7121-42C2-A02B-990A17207442}">
      <dsp:nvSpPr>
        <dsp:cNvPr id="0" name=""/>
        <dsp:cNvSpPr/>
      </dsp:nvSpPr>
      <dsp:spPr>
        <a:xfrm>
          <a:off x="603678" y="84659"/>
          <a:ext cx="1680158" cy="583496"/>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59C24884-6836-4580-BDF0-D64C4A1FC948}">
      <dsp:nvSpPr>
        <dsp:cNvPr id="0" name=""/>
        <dsp:cNvSpPr/>
      </dsp:nvSpPr>
      <dsp:spPr>
        <a:xfrm>
          <a:off x="1231796" y="1674471"/>
          <a:ext cx="325612" cy="208391"/>
        </a:xfrm>
        <a:prstGeom prst="downArrow">
          <a:avLst/>
        </a:prstGeom>
        <a:noFill/>
        <a:ln>
          <a:noFill/>
        </a:ln>
        <a:effectLst/>
        <a:sp3d z="57200" extrusionH="600" contourW="3000" prstMaterial="plastic">
          <a:bevelT w="80600" h="18600" prst="relaxedInset"/>
          <a:bevelB w="80600" h="8600" prst="relaxedInset"/>
        </a:sp3d>
      </dsp:spPr>
      <dsp:style>
        <a:lnRef idx="0">
          <a:scrgbClr r="0" g="0" b="0"/>
        </a:lnRef>
        <a:fillRef idx="1">
          <a:scrgbClr r="0" g="0" b="0"/>
        </a:fillRef>
        <a:effectRef idx="0">
          <a:scrgbClr r="0" g="0" b="0"/>
        </a:effectRef>
        <a:fontRef idx="minor"/>
      </dsp:style>
    </dsp:sp>
    <dsp:sp modelId="{A2D20EBC-43EB-4E4D-9128-FD875F9EAAFE}">
      <dsp:nvSpPr>
        <dsp:cNvPr id="0" name=""/>
        <dsp:cNvSpPr/>
      </dsp:nvSpPr>
      <dsp:spPr>
        <a:xfrm>
          <a:off x="0" y="1693182"/>
          <a:ext cx="1562937" cy="39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kern="1200" dirty="0" smtClean="0"/>
            <a:t> </a:t>
          </a:r>
          <a:endParaRPr lang="en-US" sz="1300" kern="1200" dirty="0"/>
        </a:p>
      </dsp:txBody>
      <dsp:txXfrm>
        <a:off x="0" y="1693182"/>
        <a:ext cx="1562937" cy="390734"/>
      </dsp:txXfrm>
    </dsp:sp>
    <dsp:sp modelId="{01678877-2FCB-4BD8-8168-86195C28EEA5}">
      <dsp:nvSpPr>
        <dsp:cNvPr id="0" name=""/>
        <dsp:cNvSpPr/>
      </dsp:nvSpPr>
      <dsp:spPr>
        <a:xfrm>
          <a:off x="534648" y="0"/>
          <a:ext cx="1823427" cy="145874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sp3d extrusionH="50600">
          <a:bevelT w="101600" h="80600"/>
        </a:sp3d>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E9F23-7121-42C2-A02B-990A17207442}">
      <dsp:nvSpPr>
        <dsp:cNvPr id="0" name=""/>
        <dsp:cNvSpPr/>
      </dsp:nvSpPr>
      <dsp:spPr>
        <a:xfrm>
          <a:off x="603678" y="84659"/>
          <a:ext cx="1680158" cy="583496"/>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59C24884-6836-4580-BDF0-D64C4A1FC948}">
      <dsp:nvSpPr>
        <dsp:cNvPr id="0" name=""/>
        <dsp:cNvSpPr/>
      </dsp:nvSpPr>
      <dsp:spPr>
        <a:xfrm>
          <a:off x="1231796" y="1674471"/>
          <a:ext cx="325612" cy="208391"/>
        </a:xfrm>
        <a:prstGeom prst="downArrow">
          <a:avLst/>
        </a:prstGeom>
        <a:noFill/>
        <a:ln>
          <a:noFill/>
        </a:ln>
        <a:effectLst/>
        <a:sp3d z="57200" extrusionH="600" contourW="3000" prstMaterial="plastic">
          <a:bevelT w="80600" h="18600" prst="relaxedInset"/>
          <a:bevelB w="80600" h="8600" prst="relaxedInset"/>
        </a:sp3d>
      </dsp:spPr>
      <dsp:style>
        <a:lnRef idx="0">
          <a:scrgbClr r="0" g="0" b="0"/>
        </a:lnRef>
        <a:fillRef idx="1">
          <a:scrgbClr r="0" g="0" b="0"/>
        </a:fillRef>
        <a:effectRef idx="0">
          <a:scrgbClr r="0" g="0" b="0"/>
        </a:effectRef>
        <a:fontRef idx="minor"/>
      </dsp:style>
    </dsp:sp>
    <dsp:sp modelId="{A2D20EBC-43EB-4E4D-9128-FD875F9EAAFE}">
      <dsp:nvSpPr>
        <dsp:cNvPr id="0" name=""/>
        <dsp:cNvSpPr/>
      </dsp:nvSpPr>
      <dsp:spPr>
        <a:xfrm>
          <a:off x="0" y="1693182"/>
          <a:ext cx="1562937" cy="39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kern="1200" dirty="0" smtClean="0"/>
            <a:t> </a:t>
          </a:r>
          <a:endParaRPr lang="en-US" sz="1300" kern="1200" dirty="0"/>
        </a:p>
      </dsp:txBody>
      <dsp:txXfrm>
        <a:off x="0" y="1693182"/>
        <a:ext cx="1562937" cy="390734"/>
      </dsp:txXfrm>
    </dsp:sp>
    <dsp:sp modelId="{01678877-2FCB-4BD8-8168-86195C28EEA5}">
      <dsp:nvSpPr>
        <dsp:cNvPr id="0" name=""/>
        <dsp:cNvSpPr/>
      </dsp:nvSpPr>
      <dsp:spPr>
        <a:xfrm>
          <a:off x="534648" y="13024"/>
          <a:ext cx="1823427" cy="145874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sp3d extrusionH="50600">
          <a:bevelT w="101600" h="80600"/>
        </a:sp3d>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E3C9-B8D8-DD4B-AC80-2DDDF957248A}">
      <dsp:nvSpPr>
        <dsp:cNvPr id="0" name=""/>
        <dsp:cNvSpPr/>
      </dsp:nvSpPr>
      <dsp:spPr>
        <a:xfrm>
          <a:off x="2899472" y="5989249"/>
          <a:ext cx="6092188"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0CB9DBB6-66B9-AE44-9E53-CC23D1E9360D}">
      <dsp:nvSpPr>
        <dsp:cNvPr id="0" name=""/>
        <dsp:cNvSpPr/>
      </dsp:nvSpPr>
      <dsp:spPr>
        <a:xfrm>
          <a:off x="2899472" y="5073583"/>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2541730C-0944-9C4B-BB37-5AA125BE681C}">
      <dsp:nvSpPr>
        <dsp:cNvPr id="0" name=""/>
        <dsp:cNvSpPr/>
      </dsp:nvSpPr>
      <dsp:spPr>
        <a:xfrm>
          <a:off x="2899472" y="4001290"/>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110C2D60-67AB-2746-B4BA-E3DE34E5705E}">
      <dsp:nvSpPr>
        <dsp:cNvPr id="0" name=""/>
        <dsp:cNvSpPr/>
      </dsp:nvSpPr>
      <dsp:spPr>
        <a:xfrm>
          <a:off x="2899472" y="2856709"/>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D88544CE-F5E6-D146-9D16-0A0A01FDDD74}">
      <dsp:nvSpPr>
        <dsp:cNvPr id="0" name=""/>
        <dsp:cNvSpPr/>
      </dsp:nvSpPr>
      <dsp:spPr>
        <a:xfrm>
          <a:off x="2899472" y="1784416"/>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E2EE45DC-3802-3049-A984-5CCBD3C9A841}">
      <dsp:nvSpPr>
        <dsp:cNvPr id="0" name=""/>
        <dsp:cNvSpPr/>
      </dsp:nvSpPr>
      <dsp:spPr>
        <a:xfrm>
          <a:off x="2899472" y="868750"/>
          <a:ext cx="6092188" cy="0"/>
        </a:xfrm>
        <a:prstGeom prst="line">
          <a:avLst/>
        </a:pr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6A731DB9-62D8-3842-8784-6F64FFB97C86}">
      <dsp:nvSpPr>
        <dsp:cNvPr id="0" name=""/>
        <dsp:cNvSpPr/>
      </dsp:nvSpPr>
      <dsp:spPr>
        <a:xfrm>
          <a:off x="0" y="656250"/>
          <a:ext cx="5572969" cy="5572969"/>
        </a:xfrm>
        <a:prstGeom prst="ellipse">
          <a:avLst/>
        </a:prstGeom>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5C83A23-F1E6-E44E-A8A9-5A1E84A7F5FB}">
      <dsp:nvSpPr>
        <dsp:cNvPr id="0" name=""/>
        <dsp:cNvSpPr/>
      </dsp:nvSpPr>
      <dsp:spPr>
        <a:xfrm>
          <a:off x="381488" y="3700931"/>
          <a:ext cx="4559513" cy="1987958"/>
        </a:xfrm>
        <a:prstGeom prst="rect">
          <a:avLst/>
        </a:prstGeom>
        <a:noFill/>
        <a:ln>
          <a:noFill/>
        </a:ln>
        <a:effectLst>
          <a:softEdge rad="12700"/>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1555750">
            <a:lnSpc>
              <a:spcPct val="90000"/>
            </a:lnSpc>
            <a:spcBef>
              <a:spcPct val="0"/>
            </a:spcBef>
            <a:spcAft>
              <a:spcPct val="35000"/>
            </a:spcAft>
          </a:pPr>
          <a:r>
            <a:rPr lang="en-US" sz="3500" b="1" kern="1200" dirty="0" smtClean="0">
              <a:solidFill>
                <a:schemeClr val="tx1"/>
              </a:solidFill>
              <a:effectLst>
                <a:glow rad="876300">
                  <a:schemeClr val="bg1">
                    <a:alpha val="77000"/>
                  </a:schemeClr>
                </a:glow>
              </a:effectLst>
              <a:latin typeface="Georgia"/>
              <a:cs typeface="Georgia"/>
            </a:rPr>
            <a:t>Decision Analysis</a:t>
          </a:r>
          <a:br>
            <a:rPr lang="en-US" sz="3500" b="1" kern="1200" dirty="0" smtClean="0">
              <a:solidFill>
                <a:schemeClr val="tx1"/>
              </a:solidFill>
              <a:effectLst>
                <a:glow rad="876300">
                  <a:schemeClr val="bg1">
                    <a:alpha val="77000"/>
                  </a:schemeClr>
                </a:glow>
              </a:effectLst>
              <a:latin typeface="Georgia"/>
              <a:cs typeface="Georgia"/>
            </a:rPr>
          </a:br>
          <a:r>
            <a:rPr lang="en-US" sz="3500" b="1" kern="1200" dirty="0" smtClean="0">
              <a:solidFill>
                <a:schemeClr val="tx1"/>
              </a:solidFill>
              <a:effectLst>
                <a:glow rad="876300">
                  <a:schemeClr val="bg1">
                    <a:alpha val="77000"/>
                  </a:schemeClr>
                </a:glow>
              </a:effectLst>
              <a:latin typeface="Georgia"/>
              <a:cs typeface="Georgia"/>
            </a:rPr>
            <a:t> in Research for Agricultural Development</a:t>
          </a:r>
          <a:endParaRPr lang="en-US" sz="3500" b="0" kern="120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sp:txBody>
      <dsp:txXfrm>
        <a:off x="381488" y="3700931"/>
        <a:ext cx="4559513" cy="1987958"/>
      </dsp:txXfrm>
    </dsp:sp>
    <dsp:sp modelId="{2610694B-C68E-D349-9A9B-6EDD5E5A6469}">
      <dsp:nvSpPr>
        <dsp:cNvPr id="0" name=""/>
        <dsp:cNvSpPr/>
      </dsp:nvSpPr>
      <dsp:spPr>
        <a:xfrm>
          <a:off x="8539851" y="416942"/>
          <a:ext cx="903617" cy="90361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FAC2882-5543-154E-8233-0F4F6A6AEB65}">
      <dsp:nvSpPr>
        <dsp:cNvPr id="0" name=""/>
        <dsp:cNvSpPr/>
      </dsp:nvSpPr>
      <dsp:spPr>
        <a:xfrm>
          <a:off x="9443469" y="416942"/>
          <a:ext cx="2141714"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Approaches</a:t>
          </a:r>
          <a:endParaRPr lang="en-US" sz="2900" kern="1200" dirty="0">
            <a:solidFill>
              <a:srgbClr val="7F7F7F"/>
            </a:solidFill>
            <a:latin typeface="Georgia"/>
            <a:cs typeface="Georgia"/>
          </a:endParaRPr>
        </a:p>
      </dsp:txBody>
      <dsp:txXfrm>
        <a:off x="9443469" y="416942"/>
        <a:ext cx="2141714" cy="903617"/>
      </dsp:txXfrm>
    </dsp:sp>
    <dsp:sp modelId="{DD5A2C61-E456-7F4B-96F0-6C7C83709EBA}">
      <dsp:nvSpPr>
        <dsp:cNvPr id="0" name=""/>
        <dsp:cNvSpPr/>
      </dsp:nvSpPr>
      <dsp:spPr>
        <a:xfrm>
          <a:off x="7657318" y="1332607"/>
          <a:ext cx="903617" cy="90361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DE90A1A-1B93-2D45-96CF-0EF26FD6B859}">
      <dsp:nvSpPr>
        <dsp:cNvPr id="0" name=""/>
        <dsp:cNvSpPr/>
      </dsp:nvSpPr>
      <dsp:spPr>
        <a:xfrm>
          <a:off x="8560936" y="1332607"/>
          <a:ext cx="3372812"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Decision Analysis</a:t>
          </a:r>
          <a:endParaRPr lang="en-US" sz="2900" kern="1200" dirty="0">
            <a:solidFill>
              <a:srgbClr val="7F7F7F"/>
            </a:solidFill>
            <a:latin typeface="Georgia"/>
            <a:cs typeface="Georgia"/>
          </a:endParaRPr>
        </a:p>
      </dsp:txBody>
      <dsp:txXfrm>
        <a:off x="8560936" y="1332607"/>
        <a:ext cx="3372812" cy="903617"/>
      </dsp:txXfrm>
    </dsp:sp>
    <dsp:sp modelId="{C4E280F6-11E1-D044-BFCB-9A06B606E417}">
      <dsp:nvSpPr>
        <dsp:cNvPr id="0" name=""/>
        <dsp:cNvSpPr/>
      </dsp:nvSpPr>
      <dsp:spPr>
        <a:xfrm>
          <a:off x="7176594" y="2404900"/>
          <a:ext cx="903617" cy="90361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62AB3F-4103-6F41-AAA7-7FE548925DC7}">
      <dsp:nvSpPr>
        <dsp:cNvPr id="0" name=""/>
        <dsp:cNvSpPr/>
      </dsp:nvSpPr>
      <dsp:spPr>
        <a:xfrm>
          <a:off x="8080211" y="2404900"/>
          <a:ext cx="3855031"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b="1" kern="1200" dirty="0" smtClean="0">
              <a:latin typeface="Georgia"/>
              <a:cs typeface="Georgia"/>
            </a:rPr>
            <a:t>Model building</a:t>
          </a:r>
        </a:p>
      </dsp:txBody>
      <dsp:txXfrm>
        <a:off x="8080211" y="2404900"/>
        <a:ext cx="3855031" cy="903617"/>
      </dsp:txXfrm>
    </dsp:sp>
    <dsp:sp modelId="{237A7FE1-9C7D-FD4A-850B-E8813A1AF096}">
      <dsp:nvSpPr>
        <dsp:cNvPr id="0" name=""/>
        <dsp:cNvSpPr/>
      </dsp:nvSpPr>
      <dsp:spPr>
        <a:xfrm>
          <a:off x="7176594" y="3549482"/>
          <a:ext cx="903617" cy="90361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DBAA8DB-D0C4-7F40-858F-5947229F6023}">
      <dsp:nvSpPr>
        <dsp:cNvPr id="0" name=""/>
        <dsp:cNvSpPr/>
      </dsp:nvSpPr>
      <dsp:spPr>
        <a:xfrm>
          <a:off x="8080211" y="3549482"/>
          <a:ext cx="3801962"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Overcoming Bias</a:t>
          </a:r>
        </a:p>
      </dsp:txBody>
      <dsp:txXfrm>
        <a:off x="8080211" y="3549482"/>
        <a:ext cx="3801962" cy="903617"/>
      </dsp:txXfrm>
    </dsp:sp>
    <dsp:sp modelId="{149264CC-9116-F24D-8ABF-1A7BAA71DAE3}">
      <dsp:nvSpPr>
        <dsp:cNvPr id="0" name=""/>
        <dsp:cNvSpPr/>
      </dsp:nvSpPr>
      <dsp:spPr>
        <a:xfrm>
          <a:off x="7657318" y="4621774"/>
          <a:ext cx="903617" cy="90361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C61BE3D-08D7-DB4A-9C7E-07609BACA054}">
      <dsp:nvSpPr>
        <dsp:cNvPr id="0" name=""/>
        <dsp:cNvSpPr/>
      </dsp:nvSpPr>
      <dsp:spPr>
        <a:xfrm>
          <a:off x="8560936" y="4621774"/>
          <a:ext cx="2517204"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Case Studies</a:t>
          </a:r>
        </a:p>
      </dsp:txBody>
      <dsp:txXfrm>
        <a:off x="8560936" y="4621774"/>
        <a:ext cx="2517204" cy="903617"/>
      </dsp:txXfrm>
    </dsp:sp>
    <dsp:sp modelId="{88D53363-1A37-2C4D-B2CC-FABE07A6F966}">
      <dsp:nvSpPr>
        <dsp:cNvPr id="0" name=""/>
        <dsp:cNvSpPr/>
      </dsp:nvSpPr>
      <dsp:spPr>
        <a:xfrm>
          <a:off x="8539851" y="5537440"/>
          <a:ext cx="903617" cy="903617"/>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325E659-EEBD-874E-A85C-93D45C994D24}">
      <dsp:nvSpPr>
        <dsp:cNvPr id="0" name=""/>
        <dsp:cNvSpPr/>
      </dsp:nvSpPr>
      <dsp:spPr>
        <a:xfrm>
          <a:off x="9443469" y="5537440"/>
          <a:ext cx="221180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Conclusions </a:t>
          </a:r>
          <a:endParaRPr lang="en-US" sz="2900" kern="1200" dirty="0">
            <a:solidFill>
              <a:srgbClr val="7F7F7F"/>
            </a:solidFill>
            <a:latin typeface="Georgia"/>
            <a:cs typeface="Georgia"/>
          </a:endParaRPr>
        </a:p>
      </dsp:txBody>
      <dsp:txXfrm>
        <a:off x="9443469" y="5537440"/>
        <a:ext cx="2211806" cy="9036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E3C9-B8D8-DD4B-AC80-2DDDF957248A}">
      <dsp:nvSpPr>
        <dsp:cNvPr id="0" name=""/>
        <dsp:cNvSpPr/>
      </dsp:nvSpPr>
      <dsp:spPr>
        <a:xfrm>
          <a:off x="2899595" y="5989249"/>
          <a:ext cx="6092188"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0CB9DBB6-66B9-AE44-9E53-CC23D1E9360D}">
      <dsp:nvSpPr>
        <dsp:cNvPr id="0" name=""/>
        <dsp:cNvSpPr/>
      </dsp:nvSpPr>
      <dsp:spPr>
        <a:xfrm>
          <a:off x="2899595" y="5073583"/>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2541730C-0944-9C4B-BB37-5AA125BE681C}">
      <dsp:nvSpPr>
        <dsp:cNvPr id="0" name=""/>
        <dsp:cNvSpPr/>
      </dsp:nvSpPr>
      <dsp:spPr>
        <a:xfrm>
          <a:off x="2899595" y="4001290"/>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110C2D60-67AB-2746-B4BA-E3DE34E5705E}">
      <dsp:nvSpPr>
        <dsp:cNvPr id="0" name=""/>
        <dsp:cNvSpPr/>
      </dsp:nvSpPr>
      <dsp:spPr>
        <a:xfrm>
          <a:off x="2899595" y="2856709"/>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D88544CE-F5E6-D146-9D16-0A0A01FDDD74}">
      <dsp:nvSpPr>
        <dsp:cNvPr id="0" name=""/>
        <dsp:cNvSpPr/>
      </dsp:nvSpPr>
      <dsp:spPr>
        <a:xfrm>
          <a:off x="2899595" y="1784416"/>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E2EE45DC-3802-3049-A984-5CCBD3C9A841}">
      <dsp:nvSpPr>
        <dsp:cNvPr id="0" name=""/>
        <dsp:cNvSpPr/>
      </dsp:nvSpPr>
      <dsp:spPr>
        <a:xfrm>
          <a:off x="2899595" y="868750"/>
          <a:ext cx="6092188" cy="0"/>
        </a:xfrm>
        <a:prstGeom prst="line">
          <a:avLst/>
        </a:pr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6A731DB9-62D8-3842-8784-6F64FFB97C86}">
      <dsp:nvSpPr>
        <dsp:cNvPr id="0" name=""/>
        <dsp:cNvSpPr/>
      </dsp:nvSpPr>
      <dsp:spPr>
        <a:xfrm>
          <a:off x="0" y="656250"/>
          <a:ext cx="5572969" cy="5572969"/>
        </a:xfrm>
        <a:prstGeom prst="ellipse">
          <a:avLst/>
        </a:prstGeom>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5C83A23-F1E6-E44E-A8A9-5A1E84A7F5FB}">
      <dsp:nvSpPr>
        <dsp:cNvPr id="0" name=""/>
        <dsp:cNvSpPr/>
      </dsp:nvSpPr>
      <dsp:spPr>
        <a:xfrm>
          <a:off x="381611" y="3700931"/>
          <a:ext cx="4559513" cy="1987958"/>
        </a:xfrm>
        <a:prstGeom prst="rect">
          <a:avLst/>
        </a:prstGeom>
        <a:noFill/>
        <a:ln>
          <a:noFill/>
        </a:ln>
        <a:effectLst>
          <a:softEdge rad="12700"/>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1555750">
            <a:lnSpc>
              <a:spcPct val="90000"/>
            </a:lnSpc>
            <a:spcBef>
              <a:spcPct val="0"/>
            </a:spcBef>
            <a:spcAft>
              <a:spcPct val="35000"/>
            </a:spcAft>
          </a:pPr>
          <a:r>
            <a:rPr lang="en-US" sz="3500" b="1" kern="1200" dirty="0" smtClean="0">
              <a:solidFill>
                <a:schemeClr val="tx1"/>
              </a:solidFill>
              <a:effectLst>
                <a:glow rad="876300">
                  <a:schemeClr val="bg1">
                    <a:alpha val="77000"/>
                  </a:schemeClr>
                </a:glow>
              </a:effectLst>
              <a:latin typeface="Georgia"/>
              <a:cs typeface="Georgia"/>
            </a:rPr>
            <a:t>Decision Analysis</a:t>
          </a:r>
          <a:br>
            <a:rPr lang="en-US" sz="3500" b="1" kern="1200" dirty="0" smtClean="0">
              <a:solidFill>
                <a:schemeClr val="tx1"/>
              </a:solidFill>
              <a:effectLst>
                <a:glow rad="876300">
                  <a:schemeClr val="bg1">
                    <a:alpha val="77000"/>
                  </a:schemeClr>
                </a:glow>
              </a:effectLst>
              <a:latin typeface="Georgia"/>
              <a:cs typeface="Georgia"/>
            </a:rPr>
          </a:br>
          <a:r>
            <a:rPr lang="en-US" sz="3500" b="1" kern="1200" dirty="0" smtClean="0">
              <a:solidFill>
                <a:schemeClr val="tx1"/>
              </a:solidFill>
              <a:effectLst>
                <a:glow rad="876300">
                  <a:schemeClr val="bg1">
                    <a:alpha val="77000"/>
                  </a:schemeClr>
                </a:glow>
              </a:effectLst>
              <a:latin typeface="Georgia"/>
              <a:cs typeface="Georgia"/>
            </a:rPr>
            <a:t> in Research for Agricultural Development</a:t>
          </a:r>
          <a:endParaRPr lang="en-US" sz="3500" b="0" kern="120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sp:txBody>
      <dsp:txXfrm>
        <a:off x="381611" y="3700931"/>
        <a:ext cx="4559513" cy="1987958"/>
      </dsp:txXfrm>
    </dsp:sp>
    <dsp:sp modelId="{2610694B-C68E-D349-9A9B-6EDD5E5A6469}">
      <dsp:nvSpPr>
        <dsp:cNvPr id="0" name=""/>
        <dsp:cNvSpPr/>
      </dsp:nvSpPr>
      <dsp:spPr>
        <a:xfrm>
          <a:off x="8539974" y="416942"/>
          <a:ext cx="903617" cy="90361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FAC2882-5543-154E-8233-0F4F6A6AEB65}">
      <dsp:nvSpPr>
        <dsp:cNvPr id="0" name=""/>
        <dsp:cNvSpPr/>
      </dsp:nvSpPr>
      <dsp:spPr>
        <a:xfrm>
          <a:off x="9443592" y="416942"/>
          <a:ext cx="2141714"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Approaches</a:t>
          </a:r>
          <a:endParaRPr lang="en-US" sz="2900" kern="1200" dirty="0">
            <a:solidFill>
              <a:srgbClr val="7F7F7F"/>
            </a:solidFill>
            <a:latin typeface="Georgia"/>
            <a:cs typeface="Georgia"/>
          </a:endParaRPr>
        </a:p>
      </dsp:txBody>
      <dsp:txXfrm>
        <a:off x="9443592" y="416942"/>
        <a:ext cx="2141714" cy="903617"/>
      </dsp:txXfrm>
    </dsp:sp>
    <dsp:sp modelId="{DD5A2C61-E456-7F4B-96F0-6C7C83709EBA}">
      <dsp:nvSpPr>
        <dsp:cNvPr id="0" name=""/>
        <dsp:cNvSpPr/>
      </dsp:nvSpPr>
      <dsp:spPr>
        <a:xfrm>
          <a:off x="7657441" y="1332607"/>
          <a:ext cx="903617" cy="90361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DE90A1A-1B93-2D45-96CF-0EF26FD6B859}">
      <dsp:nvSpPr>
        <dsp:cNvPr id="0" name=""/>
        <dsp:cNvSpPr/>
      </dsp:nvSpPr>
      <dsp:spPr>
        <a:xfrm>
          <a:off x="8561059" y="1332607"/>
          <a:ext cx="3372812"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Decision Analysis</a:t>
          </a:r>
          <a:endParaRPr lang="en-US" sz="2900" kern="1200" dirty="0">
            <a:solidFill>
              <a:srgbClr val="7F7F7F"/>
            </a:solidFill>
            <a:latin typeface="Georgia"/>
            <a:cs typeface="Georgia"/>
          </a:endParaRPr>
        </a:p>
      </dsp:txBody>
      <dsp:txXfrm>
        <a:off x="8561059" y="1332607"/>
        <a:ext cx="3372812" cy="903617"/>
      </dsp:txXfrm>
    </dsp:sp>
    <dsp:sp modelId="{C4E280F6-11E1-D044-BFCB-9A06B606E417}">
      <dsp:nvSpPr>
        <dsp:cNvPr id="0" name=""/>
        <dsp:cNvSpPr/>
      </dsp:nvSpPr>
      <dsp:spPr>
        <a:xfrm>
          <a:off x="7176717" y="2404900"/>
          <a:ext cx="903617" cy="90361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62AB3F-4103-6F41-AAA7-7FE548925DC7}">
      <dsp:nvSpPr>
        <dsp:cNvPr id="0" name=""/>
        <dsp:cNvSpPr/>
      </dsp:nvSpPr>
      <dsp:spPr>
        <a:xfrm>
          <a:off x="8080334" y="2404900"/>
          <a:ext cx="355757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Model building</a:t>
          </a:r>
        </a:p>
      </dsp:txBody>
      <dsp:txXfrm>
        <a:off x="8080334" y="2404900"/>
        <a:ext cx="3557576" cy="903617"/>
      </dsp:txXfrm>
    </dsp:sp>
    <dsp:sp modelId="{237A7FE1-9C7D-FD4A-850B-E8813A1AF096}">
      <dsp:nvSpPr>
        <dsp:cNvPr id="0" name=""/>
        <dsp:cNvSpPr/>
      </dsp:nvSpPr>
      <dsp:spPr>
        <a:xfrm>
          <a:off x="7176717" y="3549482"/>
          <a:ext cx="903617" cy="90361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DBAA8DB-D0C4-7F40-858F-5947229F6023}">
      <dsp:nvSpPr>
        <dsp:cNvPr id="0" name=""/>
        <dsp:cNvSpPr/>
      </dsp:nvSpPr>
      <dsp:spPr>
        <a:xfrm>
          <a:off x="8080334" y="3549482"/>
          <a:ext cx="3854785"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b="1" kern="1200" dirty="0" smtClean="0">
              <a:latin typeface="Georgia"/>
              <a:cs typeface="Georgia"/>
            </a:rPr>
            <a:t>Overcoming Bias</a:t>
          </a:r>
        </a:p>
      </dsp:txBody>
      <dsp:txXfrm>
        <a:off x="8080334" y="3549482"/>
        <a:ext cx="3854785" cy="903617"/>
      </dsp:txXfrm>
    </dsp:sp>
    <dsp:sp modelId="{149264CC-9116-F24D-8ABF-1A7BAA71DAE3}">
      <dsp:nvSpPr>
        <dsp:cNvPr id="0" name=""/>
        <dsp:cNvSpPr/>
      </dsp:nvSpPr>
      <dsp:spPr>
        <a:xfrm>
          <a:off x="7657441" y="4621774"/>
          <a:ext cx="903617" cy="90361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C61BE3D-08D7-DB4A-9C7E-07609BACA054}">
      <dsp:nvSpPr>
        <dsp:cNvPr id="0" name=""/>
        <dsp:cNvSpPr/>
      </dsp:nvSpPr>
      <dsp:spPr>
        <a:xfrm>
          <a:off x="8561059" y="4621774"/>
          <a:ext cx="2517204"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Case Studies</a:t>
          </a:r>
        </a:p>
      </dsp:txBody>
      <dsp:txXfrm>
        <a:off x="8561059" y="4621774"/>
        <a:ext cx="2517204" cy="903617"/>
      </dsp:txXfrm>
    </dsp:sp>
    <dsp:sp modelId="{88D53363-1A37-2C4D-B2CC-FABE07A6F966}">
      <dsp:nvSpPr>
        <dsp:cNvPr id="0" name=""/>
        <dsp:cNvSpPr/>
      </dsp:nvSpPr>
      <dsp:spPr>
        <a:xfrm>
          <a:off x="8539974" y="5537440"/>
          <a:ext cx="903617" cy="903617"/>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325E659-EEBD-874E-A85C-93D45C994D24}">
      <dsp:nvSpPr>
        <dsp:cNvPr id="0" name=""/>
        <dsp:cNvSpPr/>
      </dsp:nvSpPr>
      <dsp:spPr>
        <a:xfrm>
          <a:off x="9443592" y="5537440"/>
          <a:ext cx="221180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Conclusions </a:t>
          </a:r>
          <a:endParaRPr lang="en-US" sz="2900" kern="1200" dirty="0">
            <a:solidFill>
              <a:srgbClr val="7F7F7F"/>
            </a:solidFill>
            <a:latin typeface="Georgia"/>
            <a:cs typeface="Georgia"/>
          </a:endParaRPr>
        </a:p>
      </dsp:txBody>
      <dsp:txXfrm>
        <a:off x="9443592" y="5537440"/>
        <a:ext cx="2211806" cy="9036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E3C9-B8D8-DD4B-AC80-2DDDF957248A}">
      <dsp:nvSpPr>
        <dsp:cNvPr id="0" name=""/>
        <dsp:cNvSpPr/>
      </dsp:nvSpPr>
      <dsp:spPr>
        <a:xfrm>
          <a:off x="2900219" y="5989249"/>
          <a:ext cx="6092188"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0CB9DBB6-66B9-AE44-9E53-CC23D1E9360D}">
      <dsp:nvSpPr>
        <dsp:cNvPr id="0" name=""/>
        <dsp:cNvSpPr/>
      </dsp:nvSpPr>
      <dsp:spPr>
        <a:xfrm>
          <a:off x="2900219" y="5073583"/>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2541730C-0944-9C4B-BB37-5AA125BE681C}">
      <dsp:nvSpPr>
        <dsp:cNvPr id="0" name=""/>
        <dsp:cNvSpPr/>
      </dsp:nvSpPr>
      <dsp:spPr>
        <a:xfrm>
          <a:off x="2900219" y="4001290"/>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110C2D60-67AB-2746-B4BA-E3DE34E5705E}">
      <dsp:nvSpPr>
        <dsp:cNvPr id="0" name=""/>
        <dsp:cNvSpPr/>
      </dsp:nvSpPr>
      <dsp:spPr>
        <a:xfrm>
          <a:off x="2900219" y="2856709"/>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D88544CE-F5E6-D146-9D16-0A0A01FDDD74}">
      <dsp:nvSpPr>
        <dsp:cNvPr id="0" name=""/>
        <dsp:cNvSpPr/>
      </dsp:nvSpPr>
      <dsp:spPr>
        <a:xfrm>
          <a:off x="2900219" y="1784416"/>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E2EE45DC-3802-3049-A984-5CCBD3C9A841}">
      <dsp:nvSpPr>
        <dsp:cNvPr id="0" name=""/>
        <dsp:cNvSpPr/>
      </dsp:nvSpPr>
      <dsp:spPr>
        <a:xfrm>
          <a:off x="2900219" y="868750"/>
          <a:ext cx="6092188" cy="0"/>
        </a:xfrm>
        <a:prstGeom prst="line">
          <a:avLst/>
        </a:pr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6A731DB9-62D8-3842-8784-6F64FFB97C86}">
      <dsp:nvSpPr>
        <dsp:cNvPr id="0" name=""/>
        <dsp:cNvSpPr/>
      </dsp:nvSpPr>
      <dsp:spPr>
        <a:xfrm>
          <a:off x="0" y="656250"/>
          <a:ext cx="5572969" cy="5572969"/>
        </a:xfrm>
        <a:prstGeom prst="ellipse">
          <a:avLst/>
        </a:prstGeom>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5C83A23-F1E6-E44E-A8A9-5A1E84A7F5FB}">
      <dsp:nvSpPr>
        <dsp:cNvPr id="0" name=""/>
        <dsp:cNvSpPr/>
      </dsp:nvSpPr>
      <dsp:spPr>
        <a:xfrm>
          <a:off x="382236" y="3700931"/>
          <a:ext cx="4559513" cy="1987958"/>
        </a:xfrm>
        <a:prstGeom prst="rect">
          <a:avLst/>
        </a:prstGeom>
        <a:noFill/>
        <a:ln>
          <a:noFill/>
        </a:ln>
        <a:effectLst>
          <a:softEdge rad="12700"/>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1555750">
            <a:lnSpc>
              <a:spcPct val="90000"/>
            </a:lnSpc>
            <a:spcBef>
              <a:spcPct val="0"/>
            </a:spcBef>
            <a:spcAft>
              <a:spcPct val="35000"/>
            </a:spcAft>
          </a:pPr>
          <a:r>
            <a:rPr lang="en-US" sz="3500" b="1" kern="1200" dirty="0" smtClean="0">
              <a:solidFill>
                <a:schemeClr val="tx1"/>
              </a:solidFill>
              <a:effectLst>
                <a:glow rad="876300">
                  <a:schemeClr val="bg1">
                    <a:alpha val="77000"/>
                  </a:schemeClr>
                </a:glow>
              </a:effectLst>
              <a:latin typeface="Georgia"/>
              <a:cs typeface="Georgia"/>
            </a:rPr>
            <a:t>Decision Analysis</a:t>
          </a:r>
          <a:br>
            <a:rPr lang="en-US" sz="3500" b="1" kern="1200" dirty="0" smtClean="0">
              <a:solidFill>
                <a:schemeClr val="tx1"/>
              </a:solidFill>
              <a:effectLst>
                <a:glow rad="876300">
                  <a:schemeClr val="bg1">
                    <a:alpha val="77000"/>
                  </a:schemeClr>
                </a:glow>
              </a:effectLst>
              <a:latin typeface="Georgia"/>
              <a:cs typeface="Georgia"/>
            </a:rPr>
          </a:br>
          <a:r>
            <a:rPr lang="en-US" sz="3500" b="1" kern="1200" dirty="0" smtClean="0">
              <a:solidFill>
                <a:schemeClr val="tx1"/>
              </a:solidFill>
              <a:effectLst>
                <a:glow rad="876300">
                  <a:schemeClr val="bg1">
                    <a:alpha val="77000"/>
                  </a:schemeClr>
                </a:glow>
              </a:effectLst>
              <a:latin typeface="Georgia"/>
              <a:cs typeface="Georgia"/>
            </a:rPr>
            <a:t> in Research for Agricultural Development</a:t>
          </a:r>
          <a:endParaRPr lang="en-US" sz="3500" b="0" kern="120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sp:txBody>
      <dsp:txXfrm>
        <a:off x="382236" y="3700931"/>
        <a:ext cx="4559513" cy="1987958"/>
      </dsp:txXfrm>
    </dsp:sp>
    <dsp:sp modelId="{2610694B-C68E-D349-9A9B-6EDD5E5A6469}">
      <dsp:nvSpPr>
        <dsp:cNvPr id="0" name=""/>
        <dsp:cNvSpPr/>
      </dsp:nvSpPr>
      <dsp:spPr>
        <a:xfrm>
          <a:off x="8540599" y="416942"/>
          <a:ext cx="903617" cy="90361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FAC2882-5543-154E-8233-0F4F6A6AEB65}">
      <dsp:nvSpPr>
        <dsp:cNvPr id="0" name=""/>
        <dsp:cNvSpPr/>
      </dsp:nvSpPr>
      <dsp:spPr>
        <a:xfrm>
          <a:off x="9444216" y="416942"/>
          <a:ext cx="2141714"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Approaches</a:t>
          </a:r>
          <a:endParaRPr lang="en-US" sz="2900" kern="1200" dirty="0">
            <a:solidFill>
              <a:srgbClr val="7F7F7F"/>
            </a:solidFill>
            <a:latin typeface="Georgia"/>
            <a:cs typeface="Georgia"/>
          </a:endParaRPr>
        </a:p>
      </dsp:txBody>
      <dsp:txXfrm>
        <a:off x="9444216" y="416942"/>
        <a:ext cx="2141714" cy="903617"/>
      </dsp:txXfrm>
    </dsp:sp>
    <dsp:sp modelId="{DD5A2C61-E456-7F4B-96F0-6C7C83709EBA}">
      <dsp:nvSpPr>
        <dsp:cNvPr id="0" name=""/>
        <dsp:cNvSpPr/>
      </dsp:nvSpPr>
      <dsp:spPr>
        <a:xfrm>
          <a:off x="7658066" y="1332607"/>
          <a:ext cx="903617" cy="90361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DE90A1A-1B93-2D45-96CF-0EF26FD6B859}">
      <dsp:nvSpPr>
        <dsp:cNvPr id="0" name=""/>
        <dsp:cNvSpPr/>
      </dsp:nvSpPr>
      <dsp:spPr>
        <a:xfrm>
          <a:off x="8561683" y="1332607"/>
          <a:ext cx="3372812"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Decision Analysis</a:t>
          </a:r>
          <a:endParaRPr lang="en-US" sz="2900" kern="1200" dirty="0">
            <a:solidFill>
              <a:srgbClr val="7F7F7F"/>
            </a:solidFill>
            <a:latin typeface="Georgia"/>
            <a:cs typeface="Georgia"/>
          </a:endParaRPr>
        </a:p>
      </dsp:txBody>
      <dsp:txXfrm>
        <a:off x="8561683" y="1332607"/>
        <a:ext cx="3372812" cy="903617"/>
      </dsp:txXfrm>
    </dsp:sp>
    <dsp:sp modelId="{C4E280F6-11E1-D044-BFCB-9A06B606E417}">
      <dsp:nvSpPr>
        <dsp:cNvPr id="0" name=""/>
        <dsp:cNvSpPr/>
      </dsp:nvSpPr>
      <dsp:spPr>
        <a:xfrm>
          <a:off x="7177341" y="2404900"/>
          <a:ext cx="903617" cy="90361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62AB3F-4103-6F41-AAA7-7FE548925DC7}">
      <dsp:nvSpPr>
        <dsp:cNvPr id="0" name=""/>
        <dsp:cNvSpPr/>
      </dsp:nvSpPr>
      <dsp:spPr>
        <a:xfrm>
          <a:off x="8080959" y="2404900"/>
          <a:ext cx="355757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Model building</a:t>
          </a:r>
        </a:p>
      </dsp:txBody>
      <dsp:txXfrm>
        <a:off x="8080959" y="2404900"/>
        <a:ext cx="3557576" cy="903617"/>
      </dsp:txXfrm>
    </dsp:sp>
    <dsp:sp modelId="{237A7FE1-9C7D-FD4A-850B-E8813A1AF096}">
      <dsp:nvSpPr>
        <dsp:cNvPr id="0" name=""/>
        <dsp:cNvSpPr/>
      </dsp:nvSpPr>
      <dsp:spPr>
        <a:xfrm>
          <a:off x="7177341" y="3549482"/>
          <a:ext cx="903617" cy="90361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DBAA8DB-D0C4-7F40-858F-5947229F6023}">
      <dsp:nvSpPr>
        <dsp:cNvPr id="0" name=""/>
        <dsp:cNvSpPr/>
      </dsp:nvSpPr>
      <dsp:spPr>
        <a:xfrm>
          <a:off x="8080959" y="3549482"/>
          <a:ext cx="3801962"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Overcoming Bias</a:t>
          </a:r>
        </a:p>
      </dsp:txBody>
      <dsp:txXfrm>
        <a:off x="8080959" y="3549482"/>
        <a:ext cx="3801962" cy="903617"/>
      </dsp:txXfrm>
    </dsp:sp>
    <dsp:sp modelId="{149264CC-9116-F24D-8ABF-1A7BAA71DAE3}">
      <dsp:nvSpPr>
        <dsp:cNvPr id="0" name=""/>
        <dsp:cNvSpPr/>
      </dsp:nvSpPr>
      <dsp:spPr>
        <a:xfrm>
          <a:off x="7658066" y="4621774"/>
          <a:ext cx="903617" cy="90361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C61BE3D-08D7-DB4A-9C7E-07609BACA054}">
      <dsp:nvSpPr>
        <dsp:cNvPr id="0" name=""/>
        <dsp:cNvSpPr/>
      </dsp:nvSpPr>
      <dsp:spPr>
        <a:xfrm>
          <a:off x="8561683" y="4621774"/>
          <a:ext cx="2840844"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b="1" kern="1200" dirty="0" smtClean="0">
              <a:latin typeface="Georgia"/>
              <a:cs typeface="Georgia"/>
            </a:rPr>
            <a:t>Case Studies</a:t>
          </a:r>
        </a:p>
      </dsp:txBody>
      <dsp:txXfrm>
        <a:off x="8561683" y="4621774"/>
        <a:ext cx="2840844" cy="903617"/>
      </dsp:txXfrm>
    </dsp:sp>
    <dsp:sp modelId="{88D53363-1A37-2C4D-B2CC-FABE07A6F966}">
      <dsp:nvSpPr>
        <dsp:cNvPr id="0" name=""/>
        <dsp:cNvSpPr/>
      </dsp:nvSpPr>
      <dsp:spPr>
        <a:xfrm>
          <a:off x="8540599" y="5537440"/>
          <a:ext cx="903617" cy="903617"/>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325E659-EEBD-874E-A85C-93D45C994D24}">
      <dsp:nvSpPr>
        <dsp:cNvPr id="0" name=""/>
        <dsp:cNvSpPr/>
      </dsp:nvSpPr>
      <dsp:spPr>
        <a:xfrm>
          <a:off x="9444216" y="5537440"/>
          <a:ext cx="221180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0" rIns="110490" bIns="0" numCol="1" spcCol="1270" anchor="ctr" anchorCtr="0">
          <a:noAutofit/>
        </a:bodyPr>
        <a:lstStyle/>
        <a:p>
          <a:pPr lvl="0" algn="l" defTabSz="1289050">
            <a:lnSpc>
              <a:spcPct val="90000"/>
            </a:lnSpc>
            <a:spcBef>
              <a:spcPct val="0"/>
            </a:spcBef>
            <a:spcAft>
              <a:spcPct val="35000"/>
            </a:spcAft>
          </a:pPr>
          <a:r>
            <a:rPr lang="en-US" sz="2900" kern="1200" dirty="0" smtClean="0">
              <a:solidFill>
                <a:srgbClr val="7F7F7F"/>
              </a:solidFill>
              <a:latin typeface="Georgia"/>
              <a:cs typeface="Georgia"/>
            </a:rPr>
            <a:t>Conclusions </a:t>
          </a:r>
          <a:endParaRPr lang="en-US" sz="2900" kern="1200" dirty="0">
            <a:solidFill>
              <a:srgbClr val="7F7F7F"/>
            </a:solidFill>
            <a:latin typeface="Georgia"/>
            <a:cs typeface="Georgia"/>
          </a:endParaRPr>
        </a:p>
      </dsp:txBody>
      <dsp:txXfrm>
        <a:off x="9444216" y="5537440"/>
        <a:ext cx="2211806" cy="9036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E3C9-B8D8-DD4B-AC80-2DDDF957248A}">
      <dsp:nvSpPr>
        <dsp:cNvPr id="0" name=""/>
        <dsp:cNvSpPr/>
      </dsp:nvSpPr>
      <dsp:spPr>
        <a:xfrm>
          <a:off x="2899271" y="5989249"/>
          <a:ext cx="6092188"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0CB9DBB6-66B9-AE44-9E53-CC23D1E9360D}">
      <dsp:nvSpPr>
        <dsp:cNvPr id="0" name=""/>
        <dsp:cNvSpPr/>
      </dsp:nvSpPr>
      <dsp:spPr>
        <a:xfrm>
          <a:off x="2899271" y="5073583"/>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2541730C-0944-9C4B-BB37-5AA125BE681C}">
      <dsp:nvSpPr>
        <dsp:cNvPr id="0" name=""/>
        <dsp:cNvSpPr/>
      </dsp:nvSpPr>
      <dsp:spPr>
        <a:xfrm>
          <a:off x="2899271" y="4001290"/>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110C2D60-67AB-2746-B4BA-E3DE34E5705E}">
      <dsp:nvSpPr>
        <dsp:cNvPr id="0" name=""/>
        <dsp:cNvSpPr/>
      </dsp:nvSpPr>
      <dsp:spPr>
        <a:xfrm>
          <a:off x="2899271" y="2856709"/>
          <a:ext cx="4728930"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D88544CE-F5E6-D146-9D16-0A0A01FDDD74}">
      <dsp:nvSpPr>
        <dsp:cNvPr id="0" name=""/>
        <dsp:cNvSpPr/>
      </dsp:nvSpPr>
      <dsp:spPr>
        <a:xfrm>
          <a:off x="2899271" y="1784416"/>
          <a:ext cx="5209655" cy="0"/>
        </a:xfrm>
        <a:prstGeom prst="line">
          <a:avLst/>
        </a:prstGeom>
        <a:noFill/>
        <a:ln w="127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E2EE45DC-3802-3049-A984-5CCBD3C9A841}">
      <dsp:nvSpPr>
        <dsp:cNvPr id="0" name=""/>
        <dsp:cNvSpPr/>
      </dsp:nvSpPr>
      <dsp:spPr>
        <a:xfrm>
          <a:off x="2899271" y="868750"/>
          <a:ext cx="6092188" cy="0"/>
        </a:xfrm>
        <a:prstGeom prst="line">
          <a:avLst/>
        </a:pr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6A731DB9-62D8-3842-8784-6F64FFB97C86}">
      <dsp:nvSpPr>
        <dsp:cNvPr id="0" name=""/>
        <dsp:cNvSpPr/>
      </dsp:nvSpPr>
      <dsp:spPr>
        <a:xfrm>
          <a:off x="0" y="656250"/>
          <a:ext cx="5572969" cy="5572969"/>
        </a:xfrm>
        <a:prstGeom prst="ellipse">
          <a:avLst/>
        </a:prstGeom>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5C83A23-F1E6-E44E-A8A9-5A1E84A7F5FB}">
      <dsp:nvSpPr>
        <dsp:cNvPr id="0" name=""/>
        <dsp:cNvSpPr/>
      </dsp:nvSpPr>
      <dsp:spPr>
        <a:xfrm>
          <a:off x="381287" y="3700931"/>
          <a:ext cx="4559513" cy="1987958"/>
        </a:xfrm>
        <a:prstGeom prst="rect">
          <a:avLst/>
        </a:prstGeom>
        <a:noFill/>
        <a:ln>
          <a:noFill/>
        </a:ln>
        <a:effectLst>
          <a:softEdge rad="12700"/>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1555750">
            <a:lnSpc>
              <a:spcPct val="90000"/>
            </a:lnSpc>
            <a:spcBef>
              <a:spcPct val="0"/>
            </a:spcBef>
            <a:spcAft>
              <a:spcPct val="35000"/>
            </a:spcAft>
          </a:pPr>
          <a:r>
            <a:rPr lang="en-US" sz="3500" b="1" kern="1200" dirty="0" smtClean="0">
              <a:solidFill>
                <a:schemeClr val="tx1"/>
              </a:solidFill>
              <a:effectLst>
                <a:glow rad="876300">
                  <a:schemeClr val="bg1">
                    <a:alpha val="77000"/>
                  </a:schemeClr>
                </a:glow>
              </a:effectLst>
              <a:latin typeface="Georgia"/>
              <a:cs typeface="Georgia"/>
            </a:rPr>
            <a:t>Decision Analysis</a:t>
          </a:r>
          <a:br>
            <a:rPr lang="en-US" sz="3500" b="1" kern="1200" dirty="0" smtClean="0">
              <a:solidFill>
                <a:schemeClr val="tx1"/>
              </a:solidFill>
              <a:effectLst>
                <a:glow rad="876300">
                  <a:schemeClr val="bg1">
                    <a:alpha val="77000"/>
                  </a:schemeClr>
                </a:glow>
              </a:effectLst>
              <a:latin typeface="Georgia"/>
              <a:cs typeface="Georgia"/>
            </a:rPr>
          </a:br>
          <a:r>
            <a:rPr lang="en-US" sz="3500" b="1" kern="1200" dirty="0" smtClean="0">
              <a:solidFill>
                <a:schemeClr val="tx1"/>
              </a:solidFill>
              <a:effectLst>
                <a:glow rad="876300">
                  <a:schemeClr val="bg1">
                    <a:alpha val="77000"/>
                  </a:schemeClr>
                </a:glow>
              </a:effectLst>
              <a:latin typeface="Georgia"/>
              <a:cs typeface="Georgia"/>
            </a:rPr>
            <a:t> in Research for Agricultural Development</a:t>
          </a:r>
          <a:endParaRPr lang="en-US" sz="3500" b="0" kern="1200" cap="none" spc="0" dirty="0">
            <a:ln w="18415" cmpd="sng">
              <a:solidFill>
                <a:srgbClr val="FFFFFF"/>
              </a:solidFill>
              <a:prstDash val="solid"/>
            </a:ln>
            <a:solidFill>
              <a:schemeClr val="tx1"/>
            </a:solidFill>
            <a:effectLst>
              <a:glow rad="876300">
                <a:schemeClr val="bg1">
                  <a:alpha val="77000"/>
                </a:schemeClr>
              </a:glow>
            </a:effectLst>
            <a:latin typeface="Georgia"/>
            <a:cs typeface="Georgia"/>
          </a:endParaRPr>
        </a:p>
      </dsp:txBody>
      <dsp:txXfrm>
        <a:off x="381287" y="3700931"/>
        <a:ext cx="4559513" cy="1987958"/>
      </dsp:txXfrm>
    </dsp:sp>
    <dsp:sp modelId="{2610694B-C68E-D349-9A9B-6EDD5E5A6469}">
      <dsp:nvSpPr>
        <dsp:cNvPr id="0" name=""/>
        <dsp:cNvSpPr/>
      </dsp:nvSpPr>
      <dsp:spPr>
        <a:xfrm>
          <a:off x="8539650" y="416942"/>
          <a:ext cx="903617" cy="90361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FAC2882-5543-154E-8233-0F4F6A6AEB65}">
      <dsp:nvSpPr>
        <dsp:cNvPr id="0" name=""/>
        <dsp:cNvSpPr/>
      </dsp:nvSpPr>
      <dsp:spPr>
        <a:xfrm>
          <a:off x="9443267" y="416942"/>
          <a:ext cx="2071621"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0" rIns="106680" bIns="0" numCol="1" spcCol="1270" anchor="ctr" anchorCtr="0">
          <a:noAutofit/>
        </a:bodyPr>
        <a:lstStyle/>
        <a:p>
          <a:pPr lvl="0" algn="l" defTabSz="1244600">
            <a:lnSpc>
              <a:spcPct val="90000"/>
            </a:lnSpc>
            <a:spcBef>
              <a:spcPct val="0"/>
            </a:spcBef>
            <a:spcAft>
              <a:spcPct val="35000"/>
            </a:spcAft>
          </a:pPr>
          <a:r>
            <a:rPr lang="en-US" sz="2800" kern="1200" dirty="0" smtClean="0">
              <a:solidFill>
                <a:srgbClr val="7F7F7F"/>
              </a:solidFill>
              <a:latin typeface="Georgia"/>
              <a:cs typeface="Georgia"/>
            </a:rPr>
            <a:t>Approaches</a:t>
          </a:r>
          <a:endParaRPr lang="en-US" sz="2800" kern="1200" dirty="0">
            <a:solidFill>
              <a:srgbClr val="7F7F7F"/>
            </a:solidFill>
            <a:latin typeface="Georgia"/>
            <a:cs typeface="Georgia"/>
          </a:endParaRPr>
        </a:p>
      </dsp:txBody>
      <dsp:txXfrm>
        <a:off x="9443267" y="416942"/>
        <a:ext cx="2071621" cy="903617"/>
      </dsp:txXfrm>
    </dsp:sp>
    <dsp:sp modelId="{DD5A2C61-E456-7F4B-96F0-6C7C83709EBA}">
      <dsp:nvSpPr>
        <dsp:cNvPr id="0" name=""/>
        <dsp:cNvSpPr/>
      </dsp:nvSpPr>
      <dsp:spPr>
        <a:xfrm>
          <a:off x="7657117" y="1332607"/>
          <a:ext cx="903617" cy="90361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DE90A1A-1B93-2D45-96CF-0EF26FD6B859}">
      <dsp:nvSpPr>
        <dsp:cNvPr id="0" name=""/>
        <dsp:cNvSpPr/>
      </dsp:nvSpPr>
      <dsp:spPr>
        <a:xfrm>
          <a:off x="8560734" y="1332607"/>
          <a:ext cx="3244050"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0" rIns="106680" bIns="0" numCol="1" spcCol="1270" anchor="ctr" anchorCtr="0">
          <a:noAutofit/>
        </a:bodyPr>
        <a:lstStyle/>
        <a:p>
          <a:pPr lvl="0" algn="l" defTabSz="1244600">
            <a:lnSpc>
              <a:spcPct val="90000"/>
            </a:lnSpc>
            <a:spcBef>
              <a:spcPct val="0"/>
            </a:spcBef>
            <a:spcAft>
              <a:spcPct val="35000"/>
            </a:spcAft>
          </a:pPr>
          <a:r>
            <a:rPr lang="en-US" sz="2800" kern="1200" dirty="0" smtClean="0">
              <a:solidFill>
                <a:srgbClr val="7F7F7F"/>
              </a:solidFill>
              <a:latin typeface="Georgia"/>
              <a:cs typeface="Georgia"/>
            </a:rPr>
            <a:t>Decision Analysis</a:t>
          </a:r>
          <a:endParaRPr lang="en-US" sz="2800" kern="1200" dirty="0">
            <a:solidFill>
              <a:srgbClr val="7F7F7F"/>
            </a:solidFill>
            <a:latin typeface="Georgia"/>
            <a:cs typeface="Georgia"/>
          </a:endParaRPr>
        </a:p>
      </dsp:txBody>
      <dsp:txXfrm>
        <a:off x="8560734" y="1332607"/>
        <a:ext cx="3244050" cy="903617"/>
      </dsp:txXfrm>
    </dsp:sp>
    <dsp:sp modelId="{C4E280F6-11E1-D044-BFCB-9A06B606E417}">
      <dsp:nvSpPr>
        <dsp:cNvPr id="0" name=""/>
        <dsp:cNvSpPr/>
      </dsp:nvSpPr>
      <dsp:spPr>
        <a:xfrm>
          <a:off x="7176393" y="2404900"/>
          <a:ext cx="903617" cy="90361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62AB3F-4103-6F41-AAA7-7FE548925DC7}">
      <dsp:nvSpPr>
        <dsp:cNvPr id="0" name=""/>
        <dsp:cNvSpPr/>
      </dsp:nvSpPr>
      <dsp:spPr>
        <a:xfrm>
          <a:off x="8080010" y="2404900"/>
          <a:ext cx="355757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0" rIns="106680" bIns="0" numCol="1" spcCol="1270" anchor="ctr" anchorCtr="0">
          <a:noAutofit/>
        </a:bodyPr>
        <a:lstStyle/>
        <a:p>
          <a:pPr lvl="0" algn="l" defTabSz="1244600">
            <a:lnSpc>
              <a:spcPct val="90000"/>
            </a:lnSpc>
            <a:spcBef>
              <a:spcPct val="0"/>
            </a:spcBef>
            <a:spcAft>
              <a:spcPct val="35000"/>
            </a:spcAft>
          </a:pPr>
          <a:r>
            <a:rPr lang="en-US" sz="2800" kern="1200" dirty="0" smtClean="0">
              <a:solidFill>
                <a:srgbClr val="7F7F7F"/>
              </a:solidFill>
              <a:latin typeface="Georgia"/>
              <a:cs typeface="Georgia"/>
            </a:rPr>
            <a:t>Model building</a:t>
          </a:r>
        </a:p>
      </dsp:txBody>
      <dsp:txXfrm>
        <a:off x="8080010" y="2404900"/>
        <a:ext cx="3557576" cy="903617"/>
      </dsp:txXfrm>
    </dsp:sp>
    <dsp:sp modelId="{237A7FE1-9C7D-FD4A-850B-E8813A1AF096}">
      <dsp:nvSpPr>
        <dsp:cNvPr id="0" name=""/>
        <dsp:cNvSpPr/>
      </dsp:nvSpPr>
      <dsp:spPr>
        <a:xfrm>
          <a:off x="7176393" y="3549482"/>
          <a:ext cx="903617" cy="90361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DBAA8DB-D0C4-7F40-858F-5947229F6023}">
      <dsp:nvSpPr>
        <dsp:cNvPr id="0" name=""/>
        <dsp:cNvSpPr/>
      </dsp:nvSpPr>
      <dsp:spPr>
        <a:xfrm>
          <a:off x="8080010" y="3549482"/>
          <a:ext cx="3801962"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0" rIns="106680" bIns="0" numCol="1" spcCol="1270" anchor="ctr" anchorCtr="0">
          <a:noAutofit/>
        </a:bodyPr>
        <a:lstStyle/>
        <a:p>
          <a:pPr lvl="0" algn="l" defTabSz="1244600">
            <a:lnSpc>
              <a:spcPct val="90000"/>
            </a:lnSpc>
            <a:spcBef>
              <a:spcPct val="0"/>
            </a:spcBef>
            <a:spcAft>
              <a:spcPct val="35000"/>
            </a:spcAft>
          </a:pPr>
          <a:r>
            <a:rPr lang="en-US" sz="2800" kern="1200" dirty="0" smtClean="0">
              <a:solidFill>
                <a:srgbClr val="7F7F7F"/>
              </a:solidFill>
              <a:latin typeface="Georgia"/>
              <a:cs typeface="Georgia"/>
            </a:rPr>
            <a:t>Overcoming Bias</a:t>
          </a:r>
        </a:p>
      </dsp:txBody>
      <dsp:txXfrm>
        <a:off x="8080010" y="3549482"/>
        <a:ext cx="3801962" cy="903617"/>
      </dsp:txXfrm>
    </dsp:sp>
    <dsp:sp modelId="{149264CC-9116-F24D-8ABF-1A7BAA71DAE3}">
      <dsp:nvSpPr>
        <dsp:cNvPr id="0" name=""/>
        <dsp:cNvSpPr/>
      </dsp:nvSpPr>
      <dsp:spPr>
        <a:xfrm>
          <a:off x="7657117" y="4621774"/>
          <a:ext cx="903617" cy="90361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C61BE3D-08D7-DB4A-9C7E-07609BACA054}">
      <dsp:nvSpPr>
        <dsp:cNvPr id="0" name=""/>
        <dsp:cNvSpPr/>
      </dsp:nvSpPr>
      <dsp:spPr>
        <a:xfrm>
          <a:off x="8560734" y="4621774"/>
          <a:ext cx="2355383"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0" rIns="106680" bIns="0" numCol="1" spcCol="1270" anchor="ctr" anchorCtr="0">
          <a:noAutofit/>
        </a:bodyPr>
        <a:lstStyle/>
        <a:p>
          <a:pPr lvl="0" algn="l" defTabSz="1244600">
            <a:lnSpc>
              <a:spcPct val="90000"/>
            </a:lnSpc>
            <a:spcBef>
              <a:spcPct val="0"/>
            </a:spcBef>
            <a:spcAft>
              <a:spcPct val="35000"/>
            </a:spcAft>
          </a:pPr>
          <a:r>
            <a:rPr lang="en-US" sz="2800" kern="1200" dirty="0" smtClean="0">
              <a:solidFill>
                <a:srgbClr val="7F7F7F"/>
              </a:solidFill>
              <a:latin typeface="Georgia"/>
              <a:cs typeface="Georgia"/>
            </a:rPr>
            <a:t>Case Studies</a:t>
          </a:r>
        </a:p>
      </dsp:txBody>
      <dsp:txXfrm>
        <a:off x="8560734" y="4621774"/>
        <a:ext cx="2355383" cy="903617"/>
      </dsp:txXfrm>
    </dsp:sp>
    <dsp:sp modelId="{88D53363-1A37-2C4D-B2CC-FABE07A6F966}">
      <dsp:nvSpPr>
        <dsp:cNvPr id="0" name=""/>
        <dsp:cNvSpPr/>
      </dsp:nvSpPr>
      <dsp:spPr>
        <a:xfrm>
          <a:off x="8539650" y="5537440"/>
          <a:ext cx="903617" cy="903617"/>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2000" b="-1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325E659-EEBD-874E-A85C-93D45C994D24}">
      <dsp:nvSpPr>
        <dsp:cNvPr id="0" name=""/>
        <dsp:cNvSpPr/>
      </dsp:nvSpPr>
      <dsp:spPr>
        <a:xfrm>
          <a:off x="9443267" y="5537440"/>
          <a:ext cx="2492176" cy="90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0" rIns="106680" bIns="0" numCol="1" spcCol="1270" anchor="ctr" anchorCtr="0">
          <a:noAutofit/>
        </a:bodyPr>
        <a:lstStyle/>
        <a:p>
          <a:pPr lvl="0" algn="l" defTabSz="1244600">
            <a:lnSpc>
              <a:spcPct val="90000"/>
            </a:lnSpc>
            <a:spcBef>
              <a:spcPct val="0"/>
            </a:spcBef>
            <a:spcAft>
              <a:spcPct val="35000"/>
            </a:spcAft>
          </a:pPr>
          <a:r>
            <a:rPr lang="en-US" sz="2800" b="1" kern="1200" dirty="0" smtClean="0">
              <a:latin typeface="Georgia"/>
              <a:cs typeface="Georgia"/>
            </a:rPr>
            <a:t>Conclusions </a:t>
          </a:r>
          <a:endParaRPr lang="en-US" sz="2800" b="1" kern="1200" dirty="0">
            <a:latin typeface="Georgia"/>
            <a:cs typeface="Georgia"/>
          </a:endParaRPr>
        </a:p>
      </dsp:txBody>
      <dsp:txXfrm>
        <a:off x="9443267" y="5537440"/>
        <a:ext cx="2492176" cy="903617"/>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095F6-A5A0-4257-9FA0-612E00756F71}" type="datetimeFigureOut">
              <a:rPr lang="en-US" smtClean="0"/>
              <a:t>3/31/19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1350E-A08D-4BCE-8039-125B87307CB2}" type="slidenum">
              <a:rPr lang="en-US" smtClean="0"/>
              <a:t>‹#›</a:t>
            </a:fld>
            <a:endParaRPr lang="en-US"/>
          </a:p>
        </p:txBody>
      </p:sp>
    </p:spTree>
    <p:extLst>
      <p:ext uri="{BB962C8B-B14F-4D97-AF65-F5344CB8AC3E}">
        <p14:creationId xmlns:p14="http://schemas.microsoft.com/office/powerpoint/2010/main" val="13709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1</a:t>
            </a:fld>
            <a:endParaRPr lang="en-US"/>
          </a:p>
        </p:txBody>
      </p:sp>
    </p:spTree>
    <p:extLst>
      <p:ext uri="{BB962C8B-B14F-4D97-AF65-F5344CB8AC3E}">
        <p14:creationId xmlns:p14="http://schemas.microsoft.com/office/powerpoint/2010/main" val="882628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13</a:t>
            </a:fld>
            <a:endParaRPr lang="en-US"/>
          </a:p>
        </p:txBody>
      </p:sp>
    </p:spTree>
    <p:extLst>
      <p:ext uri="{BB962C8B-B14F-4D97-AF65-F5344CB8AC3E}">
        <p14:creationId xmlns:p14="http://schemas.microsoft.com/office/powerpoint/2010/main" val="537348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14</a:t>
            </a:fld>
            <a:endParaRPr lang="en-US"/>
          </a:p>
        </p:txBody>
      </p:sp>
    </p:spTree>
    <p:extLst>
      <p:ext uri="{BB962C8B-B14F-4D97-AF65-F5344CB8AC3E}">
        <p14:creationId xmlns:p14="http://schemas.microsoft.com/office/powerpoint/2010/main" val="1774274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15</a:t>
            </a:fld>
            <a:endParaRPr lang="en-US"/>
          </a:p>
        </p:txBody>
      </p:sp>
    </p:spTree>
    <p:extLst>
      <p:ext uri="{BB962C8B-B14F-4D97-AF65-F5344CB8AC3E}">
        <p14:creationId xmlns:p14="http://schemas.microsoft.com/office/powerpoint/2010/main" val="1008825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1350E-A08D-4BCE-8039-125B87307CB2}" type="slidenum">
              <a:rPr lang="en-US" smtClean="0"/>
              <a:t>17</a:t>
            </a:fld>
            <a:endParaRPr lang="en-US"/>
          </a:p>
        </p:txBody>
      </p:sp>
    </p:spTree>
    <p:extLst>
      <p:ext uri="{BB962C8B-B14F-4D97-AF65-F5344CB8AC3E}">
        <p14:creationId xmlns:p14="http://schemas.microsoft.com/office/powerpoint/2010/main" val="4038553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18</a:t>
            </a:fld>
            <a:endParaRPr lang="en-US"/>
          </a:p>
        </p:txBody>
      </p:sp>
    </p:spTree>
    <p:extLst>
      <p:ext uri="{BB962C8B-B14F-4D97-AF65-F5344CB8AC3E}">
        <p14:creationId xmlns:p14="http://schemas.microsoft.com/office/powerpoint/2010/main" val="409833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4812" cy="3086100"/>
          </a:xfrm>
        </p:spPr>
      </p:sp>
      <p:sp>
        <p:nvSpPr>
          <p:cNvPr id="3" name="Notes Placeholder 2"/>
          <p:cNvSpPr>
            <a:spLocks noGrp="1"/>
          </p:cNvSpPr>
          <p:nvPr>
            <p:ph type="body" idx="1"/>
          </p:nvPr>
        </p:nvSpPr>
        <p:spPr/>
        <p:txBody>
          <a:bodyPr/>
          <a:lstStyle/>
          <a:p>
            <a:pPr defTabSz="866577"/>
            <a:r>
              <a:rPr lang="en-US" dirty="0" smtClean="0"/>
              <a:t>Introduction / recap of the principles of decision analysis and why we think the mindset is applicable in this case</a:t>
            </a:r>
            <a:endParaRPr lang="en-US" dirty="0"/>
          </a:p>
        </p:txBody>
      </p:sp>
      <p:sp>
        <p:nvSpPr>
          <p:cNvPr id="4" name="Slide Number Placeholder 3"/>
          <p:cNvSpPr>
            <a:spLocks noGrp="1"/>
          </p:cNvSpPr>
          <p:nvPr>
            <p:ph type="sldNum" sz="quarter" idx="10"/>
          </p:nvPr>
        </p:nvSpPr>
        <p:spPr/>
        <p:txBody>
          <a:bodyPr/>
          <a:lstStyle/>
          <a:p>
            <a:fld id="{1A0317E8-F6D5-46C4-AD2E-219D86FCF230}" type="slidenum">
              <a:rPr lang="en-US" smtClean="0"/>
              <a:t>25</a:t>
            </a:fld>
            <a:endParaRPr lang="en-US"/>
          </a:p>
        </p:txBody>
      </p:sp>
    </p:spTree>
    <p:extLst>
      <p:ext uri="{BB962C8B-B14F-4D97-AF65-F5344CB8AC3E}">
        <p14:creationId xmlns:p14="http://schemas.microsoft.com/office/powerpoint/2010/main" val="2875335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From Bayes about the probability of an event given evidence is largely</a:t>
            </a:r>
            <a:r>
              <a:rPr lang="en-US" baseline="0" dirty="0" smtClean="0"/>
              <a:t> influenced by the prior probability of the event and the evidence</a:t>
            </a:r>
            <a:endParaRPr lang="en-US" dirty="0"/>
          </a:p>
        </p:txBody>
      </p:sp>
      <p:sp>
        <p:nvSpPr>
          <p:cNvPr id="4" name="Slide Number Placeholder 3"/>
          <p:cNvSpPr>
            <a:spLocks noGrp="1"/>
          </p:cNvSpPr>
          <p:nvPr>
            <p:ph type="sldNum" sz="quarter" idx="10"/>
          </p:nvPr>
        </p:nvSpPr>
        <p:spPr/>
        <p:txBody>
          <a:bodyPr/>
          <a:lstStyle/>
          <a:p>
            <a:fld id="{8D731FB6-3064-2F49-8E15-B8F5B6C56710}" type="slidenum">
              <a:rPr lang="en-US" smtClean="0"/>
              <a:t>26</a:t>
            </a:fld>
            <a:endParaRPr lang="en-US"/>
          </a:p>
        </p:txBody>
      </p:sp>
    </p:spTree>
    <p:extLst>
      <p:ext uri="{BB962C8B-B14F-4D97-AF65-F5344CB8AC3E}">
        <p14:creationId xmlns:p14="http://schemas.microsoft.com/office/powerpoint/2010/main" val="3246343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 reinventing the wheel. This is a well established field. For some reason not much applied in</a:t>
            </a:r>
            <a:r>
              <a:rPr lang="en-US" baseline="0" dirty="0" smtClean="0"/>
              <a:t> horticulture and agriculture</a:t>
            </a:r>
            <a:endParaRPr lang="en-US" dirty="0"/>
          </a:p>
        </p:txBody>
      </p:sp>
      <p:sp>
        <p:nvSpPr>
          <p:cNvPr id="4" name="Slide Number Placeholder 3"/>
          <p:cNvSpPr>
            <a:spLocks noGrp="1"/>
          </p:cNvSpPr>
          <p:nvPr>
            <p:ph type="sldNum" sz="quarter" idx="10"/>
          </p:nvPr>
        </p:nvSpPr>
        <p:spPr/>
        <p:txBody>
          <a:bodyPr/>
          <a:lstStyle/>
          <a:p>
            <a:fld id="{8D731FB6-3064-2F49-8E15-B8F5B6C56710}" type="slidenum">
              <a:rPr lang="en-US" smtClean="0"/>
              <a:t>27</a:t>
            </a:fld>
            <a:endParaRPr lang="en-US"/>
          </a:p>
        </p:txBody>
      </p:sp>
    </p:spTree>
    <p:extLst>
      <p:ext uri="{BB962C8B-B14F-4D97-AF65-F5344CB8AC3E}">
        <p14:creationId xmlns:p14="http://schemas.microsoft.com/office/powerpoint/2010/main" val="3111508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29</a:t>
            </a:fld>
            <a:endParaRPr lang="en-US"/>
          </a:p>
        </p:txBody>
      </p:sp>
    </p:spTree>
    <p:extLst>
      <p:ext uri="{BB962C8B-B14F-4D97-AF65-F5344CB8AC3E}">
        <p14:creationId xmlns:p14="http://schemas.microsoft.com/office/powerpoint/2010/main" val="3950340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30</a:t>
            </a:fld>
            <a:endParaRPr lang="en-US"/>
          </a:p>
        </p:txBody>
      </p:sp>
    </p:spTree>
    <p:extLst>
      <p:ext uri="{BB962C8B-B14F-4D97-AF65-F5344CB8AC3E}">
        <p14:creationId xmlns:p14="http://schemas.microsoft.com/office/powerpoint/2010/main" val="369323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DFFB3A-BBC0-374C-B83E-E2DE1BBDC563}" type="slidenum">
              <a:rPr lang="en-US" smtClean="0"/>
              <a:t>2</a:t>
            </a:fld>
            <a:endParaRPr lang="en-US"/>
          </a:p>
        </p:txBody>
      </p:sp>
    </p:spTree>
    <p:extLst>
      <p:ext uri="{BB962C8B-B14F-4D97-AF65-F5344CB8AC3E}">
        <p14:creationId xmlns:p14="http://schemas.microsoft.com/office/powerpoint/2010/main" val="4082802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formula as a whole is built using basic algebra. It might look complicated but it is actually quite user-friendly. Every time you use the formula all you need to do is remember the three ingredients, find them, plug them into the formula, and voila. You will then have an updated probability based on new information; you’ll have P(A|B), which is technically called the Posterior Probability and is a normalized weighted average.</a:t>
            </a:r>
          </a:p>
          <a:p>
            <a:endParaRPr lang="en-US" dirty="0"/>
          </a:p>
        </p:txBody>
      </p:sp>
      <p:sp>
        <p:nvSpPr>
          <p:cNvPr id="4" name="Slide Number Placeholder 3"/>
          <p:cNvSpPr>
            <a:spLocks noGrp="1"/>
          </p:cNvSpPr>
          <p:nvPr>
            <p:ph type="sldNum" sz="quarter" idx="10"/>
          </p:nvPr>
        </p:nvSpPr>
        <p:spPr/>
        <p:txBody>
          <a:bodyPr/>
          <a:lstStyle/>
          <a:p>
            <a:fld id="{8D731FB6-3064-2F49-8E15-B8F5B6C56710}" type="slidenum">
              <a:rPr lang="en-US" smtClean="0"/>
              <a:t>31</a:t>
            </a:fld>
            <a:endParaRPr lang="en-US"/>
          </a:p>
        </p:txBody>
      </p:sp>
    </p:spTree>
    <p:extLst>
      <p:ext uri="{BB962C8B-B14F-4D97-AF65-F5344CB8AC3E}">
        <p14:creationId xmlns:p14="http://schemas.microsoft.com/office/powerpoint/2010/main" val="880380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32</a:t>
            </a:fld>
            <a:endParaRPr lang="en-US"/>
          </a:p>
        </p:txBody>
      </p:sp>
    </p:spTree>
    <p:extLst>
      <p:ext uri="{BB962C8B-B14F-4D97-AF65-F5344CB8AC3E}">
        <p14:creationId xmlns:p14="http://schemas.microsoft.com/office/powerpoint/2010/main" val="1754450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33</a:t>
            </a:fld>
            <a:endParaRPr lang="en-US"/>
          </a:p>
        </p:txBody>
      </p:sp>
    </p:spTree>
    <p:extLst>
      <p:ext uri="{BB962C8B-B14F-4D97-AF65-F5344CB8AC3E}">
        <p14:creationId xmlns:p14="http://schemas.microsoft.com/office/powerpoint/2010/main" val="2796939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examine alternatives in an explicit and logical way - valued on a single coherent scale</a:t>
            </a:r>
            <a:r>
              <a:rPr lang="en-US" baseline="0" dirty="0" smtClean="0"/>
              <a:t> that may vary - </a:t>
            </a:r>
            <a:r>
              <a:rPr lang="en-US" dirty="0" smtClean="0"/>
              <a:t>sensitivity analyses  for changes that can influence decisions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D731FB6-3064-2F49-8E15-B8F5B6C56710}" type="slidenum">
              <a:rPr lang="en-US" smtClean="0"/>
              <a:t>35</a:t>
            </a:fld>
            <a:endParaRPr lang="en-US"/>
          </a:p>
        </p:txBody>
      </p:sp>
    </p:spTree>
    <p:extLst>
      <p:ext uri="{BB962C8B-B14F-4D97-AF65-F5344CB8AC3E}">
        <p14:creationId xmlns:p14="http://schemas.microsoft.com/office/powerpoint/2010/main" val="357158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36</a:t>
            </a:fld>
            <a:endParaRPr lang="en-US"/>
          </a:p>
        </p:txBody>
      </p:sp>
    </p:spTree>
    <p:extLst>
      <p:ext uri="{BB962C8B-B14F-4D97-AF65-F5344CB8AC3E}">
        <p14:creationId xmlns:p14="http://schemas.microsoft.com/office/powerpoint/2010/main" val="1520672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4812"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Development problems: Lack of concrete data, many sources of info, wealth of expert in-depth knowledge</a:t>
            </a:r>
          </a:p>
          <a:p>
            <a:endParaRPr lang="en-US" dirty="0"/>
          </a:p>
        </p:txBody>
      </p:sp>
      <p:sp>
        <p:nvSpPr>
          <p:cNvPr id="4" name="Slide Number Placeholder 3"/>
          <p:cNvSpPr>
            <a:spLocks noGrp="1"/>
          </p:cNvSpPr>
          <p:nvPr>
            <p:ph type="sldNum" sz="quarter" idx="10"/>
          </p:nvPr>
        </p:nvSpPr>
        <p:spPr/>
        <p:txBody>
          <a:bodyPr/>
          <a:lstStyle/>
          <a:p>
            <a:fld id="{1A0317E8-F6D5-46C4-AD2E-219D86FCF230}" type="slidenum">
              <a:rPr lang="en-US" smtClean="0"/>
              <a:t>37</a:t>
            </a:fld>
            <a:endParaRPr lang="en-US"/>
          </a:p>
        </p:txBody>
      </p:sp>
    </p:spTree>
    <p:extLst>
      <p:ext uri="{BB962C8B-B14F-4D97-AF65-F5344CB8AC3E}">
        <p14:creationId xmlns:p14="http://schemas.microsoft.com/office/powerpoint/2010/main" val="3824283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D06825-3952-9E47-BB44-C506E2C43214}" type="slidenum">
              <a:rPr lang="en-US" smtClean="0"/>
              <a:t>38</a:t>
            </a:fld>
            <a:endParaRPr lang="en-US"/>
          </a:p>
        </p:txBody>
      </p:sp>
    </p:spTree>
    <p:extLst>
      <p:ext uri="{BB962C8B-B14F-4D97-AF65-F5344CB8AC3E}">
        <p14:creationId xmlns:p14="http://schemas.microsoft.com/office/powerpoint/2010/main" val="341666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43</a:t>
            </a:fld>
            <a:endParaRPr lang="en-US"/>
          </a:p>
        </p:txBody>
      </p:sp>
    </p:spTree>
    <p:extLst>
      <p:ext uri="{BB962C8B-B14F-4D97-AF65-F5344CB8AC3E}">
        <p14:creationId xmlns:p14="http://schemas.microsoft.com/office/powerpoint/2010/main" val="3699377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&gt;800</a:t>
            </a:r>
            <a:r>
              <a:rPr lang="en-US" baseline="0" dirty="0" smtClean="0"/>
              <a:t> parts and complex balance ergonomic in structure, experts will be cognizant what they don’t know</a:t>
            </a:r>
            <a:endParaRPr lang="en-US" dirty="0"/>
          </a:p>
        </p:txBody>
      </p:sp>
      <p:sp>
        <p:nvSpPr>
          <p:cNvPr id="4" name="Slide Number Placeholder 3"/>
          <p:cNvSpPr>
            <a:spLocks noGrp="1"/>
          </p:cNvSpPr>
          <p:nvPr>
            <p:ph type="sldNum" sz="quarter" idx="10"/>
          </p:nvPr>
        </p:nvSpPr>
        <p:spPr/>
        <p:txBody>
          <a:bodyPr/>
          <a:lstStyle/>
          <a:p>
            <a:fld id="{EE131AD8-C054-4A21-90B5-339922E0A405}" type="slidenum">
              <a:rPr lang="de-DE" smtClean="0"/>
              <a:t>44</a:t>
            </a:fld>
            <a:endParaRPr lang="de-DE"/>
          </a:p>
        </p:txBody>
      </p:sp>
    </p:spTree>
    <p:extLst>
      <p:ext uri="{BB962C8B-B14F-4D97-AF65-F5344CB8AC3E}">
        <p14:creationId xmlns:p14="http://schemas.microsoft.com/office/powerpoint/2010/main" val="189697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45</a:t>
            </a:fld>
            <a:endParaRPr lang="en-US"/>
          </a:p>
        </p:txBody>
      </p:sp>
    </p:spTree>
    <p:extLst>
      <p:ext uri="{BB962C8B-B14F-4D97-AF65-F5344CB8AC3E}">
        <p14:creationId xmlns:p14="http://schemas.microsoft.com/office/powerpoint/2010/main" val="3699377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impact of this population increase on the food system is much more complex than a proportional increase in the demand for food.’ . Nair (2014) describes the many interconnected sustainability social ecological and economic issues in agriculture and ecology and the potential for </a:t>
            </a:r>
            <a:r>
              <a:rPr lang="en-US" sz="1200" kern="1200" dirty="0" err="1" smtClean="0">
                <a:solidFill>
                  <a:schemeClr val="tx1"/>
                </a:solidFill>
                <a:effectLst/>
                <a:latin typeface="+mn-lt"/>
                <a:ea typeface="+mn-ea"/>
                <a:cs typeface="+mn-cs"/>
              </a:rPr>
              <a:t>agroecological</a:t>
            </a:r>
            <a:r>
              <a:rPr lang="en-US" sz="1200" kern="1200" dirty="0" smtClean="0">
                <a:solidFill>
                  <a:schemeClr val="tx1"/>
                </a:solidFill>
                <a:effectLst/>
                <a:latin typeface="+mn-lt"/>
                <a:ea typeface="+mn-ea"/>
                <a:cs typeface="+mn-cs"/>
              </a:rPr>
              <a:t> approaches to address these issues… </a:t>
            </a:r>
          </a:p>
          <a:p>
            <a:endParaRPr lang="en-US" dirty="0"/>
          </a:p>
        </p:txBody>
      </p:sp>
      <p:sp>
        <p:nvSpPr>
          <p:cNvPr id="4" name="Slide Number Placeholder 3"/>
          <p:cNvSpPr>
            <a:spLocks noGrp="1"/>
          </p:cNvSpPr>
          <p:nvPr>
            <p:ph type="sldNum" sz="quarter" idx="10"/>
          </p:nvPr>
        </p:nvSpPr>
        <p:spPr/>
        <p:txBody>
          <a:bodyPr/>
          <a:lstStyle/>
          <a:p>
            <a:fld id="{F5DFFB3A-BBC0-374C-B83E-E2DE1BBDC563}" type="slidenum">
              <a:rPr lang="en-US" smtClean="0"/>
              <a:t>3</a:t>
            </a:fld>
            <a:endParaRPr lang="en-US"/>
          </a:p>
        </p:txBody>
      </p:sp>
    </p:spTree>
    <p:extLst>
      <p:ext uri="{BB962C8B-B14F-4D97-AF65-F5344CB8AC3E}">
        <p14:creationId xmlns:p14="http://schemas.microsoft.com/office/powerpoint/2010/main" val="4163049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46</a:t>
            </a:fld>
            <a:endParaRPr lang="en-US"/>
          </a:p>
        </p:txBody>
      </p:sp>
    </p:spTree>
    <p:extLst>
      <p:ext uri="{BB962C8B-B14F-4D97-AF65-F5344CB8AC3E}">
        <p14:creationId xmlns:p14="http://schemas.microsoft.com/office/powerpoint/2010/main" val="3699377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48</a:t>
            </a:fld>
            <a:endParaRPr lang="en-US"/>
          </a:p>
        </p:txBody>
      </p:sp>
    </p:spTree>
    <p:extLst>
      <p:ext uri="{BB962C8B-B14F-4D97-AF65-F5344CB8AC3E}">
        <p14:creationId xmlns:p14="http://schemas.microsoft.com/office/powerpoint/2010/main" val="3699377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49</a:t>
            </a:fld>
            <a:endParaRPr lang="en-US"/>
          </a:p>
        </p:txBody>
      </p:sp>
    </p:spTree>
    <p:extLst>
      <p:ext uri="{BB962C8B-B14F-4D97-AF65-F5344CB8AC3E}">
        <p14:creationId xmlns:p14="http://schemas.microsoft.com/office/powerpoint/2010/main" val="3699377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51</a:t>
            </a:fld>
            <a:endParaRPr lang="en-US"/>
          </a:p>
        </p:txBody>
      </p:sp>
    </p:spTree>
    <p:extLst>
      <p:ext uri="{BB962C8B-B14F-4D97-AF65-F5344CB8AC3E}">
        <p14:creationId xmlns:p14="http://schemas.microsoft.com/office/powerpoint/2010/main" val="3699377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Advertisement about resources that can help you all follow</a:t>
            </a:r>
            <a:r>
              <a:rPr lang="en-US" baseline="0" dirty="0" smtClean="0"/>
              <a:t> up on the DA approaches </a:t>
            </a:r>
            <a:r>
              <a:rPr lang="en-US" baseline="0" dirty="0" err="1" smtClean="0"/>
              <a:t>Eike</a:t>
            </a:r>
            <a:r>
              <a:rPr lang="en-US" baseline="0" dirty="0" smtClean="0"/>
              <a:t> talked about</a:t>
            </a:r>
            <a:endParaRPr lang="en-US" dirty="0"/>
          </a:p>
        </p:txBody>
      </p:sp>
      <p:sp>
        <p:nvSpPr>
          <p:cNvPr id="4" name="Slide Number Placeholder 3"/>
          <p:cNvSpPr>
            <a:spLocks noGrp="1"/>
          </p:cNvSpPr>
          <p:nvPr>
            <p:ph type="sldNum" sz="quarter" idx="10"/>
          </p:nvPr>
        </p:nvSpPr>
        <p:spPr/>
        <p:txBody>
          <a:bodyPr/>
          <a:lstStyle/>
          <a:p>
            <a:fld id="{8D731FB6-3064-2F49-8E15-B8F5B6C56710}" type="slidenum">
              <a:rPr lang="en-US" smtClean="0"/>
              <a:t>54</a:t>
            </a:fld>
            <a:endParaRPr lang="en-US"/>
          </a:p>
        </p:txBody>
      </p:sp>
    </p:spTree>
    <p:extLst>
      <p:ext uri="{BB962C8B-B14F-4D97-AF65-F5344CB8AC3E}">
        <p14:creationId xmlns:p14="http://schemas.microsoft.com/office/powerpoint/2010/main" val="4052378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55</a:t>
            </a:fld>
            <a:endParaRPr lang="en-US"/>
          </a:p>
        </p:txBody>
      </p:sp>
    </p:spTree>
    <p:extLst>
      <p:ext uri="{BB962C8B-B14F-4D97-AF65-F5344CB8AC3E}">
        <p14:creationId xmlns:p14="http://schemas.microsoft.com/office/powerpoint/2010/main" val="2127029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56</a:t>
            </a:fld>
            <a:endParaRPr lang="en-US"/>
          </a:p>
        </p:txBody>
      </p:sp>
    </p:spTree>
    <p:extLst>
      <p:ext uri="{BB962C8B-B14F-4D97-AF65-F5344CB8AC3E}">
        <p14:creationId xmlns:p14="http://schemas.microsoft.com/office/powerpoint/2010/main" val="2652389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the same way that you calibrate a </a:t>
            </a:r>
            <a:r>
              <a:rPr lang="en-US" dirty="0" err="1" smtClean="0"/>
              <a:t>Ph</a:t>
            </a:r>
            <a:r>
              <a:rPr lang="en-US" dirty="0" smtClean="0"/>
              <a:t> test. We give questions to which the answer is known,</a:t>
            </a:r>
            <a:r>
              <a:rPr lang="en-US" baseline="0" dirty="0" smtClean="0"/>
              <a:t> 90% correct when they have 90% confidence</a:t>
            </a:r>
            <a:endParaRPr lang="en-US" dirty="0"/>
          </a:p>
        </p:txBody>
      </p:sp>
      <p:sp>
        <p:nvSpPr>
          <p:cNvPr id="4" name="Slide Number Placeholder 3"/>
          <p:cNvSpPr>
            <a:spLocks noGrp="1"/>
          </p:cNvSpPr>
          <p:nvPr>
            <p:ph type="sldNum" sz="quarter" idx="10"/>
          </p:nvPr>
        </p:nvSpPr>
        <p:spPr/>
        <p:txBody>
          <a:bodyPr/>
          <a:lstStyle/>
          <a:p>
            <a:fld id="{8D731FB6-3064-2F49-8E15-B8F5B6C56710}" type="slidenum">
              <a:rPr lang="en-US" smtClean="0"/>
              <a:t>57</a:t>
            </a:fld>
            <a:endParaRPr lang="en-US"/>
          </a:p>
        </p:txBody>
      </p:sp>
    </p:spTree>
    <p:extLst>
      <p:ext uri="{BB962C8B-B14F-4D97-AF65-F5344CB8AC3E}">
        <p14:creationId xmlns:p14="http://schemas.microsoft.com/office/powerpoint/2010/main" val="1211156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60</a:t>
            </a:fld>
            <a:endParaRPr lang="en-US"/>
          </a:p>
        </p:txBody>
      </p:sp>
    </p:spTree>
    <p:extLst>
      <p:ext uri="{BB962C8B-B14F-4D97-AF65-F5344CB8AC3E}">
        <p14:creationId xmlns:p14="http://schemas.microsoft.com/office/powerpoint/2010/main" val="73321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Cabinet approved the National Vision</a:t>
            </a:r>
            <a:r>
              <a:rPr lang="en-US" baseline="0" dirty="0" smtClean="0"/>
              <a:t> </a:t>
            </a:r>
            <a:r>
              <a:rPr lang="en-US" dirty="0" smtClean="0"/>
              <a:t>Statement, “A Transformed Ugandan</a:t>
            </a:r>
            <a:r>
              <a:rPr lang="en-US" baseline="0" dirty="0" smtClean="0"/>
              <a:t> </a:t>
            </a:r>
            <a:r>
              <a:rPr lang="en-US" dirty="0" smtClean="0"/>
              <a:t>Society from a Peasant to a Modern</a:t>
            </a:r>
            <a:r>
              <a:rPr lang="en-US" baseline="0" dirty="0" smtClean="0"/>
              <a:t> </a:t>
            </a:r>
            <a:r>
              <a:rPr lang="en-US" dirty="0" smtClean="0"/>
              <a:t>and Prosperous Country within 30</a:t>
            </a:r>
            <a:r>
              <a:rPr lang="en-US" baseline="0" dirty="0" smtClean="0"/>
              <a:t> </a:t>
            </a:r>
            <a:r>
              <a:rPr lang="en-US" dirty="0" smtClean="0"/>
              <a:t>years”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Framework</a:t>
            </a:r>
            <a:r>
              <a:rPr lang="en-US" baseline="0" dirty="0" smtClean="0"/>
              <a:t> for policies that refer to agriculture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will be the implications for human nutrition?</a:t>
            </a:r>
            <a:endParaRPr lang="en-US" dirty="0" smtClean="0"/>
          </a:p>
        </p:txBody>
      </p:sp>
      <p:sp>
        <p:nvSpPr>
          <p:cNvPr id="4" name="Slide Number Placeholder 3"/>
          <p:cNvSpPr>
            <a:spLocks noGrp="1"/>
          </p:cNvSpPr>
          <p:nvPr>
            <p:ph type="sldNum" sz="quarter" idx="10"/>
          </p:nvPr>
        </p:nvSpPr>
        <p:spPr/>
        <p:txBody>
          <a:bodyPr/>
          <a:lstStyle/>
          <a:p>
            <a:fld id="{514AAF16-22E1-5C41-8409-5ABF472EA715}" type="slidenum">
              <a:rPr lang="en-US" smtClean="0"/>
              <a:t>61</a:t>
            </a:fld>
            <a:endParaRPr lang="en-US"/>
          </a:p>
        </p:txBody>
      </p:sp>
    </p:spTree>
    <p:extLst>
      <p:ext uri="{BB962C8B-B14F-4D97-AF65-F5344CB8AC3E}">
        <p14:creationId xmlns:p14="http://schemas.microsoft.com/office/powerpoint/2010/main" val="3647726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impact of this population increase on the food system is much more complex than a proportional increase in the demand for food.’ . Nair (2014) describes the many interconnected sustainability social ecological and economic issues in agriculture and ecology and the potential for </a:t>
            </a:r>
            <a:r>
              <a:rPr lang="en-US" sz="1200" kern="1200" dirty="0" err="1" smtClean="0">
                <a:solidFill>
                  <a:schemeClr val="tx1"/>
                </a:solidFill>
                <a:effectLst/>
                <a:latin typeface="+mn-lt"/>
                <a:ea typeface="+mn-ea"/>
                <a:cs typeface="+mn-cs"/>
              </a:rPr>
              <a:t>agroecological</a:t>
            </a:r>
            <a:r>
              <a:rPr lang="en-US" sz="1200" kern="1200" dirty="0" smtClean="0">
                <a:solidFill>
                  <a:schemeClr val="tx1"/>
                </a:solidFill>
                <a:effectLst/>
                <a:latin typeface="+mn-lt"/>
                <a:ea typeface="+mn-ea"/>
                <a:cs typeface="+mn-cs"/>
              </a:rPr>
              <a:t> approaches to address these issues… </a:t>
            </a:r>
          </a:p>
          <a:p>
            <a:endParaRPr lang="en-US" dirty="0"/>
          </a:p>
        </p:txBody>
      </p:sp>
      <p:sp>
        <p:nvSpPr>
          <p:cNvPr id="4" name="Slide Number Placeholder 3"/>
          <p:cNvSpPr>
            <a:spLocks noGrp="1"/>
          </p:cNvSpPr>
          <p:nvPr>
            <p:ph type="sldNum" sz="quarter" idx="10"/>
          </p:nvPr>
        </p:nvSpPr>
        <p:spPr/>
        <p:txBody>
          <a:bodyPr/>
          <a:lstStyle/>
          <a:p>
            <a:fld id="{F5DFFB3A-BBC0-374C-B83E-E2DE1BBDC563}" type="slidenum">
              <a:rPr lang="en-US" smtClean="0"/>
              <a:t>4</a:t>
            </a:fld>
            <a:endParaRPr lang="en-US"/>
          </a:p>
        </p:txBody>
      </p:sp>
    </p:spTree>
    <p:extLst>
      <p:ext uri="{BB962C8B-B14F-4D97-AF65-F5344CB8AC3E}">
        <p14:creationId xmlns:p14="http://schemas.microsoft.com/office/powerpoint/2010/main" val="4163049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implicit link between food insecurity and low agricultural production, reflected in policy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Vision 2040 calls for agricultural intensification across Uganda focused on a few crops with potential for commercialization and value addition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14AAF16-22E1-5C41-8409-5ABF472EA715}" type="slidenum">
              <a:rPr lang="en-US" smtClean="0"/>
              <a:t>64</a:t>
            </a:fld>
            <a:endParaRPr lang="en-US"/>
          </a:p>
        </p:txBody>
      </p:sp>
    </p:spTree>
    <p:extLst>
      <p:ext uri="{BB962C8B-B14F-4D97-AF65-F5344CB8AC3E}">
        <p14:creationId xmlns:p14="http://schemas.microsoft.com/office/powerpoint/2010/main" val="3647726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Upper and lower bounds based on subjective probabilities</a:t>
            </a:r>
          </a:p>
          <a:p>
            <a:r>
              <a:rPr lang="en-US" dirty="0" smtClean="0"/>
              <a:t>Test parts of the model? Outputs</a:t>
            </a:r>
            <a:r>
              <a:rPr lang="en-US" baseline="0" dirty="0" smtClean="0"/>
              <a:t> match reality</a:t>
            </a:r>
            <a:r>
              <a:rPr lang="mr-IN" baseline="0" dirty="0" smtClean="0"/>
              <a:t>…</a:t>
            </a:r>
            <a:r>
              <a:rPr lang="en-US" baseline="0" dirty="0" smtClean="0"/>
              <a:t> </a:t>
            </a:r>
          </a:p>
          <a:p>
            <a:r>
              <a:rPr lang="en-US" baseline="0" dirty="0" smtClean="0"/>
              <a:t>Not </a:t>
            </a:r>
            <a:r>
              <a:rPr lang="en-US" baseline="0" dirty="0" err="1" smtClean="0"/>
              <a:t>explict</a:t>
            </a:r>
            <a:r>
              <a:rPr lang="en-US" baseline="0" dirty="0" smtClean="0"/>
              <a:t>, important</a:t>
            </a:r>
            <a:endParaRPr lang="en-US" dirty="0"/>
          </a:p>
        </p:txBody>
      </p:sp>
      <p:sp>
        <p:nvSpPr>
          <p:cNvPr id="4" name="Slide Number Placeholder 3"/>
          <p:cNvSpPr>
            <a:spLocks noGrp="1"/>
          </p:cNvSpPr>
          <p:nvPr>
            <p:ph type="sldNum" sz="quarter" idx="10"/>
          </p:nvPr>
        </p:nvSpPr>
        <p:spPr/>
        <p:txBody>
          <a:bodyPr/>
          <a:lstStyle/>
          <a:p>
            <a:fld id="{514AAF16-22E1-5C41-8409-5ABF472EA715}" type="slidenum">
              <a:rPr lang="en-US" smtClean="0"/>
              <a:t>65</a:t>
            </a:fld>
            <a:endParaRPr lang="en-US"/>
          </a:p>
        </p:txBody>
      </p:sp>
    </p:spTree>
    <p:extLst>
      <p:ext uri="{BB962C8B-B14F-4D97-AF65-F5344CB8AC3E}">
        <p14:creationId xmlns:p14="http://schemas.microsoft.com/office/powerpoint/2010/main" val="3647726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4AAF16-22E1-5C41-8409-5ABF472EA715}" type="slidenum">
              <a:rPr lang="en-US" smtClean="0"/>
              <a:t>70</a:t>
            </a:fld>
            <a:endParaRPr lang="en-US"/>
          </a:p>
        </p:txBody>
      </p:sp>
    </p:spTree>
    <p:extLst>
      <p:ext uri="{BB962C8B-B14F-4D97-AF65-F5344CB8AC3E}">
        <p14:creationId xmlns:p14="http://schemas.microsoft.com/office/powerpoint/2010/main" val="1516162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Monthly nutrient contributions in 10,000 Monte Carlo model runs </a:t>
            </a:r>
          </a:p>
          <a:p>
            <a:r>
              <a:rPr lang="en-US" sz="1200" i="1" kern="1200" dirty="0" smtClean="0">
                <a:solidFill>
                  <a:schemeClr val="tx1"/>
                </a:solidFill>
                <a:effectLst/>
                <a:latin typeface="+mn-lt"/>
                <a:ea typeface="+mn-ea"/>
                <a:cs typeface="+mn-cs"/>
              </a:rPr>
              <a:t>Grey lines across graph AS REFRENCE ONLY minimum Estimated Average Requirement for a household of 4.7 adults and 2.3 children. </a:t>
            </a:r>
          </a:p>
        </p:txBody>
      </p:sp>
      <p:sp>
        <p:nvSpPr>
          <p:cNvPr id="4" name="Slide Number Placeholder 3"/>
          <p:cNvSpPr>
            <a:spLocks noGrp="1"/>
          </p:cNvSpPr>
          <p:nvPr>
            <p:ph type="sldNum" sz="quarter" idx="10"/>
          </p:nvPr>
        </p:nvSpPr>
        <p:spPr/>
        <p:txBody>
          <a:bodyPr/>
          <a:lstStyle/>
          <a:p>
            <a:fld id="{514AAF16-22E1-5C41-8409-5ABF472EA715}" type="slidenum">
              <a:rPr lang="en-US" smtClean="0"/>
              <a:t>72</a:t>
            </a:fld>
            <a:endParaRPr lang="en-US"/>
          </a:p>
        </p:txBody>
      </p:sp>
    </p:spTree>
    <p:extLst>
      <p:ext uri="{BB962C8B-B14F-4D97-AF65-F5344CB8AC3E}">
        <p14:creationId xmlns:p14="http://schemas.microsoft.com/office/powerpoint/2010/main" val="1929767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EVPI</a:t>
            </a:r>
          </a:p>
          <a:p>
            <a:r>
              <a:rPr lang="en-US" dirty="0" smtClean="0"/>
              <a:t>Maximum willing to pay for additional information.</a:t>
            </a:r>
            <a:endParaRPr lang="en-US" dirty="0"/>
          </a:p>
        </p:txBody>
      </p:sp>
      <p:sp>
        <p:nvSpPr>
          <p:cNvPr id="4" name="Slide Number Placeholder 3"/>
          <p:cNvSpPr>
            <a:spLocks noGrp="1"/>
          </p:cNvSpPr>
          <p:nvPr>
            <p:ph type="sldNum" sz="quarter" idx="10"/>
          </p:nvPr>
        </p:nvSpPr>
        <p:spPr/>
        <p:txBody>
          <a:bodyPr/>
          <a:lstStyle/>
          <a:p>
            <a:fld id="{514AAF16-22E1-5C41-8409-5ABF472EA715}" type="slidenum">
              <a:rPr lang="en-US" smtClean="0"/>
              <a:t>73</a:t>
            </a:fld>
            <a:endParaRPr lang="en-US"/>
          </a:p>
        </p:txBody>
      </p:sp>
    </p:spTree>
    <p:extLst>
      <p:ext uri="{BB962C8B-B14F-4D97-AF65-F5344CB8AC3E}">
        <p14:creationId xmlns:p14="http://schemas.microsoft.com/office/powerpoint/2010/main" val="1929767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None of 10,000 model runs produced a scenario where Vision 2040 farms out produced HGs in Vitamin C</a:t>
            </a:r>
          </a:p>
          <a:p>
            <a:endParaRPr lang="en-US" dirty="0"/>
          </a:p>
        </p:txBody>
      </p:sp>
      <p:sp>
        <p:nvSpPr>
          <p:cNvPr id="4" name="Slide Number Placeholder 3"/>
          <p:cNvSpPr>
            <a:spLocks noGrp="1"/>
          </p:cNvSpPr>
          <p:nvPr>
            <p:ph type="sldNum" sz="quarter" idx="10"/>
          </p:nvPr>
        </p:nvSpPr>
        <p:spPr/>
        <p:txBody>
          <a:bodyPr/>
          <a:lstStyle/>
          <a:p>
            <a:fld id="{514AAF16-22E1-5C41-8409-5ABF472EA715}" type="slidenum">
              <a:rPr lang="en-US" smtClean="0"/>
              <a:t>74</a:t>
            </a:fld>
            <a:endParaRPr lang="en-US"/>
          </a:p>
        </p:txBody>
      </p:sp>
    </p:spTree>
    <p:extLst>
      <p:ext uri="{BB962C8B-B14F-4D97-AF65-F5344CB8AC3E}">
        <p14:creationId xmlns:p14="http://schemas.microsoft.com/office/powerpoint/2010/main" val="3451386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Advertisement about resources that can help you all follow</a:t>
            </a:r>
            <a:r>
              <a:rPr lang="en-US" baseline="0" dirty="0" smtClean="0"/>
              <a:t> up on the DA approaches </a:t>
            </a:r>
            <a:r>
              <a:rPr lang="en-US" baseline="0" dirty="0" err="1" smtClean="0"/>
              <a:t>Eike</a:t>
            </a:r>
            <a:r>
              <a:rPr lang="en-US" baseline="0" dirty="0" smtClean="0"/>
              <a:t> talked about</a:t>
            </a:r>
            <a:endParaRPr lang="en-US" dirty="0"/>
          </a:p>
        </p:txBody>
      </p:sp>
      <p:sp>
        <p:nvSpPr>
          <p:cNvPr id="4" name="Slide Number Placeholder 3"/>
          <p:cNvSpPr>
            <a:spLocks noGrp="1"/>
          </p:cNvSpPr>
          <p:nvPr>
            <p:ph type="sldNum" sz="quarter" idx="10"/>
          </p:nvPr>
        </p:nvSpPr>
        <p:spPr/>
        <p:txBody>
          <a:bodyPr/>
          <a:lstStyle/>
          <a:p>
            <a:fld id="{8D731FB6-3064-2F49-8E15-B8F5B6C56710}" type="slidenum">
              <a:rPr lang="en-US" smtClean="0"/>
              <a:t>80</a:t>
            </a:fld>
            <a:endParaRPr lang="en-US"/>
          </a:p>
        </p:txBody>
      </p:sp>
    </p:spTree>
    <p:extLst>
      <p:ext uri="{BB962C8B-B14F-4D97-AF65-F5344CB8AC3E}">
        <p14:creationId xmlns:p14="http://schemas.microsoft.com/office/powerpoint/2010/main" val="4052378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83</a:t>
            </a:fld>
            <a:endParaRPr lang="en-US"/>
          </a:p>
        </p:txBody>
      </p:sp>
    </p:spTree>
    <p:extLst>
      <p:ext uri="{BB962C8B-B14F-4D97-AF65-F5344CB8AC3E}">
        <p14:creationId xmlns:p14="http://schemas.microsoft.com/office/powerpoint/2010/main" val="80327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5</a:t>
            </a:fld>
            <a:endParaRPr lang="en-US"/>
          </a:p>
        </p:txBody>
      </p:sp>
    </p:spTree>
    <p:extLst>
      <p:ext uri="{BB962C8B-B14F-4D97-AF65-F5344CB8AC3E}">
        <p14:creationId xmlns:p14="http://schemas.microsoft.com/office/powerpoint/2010/main" val="1995788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8</a:t>
            </a:fld>
            <a:endParaRPr lang="en-US"/>
          </a:p>
        </p:txBody>
      </p:sp>
    </p:spTree>
    <p:extLst>
      <p:ext uri="{BB962C8B-B14F-4D97-AF65-F5344CB8AC3E}">
        <p14:creationId xmlns:p14="http://schemas.microsoft.com/office/powerpoint/2010/main" val="3110937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Consultative Group on International Agricultural Research</a:t>
            </a:r>
            <a:endParaRPr lang="en-US" dirty="0"/>
          </a:p>
        </p:txBody>
      </p:sp>
      <p:sp>
        <p:nvSpPr>
          <p:cNvPr id="4" name="Slide Number Placeholder 3"/>
          <p:cNvSpPr>
            <a:spLocks noGrp="1"/>
          </p:cNvSpPr>
          <p:nvPr>
            <p:ph type="sldNum" sz="quarter" idx="10"/>
          </p:nvPr>
        </p:nvSpPr>
        <p:spPr/>
        <p:txBody>
          <a:bodyPr/>
          <a:lstStyle/>
          <a:p>
            <a:fld id="{CC91350E-A08D-4BCE-8039-125B87307CB2}" type="slidenum">
              <a:rPr lang="en-US" smtClean="0"/>
              <a:t>10</a:t>
            </a:fld>
            <a:endParaRPr lang="en-US"/>
          </a:p>
        </p:txBody>
      </p:sp>
    </p:spTree>
    <p:extLst>
      <p:ext uri="{BB962C8B-B14F-4D97-AF65-F5344CB8AC3E}">
        <p14:creationId xmlns:p14="http://schemas.microsoft.com/office/powerpoint/2010/main" val="321746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11</a:t>
            </a:fld>
            <a:endParaRPr lang="en-US"/>
          </a:p>
        </p:txBody>
      </p:sp>
    </p:spTree>
    <p:extLst>
      <p:ext uri="{BB962C8B-B14F-4D97-AF65-F5344CB8AC3E}">
        <p14:creationId xmlns:p14="http://schemas.microsoft.com/office/powerpoint/2010/main" val="2353135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1350E-A08D-4BCE-8039-125B87307CB2}" type="slidenum">
              <a:rPr lang="en-US" smtClean="0"/>
              <a:t>12</a:t>
            </a:fld>
            <a:endParaRPr lang="en-US"/>
          </a:p>
        </p:txBody>
      </p:sp>
    </p:spTree>
    <p:extLst>
      <p:ext uri="{BB962C8B-B14F-4D97-AF65-F5344CB8AC3E}">
        <p14:creationId xmlns:p14="http://schemas.microsoft.com/office/powerpoint/2010/main" val="349654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23" y="2130474"/>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1" y="3886200"/>
            <a:ext cx="8534401"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E1F12E-73A7-493B-97AC-3C077D666A14}"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29DEA-C2FF-4F9C-8F85-7923E6F9F7B8}" type="slidenum">
              <a:rPr lang="en-US" smtClean="0"/>
              <a:t>‹#›</a:t>
            </a:fld>
            <a:endParaRPr lang="en-US"/>
          </a:p>
        </p:txBody>
      </p:sp>
    </p:spTree>
    <p:extLst>
      <p:ext uri="{BB962C8B-B14F-4D97-AF65-F5344CB8AC3E}">
        <p14:creationId xmlns:p14="http://schemas.microsoft.com/office/powerpoint/2010/main" val="1471702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E1F12E-73A7-493B-97AC-3C077D666A14}"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29DEA-C2FF-4F9C-8F85-7923E6F9F7B8}" type="slidenum">
              <a:rPr lang="en-US" smtClean="0"/>
              <a:t>‹#›</a:t>
            </a:fld>
            <a:endParaRPr lang="en-US"/>
          </a:p>
        </p:txBody>
      </p:sp>
    </p:spTree>
    <p:extLst>
      <p:ext uri="{BB962C8B-B14F-4D97-AF65-F5344CB8AC3E}">
        <p14:creationId xmlns:p14="http://schemas.microsoft.com/office/powerpoint/2010/main" val="2423333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87"/>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87"/>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E1F12E-73A7-493B-97AC-3C077D666A14}"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29DEA-C2FF-4F9C-8F85-7923E6F9F7B8}" type="slidenum">
              <a:rPr lang="en-US" smtClean="0"/>
              <a:t>‹#›</a:t>
            </a:fld>
            <a:endParaRPr lang="en-US"/>
          </a:p>
        </p:txBody>
      </p:sp>
    </p:spTree>
    <p:extLst>
      <p:ext uri="{BB962C8B-B14F-4D97-AF65-F5344CB8AC3E}">
        <p14:creationId xmlns:p14="http://schemas.microsoft.com/office/powerpoint/2010/main" val="4048933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E1F12E-73A7-493B-97AC-3C077D666A14}"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29DEA-C2FF-4F9C-8F85-7923E6F9F7B8}" type="slidenum">
              <a:rPr lang="en-US" smtClean="0"/>
              <a:t>‹#›</a:t>
            </a:fld>
            <a:endParaRPr lang="en-US"/>
          </a:p>
        </p:txBody>
      </p:sp>
    </p:spTree>
    <p:extLst>
      <p:ext uri="{BB962C8B-B14F-4D97-AF65-F5344CB8AC3E}">
        <p14:creationId xmlns:p14="http://schemas.microsoft.com/office/powerpoint/2010/main" val="3918443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49"/>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E1F12E-73A7-493B-97AC-3C077D666A14}"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29DEA-C2FF-4F9C-8F85-7923E6F9F7B8}" type="slidenum">
              <a:rPr lang="en-US" smtClean="0"/>
              <a:t>‹#›</a:t>
            </a:fld>
            <a:endParaRPr lang="en-US"/>
          </a:p>
        </p:txBody>
      </p:sp>
    </p:spTree>
    <p:extLst>
      <p:ext uri="{BB962C8B-B14F-4D97-AF65-F5344CB8AC3E}">
        <p14:creationId xmlns:p14="http://schemas.microsoft.com/office/powerpoint/2010/main" val="2756028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E1F12E-73A7-493B-97AC-3C077D666A14}" type="datetimeFigureOut">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29DEA-C2FF-4F9C-8F85-7923E6F9F7B8}" type="slidenum">
              <a:rPr lang="en-US" smtClean="0"/>
              <a:t>‹#›</a:t>
            </a:fld>
            <a:endParaRPr lang="en-US"/>
          </a:p>
        </p:txBody>
      </p:sp>
    </p:spTree>
    <p:extLst>
      <p:ext uri="{BB962C8B-B14F-4D97-AF65-F5344CB8AC3E}">
        <p14:creationId xmlns:p14="http://schemas.microsoft.com/office/powerpoint/2010/main" val="3869682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23"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23"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E1F12E-73A7-493B-97AC-3C077D666A14}" type="datetimeFigureOut">
              <a:rPr lang="en-US" smtClean="0"/>
              <a:t>3/31/19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29DEA-C2FF-4F9C-8F85-7923E6F9F7B8}" type="slidenum">
              <a:rPr lang="en-US" smtClean="0"/>
              <a:t>‹#›</a:t>
            </a:fld>
            <a:endParaRPr lang="en-US"/>
          </a:p>
        </p:txBody>
      </p:sp>
    </p:spTree>
    <p:extLst>
      <p:ext uri="{BB962C8B-B14F-4D97-AF65-F5344CB8AC3E}">
        <p14:creationId xmlns:p14="http://schemas.microsoft.com/office/powerpoint/2010/main" val="202143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E1F12E-73A7-493B-97AC-3C077D666A14}" type="datetimeFigureOut">
              <a:rPr lang="en-US" smtClean="0"/>
              <a:t>3/31/19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29DEA-C2FF-4F9C-8F85-7923E6F9F7B8}" type="slidenum">
              <a:rPr lang="en-US" smtClean="0"/>
              <a:t>‹#›</a:t>
            </a:fld>
            <a:endParaRPr lang="en-US"/>
          </a:p>
        </p:txBody>
      </p:sp>
    </p:spTree>
    <p:extLst>
      <p:ext uri="{BB962C8B-B14F-4D97-AF65-F5344CB8AC3E}">
        <p14:creationId xmlns:p14="http://schemas.microsoft.com/office/powerpoint/2010/main" val="255404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E1F12E-73A7-493B-97AC-3C077D666A14}" type="datetimeFigureOut">
              <a:rPr lang="en-US" smtClean="0"/>
              <a:t>3/31/19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D29DEA-C2FF-4F9C-8F85-7923E6F9F7B8}" type="slidenum">
              <a:rPr lang="en-US" smtClean="0"/>
              <a:t>‹#›</a:t>
            </a:fld>
            <a:endParaRPr lang="en-US"/>
          </a:p>
        </p:txBody>
      </p:sp>
    </p:spTree>
    <p:extLst>
      <p:ext uri="{BB962C8B-B14F-4D97-AF65-F5344CB8AC3E}">
        <p14:creationId xmlns:p14="http://schemas.microsoft.com/office/powerpoint/2010/main" val="3371696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9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E1F12E-73A7-493B-97AC-3C077D666A14}" type="datetimeFigureOut">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29DEA-C2FF-4F9C-8F85-7923E6F9F7B8}" type="slidenum">
              <a:rPr lang="en-US" smtClean="0"/>
              <a:t>‹#›</a:t>
            </a:fld>
            <a:endParaRPr lang="en-US"/>
          </a:p>
        </p:txBody>
      </p:sp>
    </p:spTree>
    <p:extLst>
      <p:ext uri="{BB962C8B-B14F-4D97-AF65-F5344CB8AC3E}">
        <p14:creationId xmlns:p14="http://schemas.microsoft.com/office/powerpoint/2010/main" val="51276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39"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39"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39"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E1F12E-73A7-493B-97AC-3C077D666A14}" type="datetimeFigureOut">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29DEA-C2FF-4F9C-8F85-7923E6F9F7B8}" type="slidenum">
              <a:rPr lang="en-US" smtClean="0"/>
              <a:t>‹#›</a:t>
            </a:fld>
            <a:endParaRPr lang="en-US"/>
          </a:p>
        </p:txBody>
      </p:sp>
    </p:spTree>
    <p:extLst>
      <p:ext uri="{BB962C8B-B14F-4D97-AF65-F5344CB8AC3E}">
        <p14:creationId xmlns:p14="http://schemas.microsoft.com/office/powerpoint/2010/main" val="33383926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22" y="274638"/>
            <a:ext cx="10972801"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22" y="1600206"/>
            <a:ext cx="10972801"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99"/>
            <a:ext cx="2844800" cy="365125"/>
          </a:xfrm>
          <a:prstGeom prst="rect">
            <a:avLst/>
          </a:prstGeom>
        </p:spPr>
        <p:txBody>
          <a:bodyPr vert="horz" lIns="91440" tIns="45720" rIns="91440" bIns="45720" rtlCol="0" anchor="ctr"/>
          <a:lstStyle>
            <a:lvl1pPr algn="l">
              <a:defRPr sz="1200">
                <a:solidFill>
                  <a:schemeClr val="tx1">
                    <a:tint val="75000"/>
                  </a:schemeClr>
                </a:solidFill>
                <a:latin typeface="Georgia"/>
                <a:cs typeface="Georgia"/>
              </a:defRPr>
            </a:lvl1pPr>
          </a:lstStyle>
          <a:p>
            <a:fld id="{66E1F12E-73A7-493B-97AC-3C077D666A14}" type="datetimeFigureOut">
              <a:rPr lang="en-US" smtClean="0"/>
              <a:pPr/>
              <a:t>3/31/19</a:t>
            </a:fld>
            <a:endParaRPr lang="en-US"/>
          </a:p>
        </p:txBody>
      </p:sp>
      <p:sp>
        <p:nvSpPr>
          <p:cNvPr id="5" name="Footer Placeholder 4"/>
          <p:cNvSpPr>
            <a:spLocks noGrp="1"/>
          </p:cNvSpPr>
          <p:nvPr>
            <p:ph type="ftr" sz="quarter" idx="3"/>
          </p:nvPr>
        </p:nvSpPr>
        <p:spPr>
          <a:xfrm>
            <a:off x="4165623" y="6356399"/>
            <a:ext cx="3860800" cy="365125"/>
          </a:xfrm>
          <a:prstGeom prst="rect">
            <a:avLst/>
          </a:prstGeom>
        </p:spPr>
        <p:txBody>
          <a:bodyPr vert="horz" lIns="91440" tIns="45720" rIns="91440" bIns="45720" rtlCol="0" anchor="ctr"/>
          <a:lstStyle>
            <a:lvl1pPr algn="ctr">
              <a:defRPr sz="1200">
                <a:solidFill>
                  <a:schemeClr val="tx1">
                    <a:tint val="75000"/>
                  </a:schemeClr>
                </a:solidFill>
                <a:latin typeface="Georgia"/>
                <a:cs typeface="Georgia"/>
              </a:defRPr>
            </a:lvl1pPr>
          </a:lstStyle>
          <a:p>
            <a:endParaRPr lang="en-US"/>
          </a:p>
        </p:txBody>
      </p:sp>
      <p:sp>
        <p:nvSpPr>
          <p:cNvPr id="6" name="Slide Number Placeholder 5"/>
          <p:cNvSpPr>
            <a:spLocks noGrp="1"/>
          </p:cNvSpPr>
          <p:nvPr>
            <p:ph type="sldNum" sz="quarter" idx="4"/>
          </p:nvPr>
        </p:nvSpPr>
        <p:spPr>
          <a:xfrm>
            <a:off x="8737623" y="6356399"/>
            <a:ext cx="2844800" cy="365125"/>
          </a:xfrm>
          <a:prstGeom prst="rect">
            <a:avLst/>
          </a:prstGeom>
        </p:spPr>
        <p:txBody>
          <a:bodyPr vert="horz" lIns="91440" tIns="45720" rIns="91440" bIns="45720" rtlCol="0" anchor="ctr"/>
          <a:lstStyle>
            <a:lvl1pPr algn="r">
              <a:defRPr sz="1200">
                <a:solidFill>
                  <a:schemeClr val="tx1">
                    <a:tint val="75000"/>
                  </a:schemeClr>
                </a:solidFill>
                <a:latin typeface="Georgia"/>
                <a:cs typeface="Georgia"/>
              </a:defRPr>
            </a:lvl1pPr>
          </a:lstStyle>
          <a:p>
            <a:fld id="{C2D29DEA-C2FF-4F9C-8F85-7923E6F9F7B8}" type="slidenum">
              <a:rPr lang="en-US" smtClean="0"/>
              <a:pPr/>
              <a:t>‹#›</a:t>
            </a:fld>
            <a:endParaRPr lang="en-US"/>
          </a:p>
        </p:txBody>
      </p:sp>
    </p:spTree>
    <p:extLst>
      <p:ext uri="{BB962C8B-B14F-4D97-AF65-F5344CB8AC3E}">
        <p14:creationId xmlns:p14="http://schemas.microsoft.com/office/powerpoint/2010/main" val="18690093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Georgia"/>
        </a:defRPr>
      </a:lvl1pPr>
      <a:lvl2pPr marL="742950" indent="-285750" algn="l" defTabSz="457200" rtl="0" eaLnBrk="1" latinLnBrk="0" hangingPunct="1">
        <a:spcBef>
          <a:spcPct val="20000"/>
        </a:spcBef>
        <a:buFont typeface="Arial"/>
        <a:buChar char="–"/>
        <a:defRPr sz="2800" kern="1200">
          <a:solidFill>
            <a:schemeClr val="tx1"/>
          </a:solidFill>
          <a:latin typeface="Georgia"/>
          <a:ea typeface="+mn-ea"/>
          <a:cs typeface="Georgia"/>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Georgia"/>
        </a:defRPr>
      </a:lvl3pPr>
      <a:lvl4pPr marL="1600200" indent="-228600" algn="l" defTabSz="457200" rtl="0" eaLnBrk="1" latinLnBrk="0" hangingPunct="1">
        <a:spcBef>
          <a:spcPct val="20000"/>
        </a:spcBef>
        <a:buFont typeface="Arial"/>
        <a:buChar char="–"/>
        <a:defRPr sz="2000" kern="1200">
          <a:solidFill>
            <a:schemeClr val="tx1"/>
          </a:solidFill>
          <a:latin typeface="Georgia"/>
          <a:ea typeface="+mn-ea"/>
          <a:cs typeface="Georgia"/>
        </a:defRPr>
      </a:lvl4pPr>
      <a:lvl5pPr marL="2057400" indent="-228600" algn="l" defTabSz="457200" rtl="0" eaLnBrk="1" latinLnBrk="0" hangingPunct="1">
        <a:spcBef>
          <a:spcPct val="20000"/>
        </a:spcBef>
        <a:buFont typeface="Arial"/>
        <a:buChar char="»"/>
        <a:defRPr sz="2000" kern="1200">
          <a:solidFill>
            <a:schemeClr val="tx1"/>
          </a:solidFill>
          <a:latin typeface="Georgia"/>
          <a:ea typeface="+mn-ea"/>
          <a:cs typeface="Georg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emf"/><Relationship Id="rId6"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ao.org/docrep/w7365e/w7365e00.htm%23Content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fao.org/docrep/w7365e/w7365e00.htm%23Contents" TargetMode="External"/><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diagramData" Target="../diagrams/data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1" Type="http://schemas.openxmlformats.org/officeDocument/2006/relationships/image" Target="../media/image37.jpg"/><Relationship Id="rId12" Type="http://schemas.openxmlformats.org/officeDocument/2006/relationships/image" Target="../media/image38.jpg"/><Relationship Id="rId13"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jpg"/><Relationship Id="rId6" Type="http://schemas.openxmlformats.org/officeDocument/2006/relationships/image" Target="../media/image32.png"/><Relationship Id="rId7" Type="http://schemas.openxmlformats.org/officeDocument/2006/relationships/image" Target="../media/image33.jpg"/><Relationship Id="rId8" Type="http://schemas.openxmlformats.org/officeDocument/2006/relationships/image" Target="../media/image34.jpg"/><Relationship Id="rId9" Type="http://schemas.openxmlformats.org/officeDocument/2006/relationships/image" Target="../media/image35.jpg"/><Relationship Id="rId10"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jp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7.xml"/><Relationship Id="rId2" Type="http://schemas.openxmlformats.org/officeDocument/2006/relationships/diagramData" Target="../diagrams/data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jp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png"/><Relationship Id="rId7" Type="http://schemas.microsoft.com/office/2007/relationships/hdphoto" Target="../media/hdphoto3.wdp"/><Relationship Id="rId8" Type="http://schemas.openxmlformats.org/officeDocument/2006/relationships/image" Target="../media/image52.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JPG"/><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g"/><Relationship Id="rId6" Type="http://schemas.openxmlformats.org/officeDocument/2006/relationships/image" Target="../media/image12.jp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7.xml"/><Relationship Id="rId2"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jpg"/><Relationship Id="rId6" Type="http://schemas.openxmlformats.org/officeDocument/2006/relationships/image" Target="../media/image62.jpg"/><Relationship Id="rId1" Type="http://schemas.openxmlformats.org/officeDocument/2006/relationships/slideLayout" Target="../slideLayouts/slideLayout7.xml"/><Relationship Id="rId2" Type="http://schemas.openxmlformats.org/officeDocument/2006/relationships/image" Target="../media/image58.jp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7.xml"/><Relationship Id="rId2" Type="http://schemas.openxmlformats.org/officeDocument/2006/relationships/diagramData" Target="../diagrams/data7.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g"/><Relationship Id="rId4"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jp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g"/><Relationship Id="rId4" Type="http://schemas.openxmlformats.org/officeDocument/2006/relationships/image" Target="../media/image72.JPG"/><Relationship Id="rId1" Type="http://schemas.openxmlformats.org/officeDocument/2006/relationships/slideLayout" Target="../slideLayouts/slideLayout7.xml"/><Relationship Id="rId2" Type="http://schemas.openxmlformats.org/officeDocument/2006/relationships/image" Target="../media/image7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3.jpg"/></Relationships>
</file>

<file path=ppt/slides/_rels/slide49.xml.rels><?xml version="1.0" encoding="UTF-8" standalone="yes"?>
<Relationships xmlns="http://schemas.openxmlformats.org/package/2006/relationships"><Relationship Id="rId3" Type="http://schemas.openxmlformats.org/officeDocument/2006/relationships/image" Target="../media/image74.gif"/><Relationship Id="rId4" Type="http://schemas.openxmlformats.org/officeDocument/2006/relationships/image" Target="../media/image75.jp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5" Type="http://schemas.openxmlformats.org/officeDocument/2006/relationships/image" Target="../media/image80.jp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1.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3.JPG"/><Relationship Id="rId4" Type="http://schemas.openxmlformats.org/officeDocument/2006/relationships/image" Target="../media/image84.jp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4.jp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7.xml"/><Relationship Id="rId2" Type="http://schemas.openxmlformats.org/officeDocument/2006/relationships/diagramData" Target="../diagrams/data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11" Type="http://schemas.openxmlformats.org/officeDocument/2006/relationships/image" Target="../media/image93.png"/><Relationship Id="rId12" Type="http://schemas.openxmlformats.org/officeDocument/2006/relationships/image" Target="../media/image94.jpeg"/><Relationship Id="rId13" Type="http://schemas.openxmlformats.org/officeDocument/2006/relationships/image" Target="../media/image95.jpeg"/><Relationship Id="rId14" Type="http://schemas.openxmlformats.org/officeDocument/2006/relationships/image" Target="../media/image96.jpg"/><Relationship Id="rId15"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5.tif"/><Relationship Id="rId4" Type="http://schemas.openxmlformats.org/officeDocument/2006/relationships/image" Target="../media/image86.jpeg"/><Relationship Id="rId5" Type="http://schemas.openxmlformats.org/officeDocument/2006/relationships/image" Target="../media/image87.jpg"/><Relationship Id="rId6" Type="http://schemas.openxmlformats.org/officeDocument/2006/relationships/image" Target="../media/image88.jpg"/><Relationship Id="rId7" Type="http://schemas.openxmlformats.org/officeDocument/2006/relationships/image" Target="../media/image89.jpeg"/><Relationship Id="rId8" Type="http://schemas.openxmlformats.org/officeDocument/2006/relationships/image" Target="../media/image90.png"/><Relationship Id="rId9" Type="http://schemas.openxmlformats.org/officeDocument/2006/relationships/image" Target="../media/image91.jpg"/><Relationship Id="rId10" Type="http://schemas.openxmlformats.org/officeDocument/2006/relationships/image" Target="../media/image92.jp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jpg"/><Relationship Id="rId5" Type="http://schemas.openxmlformats.org/officeDocument/2006/relationships/image" Target="../media/image100.jp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86.jpeg"/><Relationship Id="rId1" Type="http://schemas.openxmlformats.org/officeDocument/2006/relationships/slideLayout" Target="../slideLayouts/slideLayout2.xml"/><Relationship Id="rId2" Type="http://schemas.openxmlformats.org/officeDocument/2006/relationships/image" Target="../media/image89.jpeg"/></Relationships>
</file>

<file path=ppt/slides/_rels/slide63.xml.rels><?xml version="1.0" encoding="UTF-8" standalone="yes"?>
<Relationships xmlns="http://schemas.openxmlformats.org/package/2006/relationships"><Relationship Id="rId3" Type="http://schemas.openxmlformats.org/officeDocument/2006/relationships/image" Target="../media/image89.jpeg"/><Relationship Id="rId4" Type="http://schemas.openxmlformats.org/officeDocument/2006/relationships/image" Target="../media/image90.png"/><Relationship Id="rId5" Type="http://schemas.openxmlformats.org/officeDocument/2006/relationships/image" Target="../media/image86.jpeg"/><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1.GIF"/><Relationship Id="rId4" Type="http://schemas.openxmlformats.org/officeDocument/2006/relationships/image" Target="../media/image102.jpeg"/><Relationship Id="rId5" Type="http://schemas.openxmlformats.org/officeDocument/2006/relationships/image" Target="../media/image103.png"/><Relationship Id="rId6" Type="http://schemas.openxmlformats.org/officeDocument/2006/relationships/image" Target="../media/image98.png"/><Relationship Id="rId7" Type="http://schemas.openxmlformats.org/officeDocument/2006/relationships/image" Target="../media/image104.png"/><Relationship Id="rId8" Type="http://schemas.openxmlformats.org/officeDocument/2006/relationships/image" Target="../media/image105.jp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7.png"/><Relationship Id="rId3"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1" Type="http://schemas.openxmlformats.org/officeDocument/2006/relationships/slideLayout" Target="../slideLayouts/slideLayout7.xml"/><Relationship Id="rId2"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11.png"/><Relationship Id="rId1" Type="http://schemas.openxmlformats.org/officeDocument/2006/relationships/slideLayout" Target="../slideLayouts/slideLayout7.xml"/><Relationship Id="rId2" Type="http://schemas.openxmlformats.org/officeDocument/2006/relationships/image" Target="../media/image107.png"/></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7.xml"/><Relationship Id="rId2" Type="http://schemas.openxmlformats.org/officeDocument/2006/relationships/image" Target="../media/image10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diagramData" Target="../diagrams/data2.xml"/></Relationships>
</file>

<file path=ppt/slides/_rels/slide70.xml.rels><?xml version="1.0" encoding="UTF-8" standalone="yes"?>
<Relationships xmlns="http://schemas.openxmlformats.org/package/2006/relationships"><Relationship Id="rId3" Type="http://schemas.openxmlformats.org/officeDocument/2006/relationships/image" Target="../media/image114.jpg"/><Relationship Id="rId4" Type="http://schemas.openxmlformats.org/officeDocument/2006/relationships/image" Target="../media/image115.jp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4.jpg"/><Relationship Id="rId3" Type="http://schemas.openxmlformats.org/officeDocument/2006/relationships/image" Target="../media/image115.jpg"/></Relationships>
</file>

<file path=ppt/slides/_rels/slide72.xml.rels><?xml version="1.0" encoding="UTF-8" standalone="yes"?>
<Relationships xmlns="http://schemas.openxmlformats.org/package/2006/relationships"><Relationship Id="rId3" Type="http://schemas.openxmlformats.org/officeDocument/2006/relationships/image" Target="../media/image116.jpg"/><Relationship Id="rId4" Type="http://schemas.openxmlformats.org/officeDocument/2006/relationships/image" Target="../media/image117.png"/><Relationship Id="rId5" Type="http://schemas.openxmlformats.org/officeDocument/2006/relationships/image" Target="../media/image114.jpg"/><Relationship Id="rId6" Type="http://schemas.openxmlformats.org/officeDocument/2006/relationships/image" Target="../media/image115.jp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7.png"/><Relationship Id="rId7" Type="http://schemas.openxmlformats.org/officeDocument/2006/relationships/image" Target="../media/image121.png"/><Relationship Id="rId8" Type="http://schemas.openxmlformats.org/officeDocument/2006/relationships/image" Target="../media/image122.png"/><Relationship Id="rId9" Type="http://schemas.openxmlformats.org/officeDocument/2006/relationships/image" Target="../media/image114.jpg"/><Relationship Id="rId10" Type="http://schemas.openxmlformats.org/officeDocument/2006/relationships/image" Target="../media/image115.jp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74.xml.rels><?xml version="1.0" encoding="UTF-8" standalone="yes"?>
<Relationships xmlns="http://schemas.openxmlformats.org/package/2006/relationships"><Relationship Id="rId3" Type="http://schemas.openxmlformats.org/officeDocument/2006/relationships/image" Target="../media/image114.jpg"/><Relationship Id="rId4" Type="http://schemas.openxmlformats.org/officeDocument/2006/relationships/image" Target="../media/image115.jp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17.png"/><Relationship Id="rId9" Type="http://schemas.openxmlformats.org/officeDocument/2006/relationships/image" Target="../media/image121.png"/><Relationship Id="rId10" Type="http://schemas.openxmlformats.org/officeDocument/2006/relationships/image" Target="../media/image122.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jpg"/></Relationships>
</file>

<file path=ppt/slides/_rels/slide79.xml.rels><?xml version="1.0" encoding="UTF-8" standalone="yes"?>
<Relationships xmlns="http://schemas.openxmlformats.org/package/2006/relationships"><Relationship Id="rId3" Type="http://schemas.openxmlformats.org/officeDocument/2006/relationships/image" Target="../media/image125.jpg"/><Relationship Id="rId4" Type="http://schemas.openxmlformats.org/officeDocument/2006/relationships/image" Target="../media/image126.jpg"/><Relationship Id="rId5" Type="http://schemas.openxmlformats.org/officeDocument/2006/relationships/image" Target="../media/image127.jpg"/><Relationship Id="rId6" Type="http://schemas.openxmlformats.org/officeDocument/2006/relationships/image" Target="../media/image128.jpg"/><Relationship Id="rId7" Type="http://schemas.openxmlformats.org/officeDocument/2006/relationships/image" Target="../media/image129.jpg"/><Relationship Id="rId8" Type="http://schemas.openxmlformats.org/officeDocument/2006/relationships/image" Target="../media/image115.jpg"/><Relationship Id="rId9" Type="http://schemas.openxmlformats.org/officeDocument/2006/relationships/image" Target="../media/image114.jpg"/><Relationship Id="rId1" Type="http://schemas.openxmlformats.org/officeDocument/2006/relationships/slideLayout" Target="../slideLayouts/slideLayout2.xml"/><Relationship Id="rId2" Type="http://schemas.openxmlformats.org/officeDocument/2006/relationships/image" Target="../media/image1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5" Type="http://schemas.openxmlformats.org/officeDocument/2006/relationships/image" Target="../media/image80.jp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7.xml"/><Relationship Id="rId2" Type="http://schemas.openxmlformats.org/officeDocument/2006/relationships/diagramData" Target="../diagrams/data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emf"/><Relationship Id="rId6"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23" y="718388"/>
            <a:ext cx="9144000" cy="2387600"/>
          </a:xfrm>
        </p:spPr>
        <p:txBody>
          <a:bodyPr>
            <a:normAutofit/>
          </a:bodyPr>
          <a:lstStyle/>
          <a:p>
            <a:r>
              <a:rPr lang="en-US" b="1" dirty="0" smtClean="0"/>
              <a:t>Decision Analysis</a:t>
            </a:r>
            <a:br>
              <a:rPr lang="en-US" b="1" dirty="0" smtClean="0"/>
            </a:br>
            <a:r>
              <a:rPr lang="en-US" b="1" dirty="0" smtClean="0"/>
              <a:t> in Research for Agricultural Development</a:t>
            </a:r>
            <a:endParaRPr lang="en-US" b="1" dirty="0"/>
          </a:p>
        </p:txBody>
      </p:sp>
      <p:sp>
        <p:nvSpPr>
          <p:cNvPr id="3" name="Subtitle 2"/>
          <p:cNvSpPr>
            <a:spLocks noGrp="1"/>
          </p:cNvSpPr>
          <p:nvPr>
            <p:ph type="subTitle" idx="1"/>
          </p:nvPr>
        </p:nvSpPr>
        <p:spPr>
          <a:xfrm>
            <a:off x="1524023" y="3327453"/>
            <a:ext cx="9144000" cy="1655762"/>
          </a:xfrm>
        </p:spPr>
        <p:txBody>
          <a:bodyPr/>
          <a:lstStyle/>
          <a:p>
            <a:r>
              <a:rPr lang="en-US" dirty="0" smtClean="0">
                <a:solidFill>
                  <a:schemeClr val="tx1"/>
                </a:solidFill>
              </a:rPr>
              <a:t>Cory Whitney</a:t>
            </a:r>
          </a:p>
          <a:p>
            <a:r>
              <a:rPr lang="en-US" dirty="0" err="1" smtClean="0">
                <a:solidFill>
                  <a:schemeClr val="tx1"/>
                </a:solidFill>
              </a:rPr>
              <a:t>Eike</a:t>
            </a:r>
            <a:r>
              <a:rPr lang="en-US" dirty="0" smtClean="0">
                <a:solidFill>
                  <a:schemeClr val="tx1"/>
                </a:solidFill>
              </a:rPr>
              <a:t> Luedeling</a:t>
            </a:r>
            <a:endParaRPr lang="en-US" dirty="0">
              <a:solidFill>
                <a:schemeClr val="tx1"/>
              </a:solidFill>
            </a:endParaRPr>
          </a:p>
        </p:txBody>
      </p:sp>
      <p:sp>
        <p:nvSpPr>
          <p:cNvPr id="10" name="Rectangle 9"/>
          <p:cNvSpPr/>
          <p:nvPr/>
        </p:nvSpPr>
        <p:spPr>
          <a:xfrm>
            <a:off x="26" y="5235727"/>
            <a:ext cx="12191974" cy="162232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p:cNvPicPr>
            <a:picLocks noChangeAspect="1" noChangeArrowheads="1"/>
          </p:cNvPicPr>
          <p:nvPr/>
        </p:nvPicPr>
        <p:blipFill rotWithShape="1">
          <a:blip r:embed="rId3"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p:blipFill>
        <p:spPr bwMode="auto">
          <a:xfrm>
            <a:off x="7855127" y="5626043"/>
            <a:ext cx="1179744" cy="99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4" cstate="print">
            <a:clrChange>
              <a:clrFrom>
                <a:srgbClr val="FFFFFE"/>
              </a:clrFrom>
              <a:clrTo>
                <a:srgbClr val="FFFFFE">
                  <a:alpha val="0"/>
                </a:srgbClr>
              </a:clrTo>
            </a:clrChange>
            <a:extLst>
              <a:ext uri="{28A0092B-C50C-407E-A947-70E740481C1C}">
                <a14:useLocalDpi xmlns:a14="http://schemas.microsoft.com/office/drawing/2010/main"/>
              </a:ext>
            </a:extLst>
          </a:blip>
          <a:srcRect t="-6439"/>
          <a:stretch/>
        </p:blipFill>
        <p:spPr bwMode="auto">
          <a:xfrm>
            <a:off x="9090435" y="5709712"/>
            <a:ext cx="2287372" cy="830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descr="INRES_Logo.pdf"/>
          <p:cNvPicPr>
            <a:picLocks noChangeAspect="1"/>
          </p:cNvPicPr>
          <p:nvPr/>
        </p:nvPicPr>
        <p:blipFill rotWithShape="1">
          <a:blip r:embed="rId5" cstate="print">
            <a:extLst>
              <a:ext uri="{28A0092B-C50C-407E-A947-70E740481C1C}">
                <a14:useLocalDpi xmlns:a14="http://schemas.microsoft.com/office/drawing/2010/main"/>
              </a:ext>
            </a:extLst>
          </a:blip>
          <a:srcRect t="66908"/>
          <a:stretch/>
        </p:blipFill>
        <p:spPr>
          <a:xfrm>
            <a:off x="1603631" y="5773486"/>
            <a:ext cx="2324071" cy="703241"/>
          </a:xfrm>
          <a:prstGeom prst="rect">
            <a:avLst/>
          </a:prstGeom>
        </p:spPr>
      </p:pic>
      <p:pic>
        <p:nvPicPr>
          <p:cNvPr id="15" name="Picture 14" descr="INRES_Logo.pdf"/>
          <p:cNvPicPr>
            <a:picLocks noChangeAspect="1"/>
          </p:cNvPicPr>
          <p:nvPr/>
        </p:nvPicPr>
        <p:blipFill rotWithShape="1">
          <a:blip r:embed="rId5" cstate="print">
            <a:extLst>
              <a:ext uri="{28A0092B-C50C-407E-A947-70E740481C1C}">
                <a14:useLocalDpi xmlns:a14="http://schemas.microsoft.com/office/drawing/2010/main"/>
              </a:ext>
            </a:extLst>
          </a:blip>
          <a:srcRect b="33092"/>
          <a:stretch/>
        </p:blipFill>
        <p:spPr>
          <a:xfrm>
            <a:off x="458882" y="5626043"/>
            <a:ext cx="1631479" cy="998127"/>
          </a:xfrm>
          <a:prstGeom prst="rect">
            <a:avLst/>
          </a:prstGeom>
        </p:spPr>
      </p:pic>
      <p:pic>
        <p:nvPicPr>
          <p:cNvPr id="20" name="Picture 19" descr="Uni_Bonn_Picture.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546495" y="5676181"/>
            <a:ext cx="2315323" cy="897778"/>
          </a:xfrm>
          <a:prstGeom prst="rect">
            <a:avLst/>
          </a:prstGeom>
        </p:spPr>
      </p:pic>
      <p:sp>
        <p:nvSpPr>
          <p:cNvPr id="11" name="TextBox 10"/>
          <p:cNvSpPr txBox="1"/>
          <p:nvPr/>
        </p:nvSpPr>
        <p:spPr>
          <a:xfrm>
            <a:off x="4383323" y="4675466"/>
            <a:ext cx="3421580" cy="461665"/>
          </a:xfrm>
          <a:prstGeom prst="rect">
            <a:avLst/>
          </a:prstGeom>
          <a:noFill/>
        </p:spPr>
        <p:txBody>
          <a:bodyPr wrap="none" rtlCol="0">
            <a:spAutoFit/>
          </a:bodyPr>
          <a:lstStyle/>
          <a:p>
            <a:r>
              <a:rPr lang="en-US" sz="2400" dirty="0" err="1" smtClean="0">
                <a:latin typeface="Garamond"/>
                <a:cs typeface="Garamond"/>
              </a:rPr>
              <a:t>cory.whitney@uni-bonn.de</a:t>
            </a:r>
            <a:endParaRPr lang="en-US" sz="2400" dirty="0">
              <a:latin typeface="Garamond"/>
              <a:cs typeface="Garamond"/>
            </a:endParaRPr>
          </a:p>
        </p:txBody>
      </p:sp>
    </p:spTree>
    <p:extLst>
      <p:ext uri="{BB962C8B-B14F-4D97-AF65-F5344CB8AC3E}">
        <p14:creationId xmlns:p14="http://schemas.microsoft.com/office/powerpoint/2010/main" val="39129871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brary.cgiar.org/bitstream/handle/10947/2623/CGIAR%20Consortium%20logo.jpg?sequence=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895902" y="4399894"/>
            <a:ext cx="1296563" cy="1366888"/>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23"/>
          <p:cNvSpPr/>
          <p:nvPr/>
        </p:nvSpPr>
        <p:spPr>
          <a:xfrm>
            <a:off x="1371626" y="1070415"/>
            <a:ext cx="9525311" cy="4848225"/>
          </a:xfrm>
          <a:custGeom>
            <a:avLst/>
            <a:gdLst>
              <a:gd name="connsiteX0" fmla="*/ 0 w 9525311"/>
              <a:gd name="connsiteY0" fmla="*/ 4848225 h 4848225"/>
              <a:gd name="connsiteX1" fmla="*/ 3733800 w 9525311"/>
              <a:gd name="connsiteY1" fmla="*/ 4724400 h 4848225"/>
              <a:gd name="connsiteX2" fmla="*/ 7058025 w 9525311"/>
              <a:gd name="connsiteY2" fmla="*/ 4124325 h 4848225"/>
              <a:gd name="connsiteX3" fmla="*/ 9267825 w 9525311"/>
              <a:gd name="connsiteY3" fmla="*/ 2695575 h 4848225"/>
              <a:gd name="connsiteX4" fmla="*/ 9391650 w 9525311"/>
              <a:gd name="connsiteY4" fmla="*/ 0 h 484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311" h="4848225">
                <a:moveTo>
                  <a:pt x="0" y="4848225"/>
                </a:moveTo>
                <a:cubicBezTo>
                  <a:pt x="1278731" y="4846637"/>
                  <a:pt x="2557463" y="4845050"/>
                  <a:pt x="3733800" y="4724400"/>
                </a:cubicBezTo>
                <a:cubicBezTo>
                  <a:pt x="4910137" y="4603750"/>
                  <a:pt x="6135688" y="4462462"/>
                  <a:pt x="7058025" y="4124325"/>
                </a:cubicBezTo>
                <a:cubicBezTo>
                  <a:pt x="7980362" y="3786188"/>
                  <a:pt x="8878888" y="3382962"/>
                  <a:pt x="9267825" y="2695575"/>
                </a:cubicBezTo>
                <a:cubicBezTo>
                  <a:pt x="9656762" y="2008188"/>
                  <a:pt x="9524206" y="1004094"/>
                  <a:pt x="9391650" y="0"/>
                </a:cubicBezTo>
              </a:path>
            </a:pathLst>
          </a:custGeom>
          <a:noFill/>
          <a:ln w="444500">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25" name="Half Frame 24"/>
          <p:cNvSpPr/>
          <p:nvPr/>
        </p:nvSpPr>
        <p:spPr>
          <a:xfrm rot="7620748">
            <a:off x="3687168" y="5549108"/>
            <a:ext cx="765243" cy="739155"/>
          </a:xfrm>
          <a:prstGeom prst="halfFrame">
            <a:avLst>
              <a:gd name="adj1" fmla="val 21419"/>
              <a:gd name="adj2" fmla="val 22684"/>
            </a:avLst>
          </a:prstGeom>
          <a:solidFill>
            <a:srgbClr val="C3D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26" name="Oval 25"/>
          <p:cNvSpPr/>
          <p:nvPr/>
        </p:nvSpPr>
        <p:spPr>
          <a:xfrm>
            <a:off x="904350" y="5249806"/>
            <a:ext cx="2573871" cy="1251497"/>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dk1"/>
                </a:solidFill>
                <a:latin typeface="Georgia"/>
                <a:cs typeface="Georgia"/>
              </a:rPr>
              <a:t>Agricultural model</a:t>
            </a:r>
            <a:endParaRPr lang="en-US" b="1" dirty="0">
              <a:solidFill>
                <a:schemeClr val="dk1"/>
              </a:solidFill>
              <a:latin typeface="Georgia"/>
              <a:cs typeface="Georgia"/>
            </a:endParaRPr>
          </a:p>
        </p:txBody>
      </p:sp>
      <p:sp>
        <p:nvSpPr>
          <p:cNvPr id="27" name="Oval 26"/>
          <p:cNvSpPr/>
          <p:nvPr/>
        </p:nvSpPr>
        <p:spPr>
          <a:xfrm>
            <a:off x="5576294" y="4964202"/>
            <a:ext cx="2573871" cy="1251497"/>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dk1"/>
                </a:solidFill>
                <a:latin typeface="Georgia"/>
                <a:cs typeface="Georgia"/>
              </a:rPr>
              <a:t>Support decisions</a:t>
            </a:r>
            <a:endParaRPr lang="en-US" b="1" dirty="0">
              <a:solidFill>
                <a:schemeClr val="dk1"/>
              </a:solidFill>
              <a:latin typeface="Georgia"/>
              <a:cs typeface="Georgia"/>
            </a:endParaRPr>
          </a:p>
        </p:txBody>
      </p:sp>
      <p:sp>
        <p:nvSpPr>
          <p:cNvPr id="28" name="Oval 27"/>
          <p:cNvSpPr/>
          <p:nvPr/>
        </p:nvSpPr>
        <p:spPr>
          <a:xfrm>
            <a:off x="8832716" y="3485721"/>
            <a:ext cx="2573871" cy="1251497"/>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latin typeface="Georgia"/>
                <a:cs typeface="Georgia"/>
              </a:rPr>
              <a:t>Improved </a:t>
            </a:r>
            <a:r>
              <a:rPr lang="en-US" b="1" dirty="0" smtClean="0">
                <a:solidFill>
                  <a:schemeClr val="dk1"/>
                </a:solidFill>
                <a:latin typeface="Georgia"/>
                <a:cs typeface="Georgia"/>
              </a:rPr>
              <a:t>decisions</a:t>
            </a:r>
            <a:endParaRPr lang="en-US" b="1" dirty="0">
              <a:solidFill>
                <a:schemeClr val="dk1"/>
              </a:solidFill>
              <a:latin typeface="Georgia"/>
              <a:cs typeface="Georgia"/>
            </a:endParaRPr>
          </a:p>
        </p:txBody>
      </p:sp>
      <p:sp>
        <p:nvSpPr>
          <p:cNvPr id="29" name="Half Frame 28"/>
          <p:cNvSpPr/>
          <p:nvPr/>
        </p:nvSpPr>
        <p:spPr>
          <a:xfrm rot="6591774">
            <a:off x="8247648" y="4797482"/>
            <a:ext cx="765243" cy="739155"/>
          </a:xfrm>
          <a:prstGeom prst="halfFrame">
            <a:avLst>
              <a:gd name="adj1" fmla="val 21419"/>
              <a:gd name="adj2" fmla="val 22684"/>
            </a:avLst>
          </a:prstGeom>
          <a:solidFill>
            <a:srgbClr val="BCD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30" name="Half Frame 29"/>
          <p:cNvSpPr/>
          <p:nvPr/>
        </p:nvSpPr>
        <p:spPr>
          <a:xfrm rot="2970224">
            <a:off x="10487536" y="2508079"/>
            <a:ext cx="765243" cy="739155"/>
          </a:xfrm>
          <a:prstGeom prst="halfFrame">
            <a:avLst>
              <a:gd name="adj1" fmla="val 21419"/>
              <a:gd name="adj2" fmla="val 22684"/>
            </a:avLst>
          </a:prstGeom>
          <a:solidFill>
            <a:srgbClr val="B6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31" name="Half Frame 30"/>
          <p:cNvSpPr/>
          <p:nvPr/>
        </p:nvSpPr>
        <p:spPr>
          <a:xfrm rot="2154329">
            <a:off x="10430185" y="993771"/>
            <a:ext cx="765243" cy="739154"/>
          </a:xfrm>
          <a:prstGeom prst="halfFrame">
            <a:avLst>
              <a:gd name="adj1" fmla="val 21419"/>
              <a:gd name="adj2" fmla="val 22684"/>
            </a:avLst>
          </a:prstGeom>
          <a:solidFill>
            <a:srgbClr val="B6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32" name="Oval 31"/>
          <p:cNvSpPr/>
          <p:nvPr/>
        </p:nvSpPr>
        <p:spPr>
          <a:xfrm>
            <a:off x="9466081" y="497238"/>
            <a:ext cx="2573871" cy="1251497"/>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latin typeface="Georgia"/>
                <a:cs typeface="Georgia"/>
              </a:rPr>
              <a:t>Development impact</a:t>
            </a:r>
            <a:endParaRPr lang="en-US" b="1" dirty="0">
              <a:solidFill>
                <a:schemeClr val="dk1"/>
              </a:solidFill>
              <a:latin typeface="Georgia"/>
              <a:cs typeface="Georgia"/>
            </a:endParaRPr>
          </a:p>
        </p:txBody>
      </p:sp>
      <p:sp>
        <p:nvSpPr>
          <p:cNvPr id="12" name="Content Placeholder 4"/>
          <p:cNvSpPr>
            <a:spLocks noGrp="1"/>
          </p:cNvSpPr>
          <p:nvPr>
            <p:ph idx="1"/>
          </p:nvPr>
        </p:nvSpPr>
        <p:spPr>
          <a:xfrm>
            <a:off x="881266" y="991450"/>
            <a:ext cx="8269639" cy="1933396"/>
          </a:xfrm>
        </p:spPr>
        <p:txBody>
          <a:bodyPr>
            <a:noAutofit/>
          </a:bodyPr>
          <a:lstStyle/>
          <a:p>
            <a:r>
              <a:rPr lang="en-US" sz="2800" dirty="0" smtClean="0"/>
              <a:t>Not a pure knowledge-generating exercise</a:t>
            </a:r>
          </a:p>
          <a:p>
            <a:r>
              <a:rPr lang="en-US" sz="2800" dirty="0"/>
              <a:t>Aim: </a:t>
            </a:r>
            <a:endParaRPr lang="en-US" sz="2800" dirty="0" smtClean="0"/>
          </a:p>
          <a:p>
            <a:pPr lvl="1"/>
            <a:r>
              <a:rPr lang="en-US" dirty="0" smtClean="0"/>
              <a:t>support </a:t>
            </a:r>
            <a:r>
              <a:rPr lang="en-US" dirty="0"/>
              <a:t>development </a:t>
            </a:r>
            <a:r>
              <a:rPr lang="en-US" dirty="0" smtClean="0"/>
              <a:t>decisions</a:t>
            </a:r>
          </a:p>
          <a:p>
            <a:pPr lvl="1"/>
            <a:r>
              <a:rPr lang="en-US" dirty="0" smtClean="0"/>
              <a:t>Improve </a:t>
            </a:r>
            <a:r>
              <a:rPr lang="en-US" dirty="0"/>
              <a:t>decisions </a:t>
            </a:r>
            <a:r>
              <a:rPr lang="en-US" dirty="0" smtClean="0"/>
              <a:t>to generate impact</a:t>
            </a:r>
          </a:p>
        </p:txBody>
      </p:sp>
      <p:sp>
        <p:nvSpPr>
          <p:cNvPr id="3" name="Rectangle 2"/>
          <p:cNvSpPr/>
          <p:nvPr/>
        </p:nvSpPr>
        <p:spPr>
          <a:xfrm>
            <a:off x="478422" y="3455123"/>
            <a:ext cx="8481012" cy="954107"/>
          </a:xfrm>
          <a:prstGeom prst="rect">
            <a:avLst/>
          </a:prstGeom>
        </p:spPr>
        <p:txBody>
          <a:bodyPr wrap="square">
            <a:spAutoFit/>
          </a:bodyPr>
          <a:lstStyle/>
          <a:p>
            <a:pPr algn="ctr"/>
            <a:r>
              <a:rPr lang="en-US" sz="2800" dirty="0" smtClean="0">
                <a:latin typeface="Georgia"/>
                <a:cs typeface="Georgia"/>
              </a:rPr>
              <a:t>We can use </a:t>
            </a:r>
            <a:r>
              <a:rPr lang="en-US" sz="2800" dirty="0">
                <a:latin typeface="Georgia"/>
                <a:cs typeface="Georgia"/>
              </a:rPr>
              <a:t>impact </a:t>
            </a:r>
            <a:r>
              <a:rPr lang="en-US" sz="2800" dirty="0" smtClean="0">
                <a:latin typeface="Georgia"/>
                <a:cs typeface="Georgia"/>
              </a:rPr>
              <a:t>pathways to demonstrate expected decision outcomes</a:t>
            </a:r>
            <a:endParaRPr lang="en-US" sz="2800" dirty="0">
              <a:latin typeface="Georgia"/>
              <a:cs typeface="Georgia"/>
            </a:endParaRPr>
          </a:p>
        </p:txBody>
      </p:sp>
      <p:sp>
        <p:nvSpPr>
          <p:cNvPr id="20" name="Rectangle 19"/>
          <p:cNvSpPr/>
          <p:nvPr/>
        </p:nvSpPr>
        <p:spPr>
          <a:xfrm>
            <a:off x="6591937" y="6296574"/>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
        <p:nvSpPr>
          <p:cNvPr id="5" name="TextBox 4"/>
          <p:cNvSpPr txBox="1"/>
          <p:nvPr/>
        </p:nvSpPr>
        <p:spPr>
          <a:xfrm>
            <a:off x="8039180" y="5783520"/>
            <a:ext cx="4072295" cy="584776"/>
          </a:xfrm>
          <a:prstGeom prst="rect">
            <a:avLst/>
          </a:prstGeom>
          <a:noFill/>
        </p:spPr>
        <p:txBody>
          <a:bodyPr wrap="square" rtlCol="0">
            <a:spAutoFit/>
          </a:bodyPr>
          <a:lstStyle/>
          <a:p>
            <a:pPr algn="r"/>
            <a:r>
              <a:rPr lang="en-US" sz="1600" dirty="0">
                <a:latin typeface="Georgia"/>
                <a:cs typeface="Georgia"/>
              </a:rPr>
              <a:t>Consultative Group on International Agricultural </a:t>
            </a:r>
            <a:r>
              <a:rPr lang="en-US" sz="1600" dirty="0" smtClean="0">
                <a:latin typeface="Georgia"/>
                <a:cs typeface="Georgia"/>
              </a:rPr>
              <a:t>Research</a:t>
            </a:r>
            <a:endParaRPr lang="en-US" sz="1600" dirty="0">
              <a:latin typeface="Georgia"/>
              <a:cs typeface="Georgia"/>
            </a:endParaRPr>
          </a:p>
        </p:txBody>
      </p:sp>
      <p:sp>
        <p:nvSpPr>
          <p:cNvPr id="23" name="Slide Number Placeholder 1"/>
          <p:cNvSpPr>
            <a:spLocks noGrp="1"/>
          </p:cNvSpPr>
          <p:nvPr>
            <p:ph type="sldNum" sz="quarter" idx="12"/>
          </p:nvPr>
        </p:nvSpPr>
        <p:spPr>
          <a:xfrm>
            <a:off x="8737623" y="6356399"/>
            <a:ext cx="2844800" cy="365125"/>
          </a:xfrm>
        </p:spPr>
        <p:txBody>
          <a:bodyPr/>
          <a:lstStyle/>
          <a:p>
            <a:fld id="{C2D29DEA-C2FF-4F9C-8F85-7923E6F9F7B8}" type="slidenum">
              <a:rPr lang="en-US" smtClean="0"/>
              <a:t>10</a:t>
            </a:fld>
            <a:endParaRPr lang="en-US"/>
          </a:p>
        </p:txBody>
      </p:sp>
      <p:sp>
        <p:nvSpPr>
          <p:cNvPr id="34" name="Title 1"/>
          <p:cNvSpPr txBox="1">
            <a:spLocks/>
          </p:cNvSpPr>
          <p:nvPr/>
        </p:nvSpPr>
        <p:spPr>
          <a:xfrm>
            <a:off x="23" y="109751"/>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Georgia"/>
                <a:cs typeface="Georgia"/>
              </a:rPr>
              <a:t>Research for </a:t>
            </a:r>
            <a:r>
              <a:rPr lang="en-US" sz="3600" b="1" dirty="0" smtClean="0">
                <a:latin typeface="Georgia"/>
                <a:cs typeface="Georgia"/>
              </a:rPr>
              <a:t>impact</a:t>
            </a:r>
            <a:endParaRPr lang="en-US" sz="3600" b="1" dirty="0">
              <a:latin typeface="Georgia"/>
              <a:cs typeface="Georgia"/>
            </a:endParaRPr>
          </a:p>
        </p:txBody>
      </p:sp>
    </p:spTree>
    <p:extLst>
      <p:ext uri="{BB962C8B-B14F-4D97-AF65-F5344CB8AC3E}">
        <p14:creationId xmlns:p14="http://schemas.microsoft.com/office/powerpoint/2010/main" val="2232826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12" grpId="0" build="p"/>
      <p:bldP spid="3" grpId="0"/>
      <p:bldP spid="20"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456" y="1825623"/>
            <a:ext cx="5538159" cy="4337467"/>
          </a:xfrm>
        </p:spPr>
        <p:txBody>
          <a:bodyPr>
            <a:normAutofit/>
          </a:bodyPr>
          <a:lstStyle/>
          <a:p>
            <a:r>
              <a:rPr lang="en-US" sz="2700" dirty="0" smtClean="0"/>
              <a:t>We should plan our work with a view to our impact targets</a:t>
            </a:r>
          </a:p>
          <a:p>
            <a:endParaRPr lang="en-US" sz="2700" dirty="0" smtClean="0"/>
          </a:p>
          <a:p>
            <a:r>
              <a:rPr lang="en-US" sz="2700" dirty="0"/>
              <a:t>Do we have an appropriate strategy?</a:t>
            </a:r>
          </a:p>
          <a:p>
            <a:endParaRPr lang="en-US" sz="2700" dirty="0"/>
          </a:p>
        </p:txBody>
      </p:sp>
      <p:sp>
        <p:nvSpPr>
          <p:cNvPr id="6" name="Rectangle 5"/>
          <p:cNvSpPr/>
          <p:nvPr/>
        </p:nvSpPr>
        <p:spPr>
          <a:xfrm>
            <a:off x="6096022" y="0"/>
            <a:ext cx="6096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www.theoryofchange.org/images/toc2.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p:blipFill>
        <p:spPr bwMode="auto">
          <a:xfrm>
            <a:off x="6192876" y="672860"/>
            <a:ext cx="5999147" cy="571712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6193611" y="6174540"/>
            <a:ext cx="5998413" cy="307777"/>
          </a:xfrm>
          <a:prstGeom prst="rect">
            <a:avLst/>
          </a:prstGeom>
        </p:spPr>
        <p:txBody>
          <a:bodyPr wrap="square">
            <a:spAutoFit/>
          </a:bodyPr>
          <a:lstStyle/>
          <a:p>
            <a:pPr algn="ctr"/>
            <a:r>
              <a:rPr lang="en-US" sz="1400" dirty="0">
                <a:solidFill>
                  <a:schemeClr val="bg1">
                    <a:lumMod val="50000"/>
                  </a:schemeClr>
                </a:solidFill>
              </a:rPr>
              <a:t>http://www.theoryofchange.org/what-is-theory-of-change/</a:t>
            </a:r>
          </a:p>
        </p:txBody>
      </p:sp>
      <p:sp>
        <p:nvSpPr>
          <p:cNvPr id="8" name="Content Placeholder 2"/>
          <p:cNvSpPr txBox="1">
            <a:spLocks/>
          </p:cNvSpPr>
          <p:nvPr/>
        </p:nvSpPr>
        <p:spPr>
          <a:xfrm>
            <a:off x="328742" y="2711375"/>
            <a:ext cx="5538159" cy="3125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Georgia"/>
              <a:cs typeface="Georgia"/>
            </a:endParaRPr>
          </a:p>
        </p:txBody>
      </p:sp>
      <p:sp>
        <p:nvSpPr>
          <p:cNvPr id="9" name="Title 1"/>
          <p:cNvSpPr txBox="1">
            <a:spLocks/>
          </p:cNvSpPr>
          <p:nvPr/>
        </p:nvSpPr>
        <p:spPr>
          <a:xfrm>
            <a:off x="23" y="109751"/>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Georgia"/>
                <a:cs typeface="Georgia"/>
              </a:rPr>
              <a:t>Research for </a:t>
            </a:r>
            <a:r>
              <a:rPr lang="en-US" sz="3600" b="1" dirty="0" smtClean="0">
                <a:latin typeface="Georgia"/>
                <a:cs typeface="Georgia"/>
              </a:rPr>
              <a:t>impact</a:t>
            </a:r>
            <a:endParaRPr lang="en-US" sz="3600" b="1" dirty="0">
              <a:latin typeface="Georgia"/>
              <a:cs typeface="Georgia"/>
            </a:endParaRPr>
          </a:p>
        </p:txBody>
      </p:sp>
      <p:sp>
        <p:nvSpPr>
          <p:cNvPr id="2" name="Slide Number Placeholder 1"/>
          <p:cNvSpPr>
            <a:spLocks noGrp="1"/>
          </p:cNvSpPr>
          <p:nvPr>
            <p:ph type="sldNum" sz="quarter" idx="12"/>
          </p:nvPr>
        </p:nvSpPr>
        <p:spPr/>
        <p:txBody>
          <a:bodyPr/>
          <a:lstStyle/>
          <a:p>
            <a:fld id="{C2D29DEA-C2FF-4F9C-8F85-7923E6F9F7B8}" type="slidenum">
              <a:rPr lang="en-US" smtClean="0"/>
              <a:t>11</a:t>
            </a:fld>
            <a:endParaRPr lang="en-US"/>
          </a:p>
        </p:txBody>
      </p:sp>
    </p:spTree>
    <p:extLst>
      <p:ext uri="{BB962C8B-B14F-4D97-AF65-F5344CB8AC3E}">
        <p14:creationId xmlns:p14="http://schemas.microsoft.com/office/powerpoint/2010/main" val="14277668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54" y="1554939"/>
            <a:ext cx="11736383" cy="4351338"/>
          </a:xfrm>
        </p:spPr>
        <p:txBody>
          <a:bodyPr>
            <a:normAutofit/>
          </a:bodyPr>
          <a:lstStyle/>
          <a:p>
            <a:r>
              <a:rPr lang="en-US" sz="2800" dirty="0" smtClean="0"/>
              <a:t>Series of events that have to occur for our research to have impact</a:t>
            </a:r>
            <a:endParaRPr lang="en-US" sz="2800" dirty="0"/>
          </a:p>
        </p:txBody>
      </p:sp>
      <p:sp>
        <p:nvSpPr>
          <p:cNvPr id="6" name="Chevron 5"/>
          <p:cNvSpPr/>
          <p:nvPr/>
        </p:nvSpPr>
        <p:spPr>
          <a:xfrm>
            <a:off x="1419249" y="2604289"/>
            <a:ext cx="2486025" cy="87630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solidFill>
                  <a:srgbClr val="000000"/>
                </a:solidFill>
                <a:latin typeface="Georgia"/>
                <a:cs typeface="Georgia"/>
              </a:rPr>
              <a:t>Research</a:t>
            </a:r>
            <a:endParaRPr lang="en-US" sz="2000" b="1" dirty="0">
              <a:solidFill>
                <a:srgbClr val="000000"/>
              </a:solidFill>
              <a:latin typeface="Georgia"/>
              <a:cs typeface="Georgia"/>
            </a:endParaRPr>
          </a:p>
        </p:txBody>
      </p:sp>
      <p:sp>
        <p:nvSpPr>
          <p:cNvPr id="10" name="Chevron 9"/>
          <p:cNvSpPr/>
          <p:nvPr/>
        </p:nvSpPr>
        <p:spPr>
          <a:xfrm>
            <a:off x="3643337" y="2604289"/>
            <a:ext cx="2486025" cy="87630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solidFill>
                  <a:srgbClr val="000000"/>
                </a:solidFill>
                <a:latin typeface="Georgia"/>
                <a:cs typeface="Georgia"/>
              </a:rPr>
              <a:t>Outputs</a:t>
            </a:r>
            <a:endParaRPr lang="en-US" sz="2000" b="1" dirty="0">
              <a:solidFill>
                <a:srgbClr val="000000"/>
              </a:solidFill>
              <a:latin typeface="Georgia"/>
              <a:cs typeface="Georgia"/>
            </a:endParaRPr>
          </a:p>
        </p:txBody>
      </p:sp>
      <p:sp>
        <p:nvSpPr>
          <p:cNvPr id="11" name="Chevron 10"/>
          <p:cNvSpPr/>
          <p:nvPr/>
        </p:nvSpPr>
        <p:spPr>
          <a:xfrm>
            <a:off x="5867404" y="2604289"/>
            <a:ext cx="2486025" cy="87630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solidFill>
                  <a:srgbClr val="000000"/>
                </a:solidFill>
                <a:latin typeface="Georgia"/>
                <a:cs typeface="Georgia"/>
              </a:rPr>
              <a:t>Outcomes</a:t>
            </a:r>
            <a:endParaRPr lang="en-US" sz="2000" b="1" dirty="0">
              <a:solidFill>
                <a:srgbClr val="000000"/>
              </a:solidFill>
              <a:latin typeface="Georgia"/>
              <a:cs typeface="Georgia"/>
            </a:endParaRPr>
          </a:p>
        </p:txBody>
      </p:sp>
      <p:sp>
        <p:nvSpPr>
          <p:cNvPr id="12" name="Chevron 11"/>
          <p:cNvSpPr/>
          <p:nvPr/>
        </p:nvSpPr>
        <p:spPr>
          <a:xfrm>
            <a:off x="8115325" y="2604289"/>
            <a:ext cx="2486025" cy="87630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solidFill>
                  <a:srgbClr val="000000"/>
                </a:solidFill>
                <a:latin typeface="Georgia"/>
                <a:cs typeface="Georgia"/>
              </a:rPr>
              <a:t>Impacts</a:t>
            </a:r>
            <a:endParaRPr lang="en-US" sz="2000" b="1" dirty="0">
              <a:solidFill>
                <a:srgbClr val="000000"/>
              </a:solidFill>
              <a:latin typeface="Georgia"/>
              <a:cs typeface="Georgia"/>
            </a:endParaRPr>
          </a:p>
        </p:txBody>
      </p:sp>
      <p:sp>
        <p:nvSpPr>
          <p:cNvPr id="7" name="Rectangle 6"/>
          <p:cNvSpPr/>
          <p:nvPr/>
        </p:nvSpPr>
        <p:spPr>
          <a:xfrm>
            <a:off x="1419249" y="3652039"/>
            <a:ext cx="2057401" cy="1600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Georgia"/>
                <a:cs typeface="Georgia"/>
              </a:rPr>
              <a:t>Data collection and analysis</a:t>
            </a:r>
            <a:endParaRPr lang="en-US" sz="1600" dirty="0">
              <a:solidFill>
                <a:srgbClr val="000000"/>
              </a:solidFill>
              <a:latin typeface="Georgia"/>
              <a:cs typeface="Georgia"/>
            </a:endParaRPr>
          </a:p>
        </p:txBody>
      </p:sp>
      <p:sp>
        <p:nvSpPr>
          <p:cNvPr id="14" name="Rectangle 13"/>
          <p:cNvSpPr/>
          <p:nvPr/>
        </p:nvSpPr>
        <p:spPr>
          <a:xfrm>
            <a:off x="3643337" y="3652039"/>
            <a:ext cx="2057401" cy="1600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Georgia"/>
                <a:cs typeface="Georgia"/>
              </a:rPr>
              <a:t>Academic papers, reports, presentations, policy briefs</a:t>
            </a:r>
            <a:endParaRPr lang="en-US" sz="1600" dirty="0">
              <a:solidFill>
                <a:srgbClr val="000000"/>
              </a:solidFill>
              <a:latin typeface="Georgia"/>
              <a:cs typeface="Georgia"/>
            </a:endParaRPr>
          </a:p>
        </p:txBody>
      </p:sp>
      <p:sp>
        <p:nvSpPr>
          <p:cNvPr id="15" name="Rectangle 14"/>
          <p:cNvSpPr/>
          <p:nvPr/>
        </p:nvSpPr>
        <p:spPr>
          <a:xfrm>
            <a:off x="5867425" y="3673471"/>
            <a:ext cx="2057401" cy="1600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Georgia"/>
                <a:cs typeface="Georgia"/>
              </a:rPr>
              <a:t>Behavioral change, better decisions are made</a:t>
            </a:r>
            <a:endParaRPr lang="en-US" sz="1600" dirty="0">
              <a:solidFill>
                <a:srgbClr val="000000"/>
              </a:solidFill>
              <a:latin typeface="Georgia"/>
              <a:cs typeface="Georgia"/>
            </a:endParaRPr>
          </a:p>
        </p:txBody>
      </p:sp>
      <p:sp>
        <p:nvSpPr>
          <p:cNvPr id="16" name="Rectangle 15"/>
          <p:cNvSpPr/>
          <p:nvPr/>
        </p:nvSpPr>
        <p:spPr>
          <a:xfrm>
            <a:off x="8115325" y="3652039"/>
            <a:ext cx="2057401" cy="1600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Georgia"/>
                <a:cs typeface="Georgia"/>
              </a:rPr>
              <a:t>Lives and landscapes improve</a:t>
            </a:r>
            <a:endParaRPr lang="en-US" sz="1600" dirty="0">
              <a:solidFill>
                <a:srgbClr val="000000"/>
              </a:solidFill>
              <a:latin typeface="Georgia"/>
              <a:cs typeface="Georgia"/>
            </a:endParaRPr>
          </a:p>
        </p:txBody>
      </p:sp>
      <p:sp>
        <p:nvSpPr>
          <p:cNvPr id="17" name="Title 1"/>
          <p:cNvSpPr txBox="1">
            <a:spLocks/>
          </p:cNvSpPr>
          <p:nvPr/>
        </p:nvSpPr>
        <p:spPr>
          <a:xfrm>
            <a:off x="23" y="109751"/>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Georgia"/>
                <a:cs typeface="Georgia"/>
              </a:rPr>
              <a:t>Impact pathways</a:t>
            </a:r>
            <a:endParaRPr lang="en-US" sz="3600" b="1" dirty="0">
              <a:latin typeface="Georgia"/>
              <a:cs typeface="Georgia"/>
            </a:endParaRPr>
          </a:p>
        </p:txBody>
      </p:sp>
      <p:sp>
        <p:nvSpPr>
          <p:cNvPr id="2" name="Slide Number Placeholder 1"/>
          <p:cNvSpPr>
            <a:spLocks noGrp="1"/>
          </p:cNvSpPr>
          <p:nvPr>
            <p:ph type="sldNum" sz="quarter" idx="12"/>
          </p:nvPr>
        </p:nvSpPr>
        <p:spPr/>
        <p:txBody>
          <a:bodyPr/>
          <a:lstStyle/>
          <a:p>
            <a:fld id="{C2D29DEA-C2FF-4F9C-8F85-7923E6F9F7B8}" type="slidenum">
              <a:rPr lang="en-US" smtClean="0"/>
              <a:t>12</a:t>
            </a:fld>
            <a:endParaRPr lang="en-US"/>
          </a:p>
        </p:txBody>
      </p:sp>
      <p:sp>
        <p:nvSpPr>
          <p:cNvPr id="13" name="Rectangle 12"/>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7887201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0" grpId="0" animBg="1"/>
      <p:bldP spid="11" grpId="0" animBg="1"/>
      <p:bldP spid="12" grpId="0" animBg="1"/>
      <p:bldP spid="7"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434" y="1825624"/>
            <a:ext cx="5969479" cy="3125938"/>
          </a:xfrm>
        </p:spPr>
        <p:txBody>
          <a:bodyPr>
            <a:normAutofit/>
          </a:bodyPr>
          <a:lstStyle/>
          <a:p>
            <a:r>
              <a:rPr lang="en-US" dirty="0" smtClean="0"/>
              <a:t>Impact pathways help ensure that activities are connected to outcomes/impacts in plausible ways</a:t>
            </a:r>
          </a:p>
          <a:p>
            <a:r>
              <a:rPr lang="en-US" dirty="0" smtClean="0"/>
              <a:t>They can expose ‘weak links’ that can be strengthened</a:t>
            </a:r>
            <a:endParaRPr lang="en-US" dirty="0"/>
          </a:p>
        </p:txBody>
      </p:sp>
      <p:pic>
        <p:nvPicPr>
          <p:cNvPr id="4098" name="Picture 2" descr="http://www.theoryofchange.org/images/toc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587" y="-196572"/>
            <a:ext cx="57744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6146943" y="104101"/>
            <a:ext cx="3019245" cy="523220"/>
          </a:xfrm>
          <a:prstGeom prst="rect">
            <a:avLst/>
          </a:prstGeom>
        </p:spPr>
        <p:txBody>
          <a:bodyPr wrap="square">
            <a:spAutoFit/>
          </a:bodyPr>
          <a:lstStyle/>
          <a:p>
            <a:pPr algn="ctr"/>
            <a:r>
              <a:rPr lang="en-US" sz="1400" dirty="0">
                <a:solidFill>
                  <a:schemeClr val="bg1">
                    <a:lumMod val="50000"/>
                  </a:schemeClr>
                </a:solidFill>
                <a:latin typeface="Georgia"/>
                <a:cs typeface="Georgia"/>
              </a:rPr>
              <a:t>http://www.theoryofchange.org/what-is-theory-of-change/</a:t>
            </a:r>
          </a:p>
        </p:txBody>
      </p:sp>
      <p:sp>
        <p:nvSpPr>
          <p:cNvPr id="8" name="Title 1"/>
          <p:cNvSpPr txBox="1">
            <a:spLocks/>
          </p:cNvSpPr>
          <p:nvPr/>
        </p:nvSpPr>
        <p:spPr>
          <a:xfrm>
            <a:off x="1" y="109751"/>
            <a:ext cx="6417563"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Georgia"/>
                <a:cs typeface="Georgia"/>
              </a:rPr>
              <a:t>Research for </a:t>
            </a:r>
            <a:r>
              <a:rPr lang="en-US" sz="3600" b="1" dirty="0" smtClean="0">
                <a:latin typeface="Georgia"/>
                <a:cs typeface="Georgia"/>
              </a:rPr>
              <a:t>impact</a:t>
            </a:r>
            <a:endParaRPr lang="en-US" sz="3600" b="1" dirty="0">
              <a:latin typeface="Georgia"/>
              <a:cs typeface="Georgia"/>
            </a:endParaRPr>
          </a:p>
        </p:txBody>
      </p:sp>
      <p:sp>
        <p:nvSpPr>
          <p:cNvPr id="2" name="Slide Number Placeholder 1"/>
          <p:cNvSpPr>
            <a:spLocks noGrp="1"/>
          </p:cNvSpPr>
          <p:nvPr>
            <p:ph type="sldNum" sz="quarter" idx="12"/>
          </p:nvPr>
        </p:nvSpPr>
        <p:spPr/>
        <p:txBody>
          <a:bodyPr/>
          <a:lstStyle/>
          <a:p>
            <a:fld id="{C2D29DEA-C2FF-4F9C-8F85-7923E6F9F7B8}" type="slidenum">
              <a:rPr lang="en-US" smtClean="0"/>
              <a:t>13</a:t>
            </a:fld>
            <a:endParaRPr lang="en-US"/>
          </a:p>
        </p:txBody>
      </p:sp>
      <p:sp>
        <p:nvSpPr>
          <p:cNvPr id="7" name="Rectangle 6"/>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1641199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68119" y="4921871"/>
            <a:ext cx="10515600" cy="1716657"/>
          </a:xfrm>
        </p:spPr>
        <p:txBody>
          <a:bodyPr>
            <a:noAutofit/>
          </a:bodyPr>
          <a:lstStyle/>
          <a:p>
            <a:r>
              <a:rPr lang="en-US" sz="2400" dirty="0" smtClean="0"/>
              <a:t>Somebody actually has to make a better decision because of our work</a:t>
            </a:r>
          </a:p>
          <a:p>
            <a:r>
              <a:rPr lang="en-US" sz="2400" dirty="0" smtClean="0"/>
              <a:t>Is our research addressing decision-relevant questions and delivered through appropriate channels?</a:t>
            </a:r>
            <a:endParaRPr lang="en-US" sz="2400" dirty="0"/>
          </a:p>
        </p:txBody>
      </p:sp>
      <p:sp>
        <p:nvSpPr>
          <p:cNvPr id="7" name="Rectangle 6"/>
          <p:cNvSpPr/>
          <p:nvPr/>
        </p:nvSpPr>
        <p:spPr>
          <a:xfrm>
            <a:off x="5057773" y="1814457"/>
            <a:ext cx="2057400" cy="2649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Georgia"/>
                <a:cs typeface="Georgia"/>
              </a:rPr>
              <a:t>The weak link</a:t>
            </a:r>
          </a:p>
          <a:p>
            <a:pPr algn="ctr"/>
            <a:endParaRPr lang="en-US" sz="2400" b="1" dirty="0" smtClean="0">
              <a:solidFill>
                <a:schemeClr val="tx1"/>
              </a:solidFill>
            </a:endParaRPr>
          </a:p>
          <a:p>
            <a:pPr algn="ctr"/>
            <a:endParaRPr lang="en-US" sz="2400" b="1" dirty="0">
              <a:solidFill>
                <a:schemeClr val="tx1"/>
              </a:solidFill>
            </a:endParaRPr>
          </a:p>
          <a:p>
            <a:pPr algn="ctr"/>
            <a:endParaRPr lang="en-US" sz="2400" b="1" dirty="0" smtClean="0">
              <a:solidFill>
                <a:schemeClr val="tx1"/>
              </a:solidFill>
            </a:endParaRPr>
          </a:p>
          <a:p>
            <a:pPr algn="ctr"/>
            <a:endParaRPr lang="en-US" sz="2400" b="1" dirty="0">
              <a:solidFill>
                <a:schemeClr val="tx1"/>
              </a:solidFill>
            </a:endParaRPr>
          </a:p>
          <a:p>
            <a:pPr algn="ctr"/>
            <a:endParaRPr lang="en-US" sz="2400" b="1" dirty="0">
              <a:solidFill>
                <a:schemeClr val="tx1"/>
              </a:solidFill>
            </a:endParaRPr>
          </a:p>
        </p:txBody>
      </p:sp>
      <p:sp>
        <p:nvSpPr>
          <p:cNvPr id="10" name="Chevron 9"/>
          <p:cNvSpPr/>
          <p:nvPr/>
        </p:nvSpPr>
        <p:spPr>
          <a:xfrm>
            <a:off x="200028" y="1816313"/>
            <a:ext cx="2486025" cy="87630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solidFill>
                  <a:srgbClr val="000000"/>
                </a:solidFill>
                <a:latin typeface="Georgia"/>
                <a:cs typeface="Georgia"/>
              </a:rPr>
              <a:t>Research</a:t>
            </a:r>
            <a:endParaRPr lang="en-US" sz="2000" b="1" dirty="0">
              <a:solidFill>
                <a:srgbClr val="000000"/>
              </a:solidFill>
              <a:latin typeface="Georgia"/>
              <a:cs typeface="Georgia"/>
            </a:endParaRPr>
          </a:p>
        </p:txBody>
      </p:sp>
      <p:sp>
        <p:nvSpPr>
          <p:cNvPr id="11" name="Chevron 10"/>
          <p:cNvSpPr/>
          <p:nvPr/>
        </p:nvSpPr>
        <p:spPr>
          <a:xfrm>
            <a:off x="2424116" y="1816313"/>
            <a:ext cx="2486025" cy="87630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solidFill>
                  <a:srgbClr val="000000"/>
                </a:solidFill>
                <a:latin typeface="Georgia"/>
                <a:cs typeface="Georgia"/>
              </a:rPr>
              <a:t>Outputs</a:t>
            </a:r>
            <a:endParaRPr lang="en-US" sz="2000" b="1" dirty="0">
              <a:solidFill>
                <a:srgbClr val="000000"/>
              </a:solidFill>
              <a:latin typeface="Georgia"/>
              <a:cs typeface="Georgia"/>
            </a:endParaRPr>
          </a:p>
        </p:txBody>
      </p:sp>
      <p:sp>
        <p:nvSpPr>
          <p:cNvPr id="12" name="Chevron 11"/>
          <p:cNvSpPr/>
          <p:nvPr/>
        </p:nvSpPr>
        <p:spPr>
          <a:xfrm>
            <a:off x="7305701" y="1816313"/>
            <a:ext cx="2486025" cy="87630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solidFill>
                  <a:srgbClr val="000000"/>
                </a:solidFill>
                <a:latin typeface="Georgia"/>
                <a:cs typeface="Georgia"/>
              </a:rPr>
              <a:t>Outcomes</a:t>
            </a:r>
            <a:endParaRPr lang="en-US" sz="2000" b="1" dirty="0">
              <a:solidFill>
                <a:srgbClr val="000000"/>
              </a:solidFill>
              <a:latin typeface="Georgia"/>
              <a:cs typeface="Georgia"/>
            </a:endParaRPr>
          </a:p>
        </p:txBody>
      </p:sp>
      <p:sp>
        <p:nvSpPr>
          <p:cNvPr id="13" name="Chevron 12"/>
          <p:cNvSpPr/>
          <p:nvPr/>
        </p:nvSpPr>
        <p:spPr>
          <a:xfrm>
            <a:off x="9553578" y="1816313"/>
            <a:ext cx="2486025" cy="876300"/>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solidFill>
                  <a:srgbClr val="000000"/>
                </a:solidFill>
                <a:latin typeface="Georgia"/>
                <a:cs typeface="Georgia"/>
              </a:rPr>
              <a:t>Impacts</a:t>
            </a:r>
            <a:endParaRPr lang="en-US" sz="2000" b="1" dirty="0">
              <a:solidFill>
                <a:srgbClr val="000000"/>
              </a:solidFill>
              <a:latin typeface="Georgia"/>
              <a:cs typeface="Georgia"/>
            </a:endParaRPr>
          </a:p>
        </p:txBody>
      </p:sp>
      <p:sp>
        <p:nvSpPr>
          <p:cNvPr id="14" name="Rectangle 13"/>
          <p:cNvSpPr/>
          <p:nvPr/>
        </p:nvSpPr>
        <p:spPr>
          <a:xfrm>
            <a:off x="200049" y="2864063"/>
            <a:ext cx="2057401" cy="1600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Georgia"/>
                <a:cs typeface="Georgia"/>
              </a:rPr>
              <a:t>Data collection and analysis</a:t>
            </a:r>
            <a:endParaRPr lang="en-US" sz="1600" dirty="0">
              <a:solidFill>
                <a:srgbClr val="000000"/>
              </a:solidFill>
              <a:latin typeface="Georgia"/>
              <a:cs typeface="Georgia"/>
            </a:endParaRPr>
          </a:p>
        </p:txBody>
      </p:sp>
      <p:sp>
        <p:nvSpPr>
          <p:cNvPr id="15" name="Rectangle 14"/>
          <p:cNvSpPr/>
          <p:nvPr/>
        </p:nvSpPr>
        <p:spPr>
          <a:xfrm>
            <a:off x="2424137" y="2864063"/>
            <a:ext cx="2057401" cy="1600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Georgia"/>
                <a:cs typeface="Georgia"/>
              </a:rPr>
              <a:t>Academic papers, reports, presentations, policy briefs</a:t>
            </a:r>
            <a:endParaRPr lang="en-US" sz="1600" dirty="0">
              <a:solidFill>
                <a:srgbClr val="000000"/>
              </a:solidFill>
              <a:latin typeface="Georgia"/>
              <a:cs typeface="Georgia"/>
            </a:endParaRPr>
          </a:p>
        </p:txBody>
      </p:sp>
      <p:sp>
        <p:nvSpPr>
          <p:cNvPr id="16" name="Rectangle 15"/>
          <p:cNvSpPr/>
          <p:nvPr/>
        </p:nvSpPr>
        <p:spPr>
          <a:xfrm>
            <a:off x="7305698" y="2885495"/>
            <a:ext cx="2057401" cy="1600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Georgia"/>
                <a:cs typeface="Georgia"/>
              </a:rPr>
              <a:t>Behavioral change, better decisions are made</a:t>
            </a:r>
            <a:endParaRPr lang="en-US" sz="1600" dirty="0">
              <a:solidFill>
                <a:srgbClr val="000000"/>
              </a:solidFill>
              <a:latin typeface="Georgia"/>
              <a:cs typeface="Georgia"/>
            </a:endParaRPr>
          </a:p>
        </p:txBody>
      </p:sp>
      <p:sp>
        <p:nvSpPr>
          <p:cNvPr id="17" name="Rectangle 16"/>
          <p:cNvSpPr/>
          <p:nvPr/>
        </p:nvSpPr>
        <p:spPr>
          <a:xfrm>
            <a:off x="9553601" y="2864063"/>
            <a:ext cx="2057401" cy="1600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Georgia"/>
                <a:cs typeface="Georgia"/>
              </a:rPr>
              <a:t>Lives and landscapes improve</a:t>
            </a:r>
            <a:endParaRPr lang="en-US" sz="1600" dirty="0">
              <a:solidFill>
                <a:srgbClr val="000000"/>
              </a:solidFill>
              <a:latin typeface="Georgia"/>
              <a:cs typeface="Georgia"/>
            </a:endParaRPr>
          </a:p>
        </p:txBody>
      </p:sp>
      <p:sp>
        <p:nvSpPr>
          <p:cNvPr id="18" name="Lightning Bolt 17"/>
          <p:cNvSpPr/>
          <p:nvPr/>
        </p:nvSpPr>
        <p:spPr>
          <a:xfrm>
            <a:off x="5253035" y="2692613"/>
            <a:ext cx="1624012" cy="1685925"/>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txBox="1">
            <a:spLocks/>
          </p:cNvSpPr>
          <p:nvPr/>
        </p:nvSpPr>
        <p:spPr>
          <a:xfrm>
            <a:off x="23" y="109751"/>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Georgia"/>
                <a:cs typeface="Georgia"/>
              </a:rPr>
              <a:t>Decisions</a:t>
            </a:r>
            <a:endParaRPr lang="en-US" sz="3600" b="1" dirty="0">
              <a:latin typeface="Georgia"/>
              <a:cs typeface="Georgia"/>
            </a:endParaRPr>
          </a:p>
        </p:txBody>
      </p:sp>
      <p:sp>
        <p:nvSpPr>
          <p:cNvPr id="2" name="Slide Number Placeholder 1"/>
          <p:cNvSpPr>
            <a:spLocks noGrp="1"/>
          </p:cNvSpPr>
          <p:nvPr>
            <p:ph type="sldNum" sz="quarter" idx="12"/>
          </p:nvPr>
        </p:nvSpPr>
        <p:spPr>
          <a:xfrm>
            <a:off x="8737623" y="6137768"/>
            <a:ext cx="2844800" cy="365125"/>
          </a:xfrm>
        </p:spPr>
        <p:txBody>
          <a:bodyPr/>
          <a:lstStyle/>
          <a:p>
            <a:fld id="{C2D29DEA-C2FF-4F9C-8F85-7923E6F9F7B8}" type="slidenum">
              <a:rPr lang="en-US" smtClean="0"/>
              <a:t>14</a:t>
            </a:fld>
            <a:endParaRPr lang="en-US"/>
          </a:p>
        </p:txBody>
      </p:sp>
      <p:sp>
        <p:nvSpPr>
          <p:cNvPr id="20" name="Rectangle 19"/>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32084186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4351" y="1278931"/>
            <a:ext cx="7123803" cy="4911605"/>
          </a:xfrm>
        </p:spPr>
        <p:txBody>
          <a:bodyPr>
            <a:normAutofit/>
          </a:bodyPr>
          <a:lstStyle/>
          <a:p>
            <a:r>
              <a:rPr lang="en-US" dirty="0" smtClean="0"/>
              <a:t>Decision</a:t>
            </a:r>
            <a:r>
              <a:rPr lang="en-US" dirty="0"/>
              <a:t>-</a:t>
            </a:r>
            <a:r>
              <a:rPr lang="en-US" dirty="0" smtClean="0"/>
              <a:t>makers must </a:t>
            </a:r>
            <a:r>
              <a:rPr lang="en-US" dirty="0"/>
              <a:t>consider biophysical, social, cultural and economic aspects</a:t>
            </a:r>
          </a:p>
          <a:p>
            <a:r>
              <a:rPr lang="en-US" dirty="0" smtClean="0"/>
              <a:t>Balanced </a:t>
            </a:r>
            <a:r>
              <a:rPr lang="en-US" dirty="0"/>
              <a:t>inter and transdisciplinary ‘</a:t>
            </a:r>
            <a:r>
              <a:rPr lang="en-US" dirty="0" smtClean="0"/>
              <a:t>holistic’ perspectives help us connect </a:t>
            </a:r>
            <a:r>
              <a:rPr lang="en-US" dirty="0"/>
              <a:t>with real </a:t>
            </a:r>
            <a:r>
              <a:rPr lang="en-US" dirty="0" smtClean="0"/>
              <a:t>issues</a:t>
            </a:r>
            <a:endParaRPr lang="en-US" dirty="0"/>
          </a:p>
        </p:txBody>
      </p:sp>
      <p:pic>
        <p:nvPicPr>
          <p:cNvPr id="6" name="Picture 2" descr="https://www.thesolutionsjournal.com/wp-content/uploads/2016/09/Fea_Luedeling_Figure3.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45884" y="241540"/>
            <a:ext cx="5056713" cy="65070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05692" y="6519446"/>
            <a:ext cx="7886331" cy="338554"/>
          </a:xfrm>
          <a:prstGeom prst="rect">
            <a:avLst/>
          </a:prstGeom>
        </p:spPr>
        <p:txBody>
          <a:bodyPr wrap="square">
            <a:spAutoFit/>
          </a:bodyPr>
          <a:lstStyle/>
          <a:p>
            <a:pPr algn="ctr"/>
            <a:r>
              <a:rPr lang="en-US" sz="1600" dirty="0">
                <a:solidFill>
                  <a:schemeClr val="bg1">
                    <a:lumMod val="50000"/>
                  </a:schemeClr>
                </a:solidFill>
                <a:ea typeface="Times New Roman" panose="02020603050405020304" pitchFamily="18" charset="0"/>
              </a:rPr>
              <a:t>Luedeling E, Shepherd K, 2016. Decision-focused agricultural research. </a:t>
            </a:r>
            <a:r>
              <a:rPr lang="en-US" sz="1600" i="1" dirty="0">
                <a:solidFill>
                  <a:schemeClr val="bg1">
                    <a:lumMod val="50000"/>
                  </a:schemeClr>
                </a:solidFill>
                <a:ea typeface="Times New Roman" panose="02020603050405020304" pitchFamily="18" charset="0"/>
              </a:rPr>
              <a:t>Solutions</a:t>
            </a:r>
            <a:r>
              <a:rPr lang="en-US" sz="1600" dirty="0">
                <a:solidFill>
                  <a:schemeClr val="bg1">
                    <a:lumMod val="50000"/>
                  </a:schemeClr>
                </a:solidFill>
                <a:ea typeface="Times New Roman" panose="02020603050405020304" pitchFamily="18" charset="0"/>
              </a:rPr>
              <a:t> 7(5), </a:t>
            </a:r>
            <a:r>
              <a:rPr lang="en-US" sz="1600" dirty="0" smtClean="0">
                <a:solidFill>
                  <a:schemeClr val="bg1">
                    <a:lumMod val="50000"/>
                  </a:schemeClr>
                </a:solidFill>
                <a:ea typeface="Times New Roman" panose="02020603050405020304" pitchFamily="18" charset="0"/>
              </a:rPr>
              <a:t>46-54.</a:t>
            </a:r>
            <a:endParaRPr lang="en-US" sz="1600" dirty="0">
              <a:solidFill>
                <a:schemeClr val="bg1">
                  <a:lumMod val="50000"/>
                </a:schemeClr>
              </a:solidFill>
            </a:endParaRPr>
          </a:p>
        </p:txBody>
      </p:sp>
      <p:sp>
        <p:nvSpPr>
          <p:cNvPr id="9" name="Title 1"/>
          <p:cNvSpPr txBox="1">
            <a:spLocks/>
          </p:cNvSpPr>
          <p:nvPr/>
        </p:nvSpPr>
        <p:spPr>
          <a:xfrm>
            <a:off x="23" y="109751"/>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Georgia"/>
                <a:cs typeface="Georgia"/>
              </a:rPr>
              <a:t>Decisions</a:t>
            </a:r>
            <a:endParaRPr lang="en-US" sz="3600" b="1" dirty="0">
              <a:latin typeface="Georgia"/>
              <a:cs typeface="Georgia"/>
            </a:endParaRPr>
          </a:p>
        </p:txBody>
      </p:sp>
      <p:sp>
        <p:nvSpPr>
          <p:cNvPr id="3" name="Slide Number Placeholder 2"/>
          <p:cNvSpPr>
            <a:spLocks noGrp="1"/>
          </p:cNvSpPr>
          <p:nvPr>
            <p:ph type="sldNum" sz="quarter" idx="12"/>
          </p:nvPr>
        </p:nvSpPr>
        <p:spPr/>
        <p:txBody>
          <a:bodyPr/>
          <a:lstStyle/>
          <a:p>
            <a:fld id="{C2D29DEA-C2FF-4F9C-8F85-7923E6F9F7B8}" type="slidenum">
              <a:rPr lang="en-US" smtClean="0"/>
              <a:t>15</a:t>
            </a:fld>
            <a:endParaRPr lang="en-US"/>
          </a:p>
        </p:txBody>
      </p:sp>
    </p:spTree>
    <p:extLst>
      <p:ext uri="{BB962C8B-B14F-4D97-AF65-F5344CB8AC3E}">
        <p14:creationId xmlns:p14="http://schemas.microsoft.com/office/powerpoint/2010/main" val="35067036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 y="109751"/>
            <a:ext cx="12192000" cy="689683"/>
          </a:xfrm>
        </p:spPr>
        <p:txBody>
          <a:bodyPr>
            <a:normAutofit/>
          </a:bodyPr>
          <a:lstStyle/>
          <a:p>
            <a:pPr algn="ctr"/>
            <a:r>
              <a:rPr lang="en-US" sz="3600" b="1" dirty="0" smtClean="0">
                <a:solidFill>
                  <a:srgbClr val="000000"/>
                </a:solidFill>
              </a:rPr>
              <a:t>Issues are complex and interdisciplinary</a:t>
            </a:r>
            <a:endParaRPr lang="en-US" sz="3600" b="1" dirty="0">
              <a:solidFill>
                <a:srgbClr val="000000"/>
              </a:solidFill>
            </a:endParaRPr>
          </a:p>
        </p:txBody>
      </p:sp>
      <p:sp>
        <p:nvSpPr>
          <p:cNvPr id="52" name="Rectangle 51"/>
          <p:cNvSpPr/>
          <p:nvPr/>
        </p:nvSpPr>
        <p:spPr>
          <a:xfrm>
            <a:off x="3499030" y="6334816"/>
            <a:ext cx="7732253" cy="461665"/>
          </a:xfrm>
          <a:prstGeom prst="rect">
            <a:avLst/>
          </a:prstGeom>
          <a:noFill/>
        </p:spPr>
        <p:txBody>
          <a:bodyPr wrap="square">
            <a:spAutoFit/>
          </a:bodyPr>
          <a:lstStyle/>
          <a:p>
            <a:pPr algn="r"/>
            <a:r>
              <a:rPr lang="en-US" sz="1200" dirty="0" smtClean="0">
                <a:solidFill>
                  <a:srgbClr val="7F7F7F"/>
                </a:solidFill>
                <a:latin typeface="Georgia"/>
                <a:cs typeface="Georgia"/>
              </a:rPr>
              <a:t>Reproduced from: McConnell and Dillon, 1997</a:t>
            </a:r>
            <a:r>
              <a:rPr lang="en-US" sz="1200" dirty="0">
                <a:solidFill>
                  <a:srgbClr val="7F7F7F"/>
                </a:solidFill>
                <a:latin typeface="Georgia"/>
                <a:cs typeface="Georgia"/>
              </a:rPr>
              <a:t>. Farm Management for Asia: a Systems Approach. FAO </a:t>
            </a:r>
            <a:r>
              <a:rPr lang="en-US" sz="1200" dirty="0" smtClean="0">
                <a:solidFill>
                  <a:srgbClr val="7F7F7F"/>
                </a:solidFill>
                <a:latin typeface="Georgia"/>
                <a:cs typeface="Georgia"/>
              </a:rPr>
              <a:t>Farm Systems </a:t>
            </a:r>
            <a:r>
              <a:rPr lang="en-US" sz="1200" dirty="0">
                <a:solidFill>
                  <a:srgbClr val="7F7F7F"/>
                </a:solidFill>
                <a:latin typeface="Georgia"/>
                <a:cs typeface="Georgia"/>
              </a:rPr>
              <a:t>Management Series 13 (</a:t>
            </a:r>
            <a:r>
              <a:rPr lang="en-US" sz="1200" dirty="0">
                <a:solidFill>
                  <a:srgbClr val="7F7F7F"/>
                </a:solidFill>
                <a:latin typeface="Georgia"/>
                <a:cs typeface="Georgia"/>
                <a:hlinkClick r:id="rId2"/>
              </a:rPr>
              <a:t>http://</a:t>
            </a:r>
            <a:r>
              <a:rPr lang="en-US" sz="1200" dirty="0" smtClean="0">
                <a:solidFill>
                  <a:srgbClr val="7F7F7F"/>
                </a:solidFill>
                <a:latin typeface="Georgia"/>
                <a:cs typeface="Georgia"/>
                <a:hlinkClick r:id="rId2"/>
              </a:rPr>
              <a:t>www.fao.org/docrep/w7365e/w7365e00.htm#Contents</a:t>
            </a:r>
            <a:r>
              <a:rPr lang="en-US" sz="1200" dirty="0" smtClean="0">
                <a:solidFill>
                  <a:srgbClr val="7F7F7F"/>
                </a:solidFill>
                <a:latin typeface="Georgia"/>
                <a:cs typeface="Georgia"/>
              </a:rPr>
              <a:t>).</a:t>
            </a:r>
            <a:endParaRPr lang="en-US" sz="1200" dirty="0">
              <a:solidFill>
                <a:srgbClr val="7F7F7F"/>
              </a:solidFill>
              <a:latin typeface="Georgia"/>
              <a:cs typeface="Georgia"/>
            </a:endParaRPr>
          </a:p>
        </p:txBody>
      </p:sp>
      <p:sp>
        <p:nvSpPr>
          <p:cNvPr id="4" name="Oval 3"/>
          <p:cNvSpPr/>
          <p:nvPr/>
        </p:nvSpPr>
        <p:spPr>
          <a:xfrm>
            <a:off x="2573874" y="1111264"/>
            <a:ext cx="3801613" cy="3052999"/>
          </a:xfrm>
          <a:prstGeom prst="ellipse">
            <a:avLst/>
          </a:prstGeom>
          <a:solidFill>
            <a:schemeClr val="accent6">
              <a:lumMod val="75000"/>
              <a:alpha val="29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000000"/>
              </a:solidFill>
              <a:latin typeface="Georgia"/>
              <a:cs typeface="Georgia"/>
            </a:endParaRPr>
          </a:p>
        </p:txBody>
      </p:sp>
      <p:sp>
        <p:nvSpPr>
          <p:cNvPr id="54" name="Oval 53"/>
          <p:cNvSpPr/>
          <p:nvPr/>
        </p:nvSpPr>
        <p:spPr>
          <a:xfrm>
            <a:off x="2573874" y="2656194"/>
            <a:ext cx="3801613" cy="3052999"/>
          </a:xfrm>
          <a:prstGeom prst="ellipse">
            <a:avLst/>
          </a:prstGeom>
          <a:solidFill>
            <a:schemeClr val="accent5">
              <a:lumMod val="75000"/>
              <a:alpha val="29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000000"/>
              </a:solidFill>
              <a:latin typeface="Georgia"/>
              <a:cs typeface="Georgia"/>
            </a:endParaRPr>
          </a:p>
        </p:txBody>
      </p:sp>
      <p:sp>
        <p:nvSpPr>
          <p:cNvPr id="55" name="Oval 54"/>
          <p:cNvSpPr/>
          <p:nvPr/>
        </p:nvSpPr>
        <p:spPr>
          <a:xfrm>
            <a:off x="612247" y="1111264"/>
            <a:ext cx="3801613" cy="3052999"/>
          </a:xfrm>
          <a:prstGeom prst="ellipse">
            <a:avLst/>
          </a:prstGeom>
          <a:solidFill>
            <a:schemeClr val="accent4">
              <a:lumMod val="60000"/>
              <a:lumOff val="40000"/>
              <a:alpha val="29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000000"/>
              </a:solidFill>
              <a:latin typeface="Georgia"/>
              <a:cs typeface="Georgia"/>
            </a:endParaRPr>
          </a:p>
        </p:txBody>
      </p:sp>
      <p:sp>
        <p:nvSpPr>
          <p:cNvPr id="56" name="Oval 55"/>
          <p:cNvSpPr/>
          <p:nvPr/>
        </p:nvSpPr>
        <p:spPr>
          <a:xfrm>
            <a:off x="612247" y="2656194"/>
            <a:ext cx="3801613" cy="3052999"/>
          </a:xfrm>
          <a:prstGeom prst="ellipse">
            <a:avLst/>
          </a:prstGeom>
          <a:solidFill>
            <a:srgbClr val="FF0000">
              <a:alpha val="29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000000"/>
              </a:solidFill>
              <a:latin typeface="Georgia"/>
              <a:cs typeface="Georgia"/>
            </a:endParaRPr>
          </a:p>
        </p:txBody>
      </p:sp>
      <p:sp>
        <p:nvSpPr>
          <p:cNvPr id="5" name="TextBox 4"/>
          <p:cNvSpPr txBox="1"/>
          <p:nvPr/>
        </p:nvSpPr>
        <p:spPr>
          <a:xfrm>
            <a:off x="2767680" y="3132963"/>
            <a:ext cx="1402899" cy="523220"/>
          </a:xfrm>
          <a:prstGeom prst="rect">
            <a:avLst/>
          </a:prstGeom>
          <a:noFill/>
        </p:spPr>
        <p:txBody>
          <a:bodyPr wrap="square" rtlCol="0">
            <a:spAutoFit/>
          </a:bodyPr>
          <a:lstStyle/>
          <a:p>
            <a:pPr algn="ctr"/>
            <a:r>
              <a:rPr lang="en-US" sz="1400" b="1" dirty="0" smtClean="0">
                <a:solidFill>
                  <a:srgbClr val="000000"/>
                </a:solidFill>
                <a:latin typeface="Georgia"/>
                <a:cs typeface="Georgia"/>
              </a:rPr>
              <a:t>Managerial subsystem</a:t>
            </a:r>
            <a:endParaRPr lang="en-US" sz="1400" b="1" dirty="0">
              <a:solidFill>
                <a:srgbClr val="000000"/>
              </a:solidFill>
              <a:latin typeface="Georgia"/>
              <a:cs typeface="Georgia"/>
            </a:endParaRPr>
          </a:p>
        </p:txBody>
      </p:sp>
      <p:sp>
        <p:nvSpPr>
          <p:cNvPr id="57" name="TextBox 56"/>
          <p:cNvSpPr txBox="1"/>
          <p:nvPr/>
        </p:nvSpPr>
        <p:spPr>
          <a:xfrm>
            <a:off x="4413860" y="1683634"/>
            <a:ext cx="1402899" cy="523220"/>
          </a:xfrm>
          <a:prstGeom prst="rect">
            <a:avLst/>
          </a:prstGeom>
          <a:noFill/>
        </p:spPr>
        <p:txBody>
          <a:bodyPr wrap="square" rtlCol="0">
            <a:spAutoFit/>
          </a:bodyPr>
          <a:lstStyle/>
          <a:p>
            <a:pPr algn="ctr"/>
            <a:r>
              <a:rPr lang="en-US" sz="1400" b="1" dirty="0" smtClean="0">
                <a:solidFill>
                  <a:srgbClr val="000000"/>
                </a:solidFill>
                <a:latin typeface="Georgia"/>
                <a:cs typeface="Georgia"/>
              </a:rPr>
              <a:t>Technical subsystem</a:t>
            </a:r>
            <a:endParaRPr lang="en-US" sz="1400" b="1" dirty="0">
              <a:solidFill>
                <a:srgbClr val="000000"/>
              </a:solidFill>
              <a:latin typeface="Georgia"/>
              <a:cs typeface="Georgia"/>
            </a:endParaRPr>
          </a:p>
        </p:txBody>
      </p:sp>
      <p:sp>
        <p:nvSpPr>
          <p:cNvPr id="58" name="TextBox 57"/>
          <p:cNvSpPr txBox="1"/>
          <p:nvPr/>
        </p:nvSpPr>
        <p:spPr>
          <a:xfrm>
            <a:off x="1064937" y="4239546"/>
            <a:ext cx="1402899" cy="738664"/>
          </a:xfrm>
          <a:prstGeom prst="rect">
            <a:avLst/>
          </a:prstGeom>
          <a:noFill/>
        </p:spPr>
        <p:txBody>
          <a:bodyPr wrap="square" rtlCol="0">
            <a:spAutoFit/>
          </a:bodyPr>
          <a:lstStyle/>
          <a:p>
            <a:pPr algn="ctr"/>
            <a:r>
              <a:rPr lang="en-US" sz="1400" b="1" dirty="0" smtClean="0">
                <a:solidFill>
                  <a:srgbClr val="000000"/>
                </a:solidFill>
                <a:latin typeface="Georgia"/>
                <a:cs typeface="Georgia"/>
              </a:rPr>
              <a:t>Informal structural subsystem</a:t>
            </a:r>
            <a:endParaRPr lang="en-US" sz="1400" b="1" dirty="0">
              <a:solidFill>
                <a:srgbClr val="000000"/>
              </a:solidFill>
              <a:latin typeface="Georgia"/>
              <a:cs typeface="Georgia"/>
            </a:endParaRPr>
          </a:p>
        </p:txBody>
      </p:sp>
      <p:sp>
        <p:nvSpPr>
          <p:cNvPr id="59" name="TextBox 58"/>
          <p:cNvSpPr txBox="1"/>
          <p:nvPr/>
        </p:nvSpPr>
        <p:spPr>
          <a:xfrm>
            <a:off x="1064937" y="1560521"/>
            <a:ext cx="1402899" cy="738664"/>
          </a:xfrm>
          <a:prstGeom prst="rect">
            <a:avLst/>
          </a:prstGeom>
          <a:noFill/>
        </p:spPr>
        <p:txBody>
          <a:bodyPr wrap="square" rtlCol="0">
            <a:spAutoFit/>
          </a:bodyPr>
          <a:lstStyle/>
          <a:p>
            <a:pPr algn="ctr"/>
            <a:r>
              <a:rPr lang="en-US" sz="1400" b="1" dirty="0" smtClean="0">
                <a:solidFill>
                  <a:srgbClr val="000000"/>
                </a:solidFill>
                <a:latin typeface="Georgia"/>
                <a:cs typeface="Georgia"/>
              </a:rPr>
              <a:t>Goals and values subsystem</a:t>
            </a:r>
            <a:endParaRPr lang="en-US" sz="1400" b="1" dirty="0">
              <a:solidFill>
                <a:srgbClr val="000000"/>
              </a:solidFill>
              <a:latin typeface="Georgia"/>
              <a:cs typeface="Georgia"/>
            </a:endParaRPr>
          </a:p>
        </p:txBody>
      </p:sp>
      <p:sp>
        <p:nvSpPr>
          <p:cNvPr id="60" name="TextBox 59"/>
          <p:cNvSpPr txBox="1"/>
          <p:nvPr/>
        </p:nvSpPr>
        <p:spPr>
          <a:xfrm>
            <a:off x="4413858" y="4239546"/>
            <a:ext cx="1657679" cy="738664"/>
          </a:xfrm>
          <a:prstGeom prst="rect">
            <a:avLst/>
          </a:prstGeom>
          <a:noFill/>
        </p:spPr>
        <p:txBody>
          <a:bodyPr wrap="square" rtlCol="0">
            <a:spAutoFit/>
          </a:bodyPr>
          <a:lstStyle/>
          <a:p>
            <a:pPr algn="ctr"/>
            <a:r>
              <a:rPr lang="en-US" sz="1400" b="1" dirty="0" smtClean="0">
                <a:solidFill>
                  <a:srgbClr val="000000"/>
                </a:solidFill>
                <a:latin typeface="Georgia"/>
                <a:cs typeface="Georgia"/>
              </a:rPr>
              <a:t>Organizational structural subsystem</a:t>
            </a:r>
            <a:endParaRPr lang="en-US" sz="1400" b="1" dirty="0">
              <a:solidFill>
                <a:srgbClr val="000000"/>
              </a:solidFill>
              <a:latin typeface="Georgia"/>
              <a:cs typeface="Georgia"/>
            </a:endParaRPr>
          </a:p>
        </p:txBody>
      </p:sp>
      <p:sp>
        <p:nvSpPr>
          <p:cNvPr id="61" name="TextBox 60"/>
          <p:cNvSpPr txBox="1"/>
          <p:nvPr/>
        </p:nvSpPr>
        <p:spPr>
          <a:xfrm>
            <a:off x="138713" y="776074"/>
            <a:ext cx="1681059" cy="523220"/>
          </a:xfrm>
          <a:prstGeom prst="rect">
            <a:avLst/>
          </a:prstGeom>
          <a:noFill/>
        </p:spPr>
        <p:txBody>
          <a:bodyPr wrap="square" rtlCol="0">
            <a:spAutoFit/>
          </a:bodyPr>
          <a:lstStyle/>
          <a:p>
            <a:pPr algn="ctr"/>
            <a:r>
              <a:rPr lang="en-US" sz="1400" b="1" dirty="0" smtClean="0">
                <a:solidFill>
                  <a:srgbClr val="000000"/>
                </a:solidFill>
                <a:latin typeface="Georgia"/>
                <a:cs typeface="Georgia"/>
              </a:rPr>
              <a:t>Environmental </a:t>
            </a:r>
            <a:r>
              <a:rPr lang="en-US" sz="1400" b="1" dirty="0" err="1" smtClean="0">
                <a:solidFill>
                  <a:srgbClr val="000000"/>
                </a:solidFill>
                <a:latin typeface="Georgia"/>
                <a:cs typeface="Georgia"/>
              </a:rPr>
              <a:t>suprasystem</a:t>
            </a:r>
            <a:endParaRPr lang="en-US" sz="1400" b="1" dirty="0">
              <a:solidFill>
                <a:srgbClr val="000000"/>
              </a:solidFill>
              <a:latin typeface="Georgia"/>
              <a:cs typeface="Georgia"/>
            </a:endParaRPr>
          </a:p>
        </p:txBody>
      </p:sp>
      <p:cxnSp>
        <p:nvCxnSpPr>
          <p:cNvPr id="8" name="Straight Arrow Connector 7"/>
          <p:cNvCxnSpPr/>
          <p:nvPr/>
        </p:nvCxnSpPr>
        <p:spPr>
          <a:xfrm>
            <a:off x="537674" y="3425348"/>
            <a:ext cx="580572"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863486" y="3418994"/>
            <a:ext cx="580572"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2250335" y="924468"/>
            <a:ext cx="0" cy="470824"/>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2525676" y="924468"/>
            <a:ext cx="0" cy="475488"/>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331255" y="924468"/>
            <a:ext cx="0" cy="470824"/>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4606597" y="924468"/>
            <a:ext cx="0" cy="475488"/>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2118392" y="5471441"/>
            <a:ext cx="0" cy="470824"/>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2393735" y="5471441"/>
            <a:ext cx="0" cy="475488"/>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4199313" y="5471441"/>
            <a:ext cx="0" cy="470824"/>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4474655" y="5471441"/>
            <a:ext cx="0" cy="475488"/>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98063" y="1141742"/>
            <a:ext cx="4422116" cy="1200328"/>
          </a:xfrm>
          <a:prstGeom prst="rect">
            <a:avLst/>
          </a:prstGeom>
          <a:noFill/>
        </p:spPr>
        <p:txBody>
          <a:bodyPr wrap="square" rtlCol="0">
            <a:spAutoFit/>
          </a:bodyPr>
          <a:lstStyle/>
          <a:p>
            <a:pPr marL="285750" indent="-285750">
              <a:buFont typeface="Arial"/>
              <a:buChar char="•"/>
            </a:pPr>
            <a:r>
              <a:rPr lang="en-US" sz="2400" dirty="0" smtClean="0">
                <a:solidFill>
                  <a:srgbClr val="000000"/>
                </a:solidFill>
                <a:latin typeface="Georgia"/>
                <a:cs typeface="Georgia"/>
              </a:rPr>
              <a:t>System behavior arises from a host of factors and interactions</a:t>
            </a:r>
            <a:endParaRPr lang="en-US" sz="2400" dirty="0">
              <a:solidFill>
                <a:srgbClr val="000000"/>
              </a:solidFill>
              <a:latin typeface="Georgia"/>
              <a:cs typeface="Georgia"/>
            </a:endParaRPr>
          </a:p>
        </p:txBody>
      </p:sp>
      <p:sp>
        <p:nvSpPr>
          <p:cNvPr id="112" name="TextBox 111"/>
          <p:cNvSpPr txBox="1"/>
          <p:nvPr/>
        </p:nvSpPr>
        <p:spPr>
          <a:xfrm>
            <a:off x="7107545" y="3605083"/>
            <a:ext cx="4422116" cy="1200328"/>
          </a:xfrm>
          <a:prstGeom prst="rect">
            <a:avLst/>
          </a:prstGeom>
          <a:noFill/>
        </p:spPr>
        <p:txBody>
          <a:bodyPr wrap="square" rtlCol="0">
            <a:spAutoFit/>
          </a:bodyPr>
          <a:lstStyle/>
          <a:p>
            <a:pPr marL="285750" indent="-285750">
              <a:buFont typeface="Arial"/>
              <a:buChar char="•"/>
            </a:pPr>
            <a:r>
              <a:rPr lang="en-US" sz="2400" dirty="0" smtClean="0">
                <a:solidFill>
                  <a:srgbClr val="000000"/>
                </a:solidFill>
                <a:latin typeface="Georgia"/>
                <a:cs typeface="Georgia"/>
              </a:rPr>
              <a:t>How can we study the behavior of the whole system?</a:t>
            </a:r>
            <a:endParaRPr lang="en-US" sz="2400" dirty="0">
              <a:solidFill>
                <a:srgbClr val="000000"/>
              </a:solidFill>
              <a:latin typeface="Georgia"/>
              <a:cs typeface="Georgia"/>
            </a:endParaRPr>
          </a:p>
        </p:txBody>
      </p:sp>
      <p:sp>
        <p:nvSpPr>
          <p:cNvPr id="113" name="TextBox 112"/>
          <p:cNvSpPr txBox="1"/>
          <p:nvPr/>
        </p:nvSpPr>
        <p:spPr>
          <a:xfrm>
            <a:off x="7107545" y="4717908"/>
            <a:ext cx="4422116" cy="1200328"/>
          </a:xfrm>
          <a:prstGeom prst="rect">
            <a:avLst/>
          </a:prstGeom>
          <a:noFill/>
        </p:spPr>
        <p:txBody>
          <a:bodyPr wrap="square" rtlCol="0">
            <a:spAutoFit/>
          </a:bodyPr>
          <a:lstStyle/>
          <a:p>
            <a:pPr marL="285750" indent="-285750">
              <a:buFont typeface="Arial"/>
              <a:buChar char="•"/>
            </a:pPr>
            <a:r>
              <a:rPr lang="en-US" sz="2400" dirty="0" smtClean="0">
                <a:solidFill>
                  <a:srgbClr val="000000"/>
                </a:solidFill>
                <a:latin typeface="Georgia"/>
                <a:cs typeface="Georgia"/>
              </a:rPr>
              <a:t>Can our usual research and modeling approaches address this?</a:t>
            </a:r>
            <a:endParaRPr lang="en-US" sz="2400" dirty="0">
              <a:solidFill>
                <a:srgbClr val="000000"/>
              </a:solidFill>
              <a:latin typeface="Georgia"/>
              <a:cs typeface="Georgia"/>
            </a:endParaRPr>
          </a:p>
        </p:txBody>
      </p:sp>
      <p:cxnSp>
        <p:nvCxnSpPr>
          <p:cNvPr id="105" name="Straight Arrow Connector 104"/>
          <p:cNvCxnSpPr/>
          <p:nvPr/>
        </p:nvCxnSpPr>
        <p:spPr>
          <a:xfrm>
            <a:off x="406759" y="6228524"/>
            <a:ext cx="0" cy="470824"/>
          </a:xfrm>
          <a:prstGeom prst="straightConnector1">
            <a:avLst/>
          </a:prstGeom>
          <a:ln w="539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580503" y="6228524"/>
            <a:ext cx="0" cy="475488"/>
          </a:xfrm>
          <a:prstGeom prst="straightConnector1">
            <a:avLst/>
          </a:prstGeom>
          <a:ln w="539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3218" y="6170317"/>
            <a:ext cx="1818903" cy="600164"/>
          </a:xfrm>
          <a:prstGeom prst="rect">
            <a:avLst/>
          </a:prstGeom>
          <a:noFill/>
        </p:spPr>
        <p:txBody>
          <a:bodyPr wrap="square" rtlCol="0">
            <a:spAutoFit/>
          </a:bodyPr>
          <a:lstStyle/>
          <a:p>
            <a:r>
              <a:rPr lang="en-US" sz="1100" dirty="0" smtClean="0">
                <a:solidFill>
                  <a:srgbClr val="000000"/>
                </a:solidFill>
                <a:latin typeface="Georgia"/>
                <a:cs typeface="Georgia"/>
              </a:rPr>
              <a:t>Input-output flow of material, energy, information and influence</a:t>
            </a:r>
            <a:endParaRPr lang="en-US" sz="1100" dirty="0">
              <a:solidFill>
                <a:srgbClr val="000000"/>
              </a:solidFill>
              <a:latin typeface="Georgia"/>
              <a:cs typeface="Georgia"/>
            </a:endParaRPr>
          </a:p>
        </p:txBody>
      </p:sp>
      <p:sp>
        <p:nvSpPr>
          <p:cNvPr id="114" name="TextBox 113"/>
          <p:cNvSpPr txBox="1"/>
          <p:nvPr/>
        </p:nvSpPr>
        <p:spPr>
          <a:xfrm>
            <a:off x="7079177" y="2385379"/>
            <a:ext cx="4422116" cy="1200328"/>
          </a:xfrm>
          <a:prstGeom prst="rect">
            <a:avLst/>
          </a:prstGeom>
          <a:noFill/>
        </p:spPr>
        <p:txBody>
          <a:bodyPr wrap="square" rtlCol="0">
            <a:spAutoFit/>
          </a:bodyPr>
          <a:lstStyle/>
          <a:p>
            <a:pPr marL="285750" indent="-285750">
              <a:buFont typeface="Arial"/>
              <a:buChar char="•"/>
            </a:pPr>
            <a:r>
              <a:rPr lang="en-US" sz="2400" dirty="0" smtClean="0">
                <a:solidFill>
                  <a:srgbClr val="000000"/>
                </a:solidFill>
                <a:latin typeface="Georgia"/>
                <a:cs typeface="Georgia"/>
              </a:rPr>
              <a:t>Decision-makers need tools that allow forecasts for the whole system</a:t>
            </a:r>
            <a:endParaRPr lang="en-US" sz="2400" dirty="0">
              <a:solidFill>
                <a:srgbClr val="000000"/>
              </a:solidFill>
              <a:latin typeface="Georgia"/>
              <a:cs typeface="Georgia"/>
            </a:endParaRPr>
          </a:p>
        </p:txBody>
      </p:sp>
      <p:sp>
        <p:nvSpPr>
          <p:cNvPr id="3" name="Slide Number Placeholder 2"/>
          <p:cNvSpPr>
            <a:spLocks noGrp="1"/>
          </p:cNvSpPr>
          <p:nvPr>
            <p:ph type="sldNum" sz="quarter" idx="12"/>
          </p:nvPr>
        </p:nvSpPr>
        <p:spPr/>
        <p:txBody>
          <a:bodyPr/>
          <a:lstStyle/>
          <a:p>
            <a:fld id="{C2D29DEA-C2FF-4F9C-8F85-7923E6F9F7B8}" type="slidenum">
              <a:rPr lang="en-US" smtClean="0">
                <a:solidFill>
                  <a:srgbClr val="000000"/>
                </a:solidFill>
              </a:rPr>
              <a:t>16</a:t>
            </a:fld>
            <a:endParaRPr lang="en-US">
              <a:solidFill>
                <a:srgbClr val="000000"/>
              </a:solidFill>
            </a:endParaRPr>
          </a:p>
        </p:txBody>
      </p:sp>
    </p:spTree>
    <p:extLst>
      <p:ext uri="{BB962C8B-B14F-4D97-AF65-F5344CB8AC3E}">
        <p14:creationId xmlns:p14="http://schemas.microsoft.com/office/powerpoint/2010/main" val="3306109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4" grpId="0" animBg="1"/>
      <p:bldP spid="54" grpId="0" animBg="1"/>
      <p:bldP spid="55" grpId="0" animBg="1"/>
      <p:bldP spid="56" grpId="0" animBg="1"/>
      <p:bldP spid="5" grpId="0"/>
      <p:bldP spid="57" grpId="0"/>
      <p:bldP spid="58" grpId="0"/>
      <p:bldP spid="59" grpId="0"/>
      <p:bldP spid="60" grpId="0"/>
      <p:bldP spid="61" grpId="0"/>
      <p:bldP spid="20" grpId="0"/>
      <p:bldP spid="112" grpId="0"/>
      <p:bldP spid="113" grpId="0"/>
      <p:bldP spid="15" grpId="0"/>
      <p:bldP spid="1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 y="109751"/>
            <a:ext cx="12192000" cy="689683"/>
          </a:xfrm>
        </p:spPr>
        <p:txBody>
          <a:bodyPr>
            <a:normAutofit/>
          </a:bodyPr>
          <a:lstStyle/>
          <a:p>
            <a:pPr algn="ctr"/>
            <a:r>
              <a:rPr lang="en-US" sz="3600" b="1" dirty="0" smtClean="0">
                <a:solidFill>
                  <a:srgbClr val="000000"/>
                </a:solidFill>
              </a:rPr>
              <a:t>Issues are complex and interdisciplinary</a:t>
            </a:r>
            <a:endParaRPr lang="en-US" sz="3600" b="1" dirty="0">
              <a:solidFill>
                <a:srgbClr val="000000"/>
              </a:solidFill>
            </a:endParaRPr>
          </a:p>
        </p:txBody>
      </p:sp>
      <p:sp>
        <p:nvSpPr>
          <p:cNvPr id="52" name="Rectangle 51"/>
          <p:cNvSpPr/>
          <p:nvPr/>
        </p:nvSpPr>
        <p:spPr>
          <a:xfrm>
            <a:off x="3499030" y="6334816"/>
            <a:ext cx="7732253" cy="461665"/>
          </a:xfrm>
          <a:prstGeom prst="rect">
            <a:avLst/>
          </a:prstGeom>
          <a:noFill/>
        </p:spPr>
        <p:txBody>
          <a:bodyPr wrap="square">
            <a:spAutoFit/>
          </a:bodyPr>
          <a:lstStyle/>
          <a:p>
            <a:pPr algn="r"/>
            <a:r>
              <a:rPr lang="en-US" sz="1200" dirty="0" smtClean="0">
                <a:solidFill>
                  <a:schemeClr val="bg1">
                    <a:lumMod val="50000"/>
                  </a:schemeClr>
                </a:solidFill>
                <a:latin typeface="Georgia"/>
                <a:cs typeface="Georgia"/>
              </a:rPr>
              <a:t>Reproduced from: Hans </a:t>
            </a:r>
            <a:r>
              <a:rPr lang="en-US" sz="1200" dirty="0" err="1" smtClean="0">
                <a:solidFill>
                  <a:schemeClr val="bg1">
                    <a:lumMod val="50000"/>
                  </a:schemeClr>
                </a:solidFill>
                <a:latin typeface="Georgia"/>
                <a:cs typeface="Georgia"/>
              </a:rPr>
              <a:t>Bruyninckx</a:t>
            </a:r>
            <a:r>
              <a:rPr lang="en-US" sz="1200" dirty="0" smtClean="0">
                <a:solidFill>
                  <a:schemeClr val="bg1">
                    <a:lumMod val="50000"/>
                  </a:schemeClr>
                </a:solidFill>
                <a:latin typeface="Georgia"/>
                <a:cs typeface="Georgia"/>
              </a:rPr>
              <a:t>, European </a:t>
            </a:r>
            <a:r>
              <a:rPr lang="en-US" sz="1200" dirty="0">
                <a:solidFill>
                  <a:schemeClr val="bg1">
                    <a:lumMod val="50000"/>
                  </a:schemeClr>
                </a:solidFill>
                <a:latin typeface="Georgia"/>
                <a:cs typeface="Georgia"/>
              </a:rPr>
              <a:t>Environment Agency (EEA)</a:t>
            </a:r>
          </a:p>
          <a:p>
            <a:pPr algn="r"/>
            <a:r>
              <a:rPr lang="en-US" sz="1200" dirty="0" smtClean="0">
                <a:solidFill>
                  <a:schemeClr val="bg1">
                    <a:lumMod val="50000"/>
                  </a:schemeClr>
                </a:solidFill>
                <a:latin typeface="Georgia"/>
                <a:cs typeface="Georgia"/>
              </a:rPr>
              <a:t>(</a:t>
            </a:r>
            <a:r>
              <a:rPr lang="en-US" sz="1200" dirty="0">
                <a:solidFill>
                  <a:schemeClr val="bg1">
                    <a:lumMod val="50000"/>
                  </a:schemeClr>
                </a:solidFill>
                <a:latin typeface="Georgia"/>
                <a:cs typeface="Georgia"/>
                <a:hlinkClick r:id="rId3"/>
              </a:rPr>
              <a:t>http://</a:t>
            </a:r>
            <a:r>
              <a:rPr lang="en-US" sz="1200" dirty="0" smtClean="0">
                <a:solidFill>
                  <a:schemeClr val="bg1">
                    <a:lumMod val="50000"/>
                  </a:schemeClr>
                </a:solidFill>
                <a:latin typeface="Georgia"/>
                <a:cs typeface="Georgia"/>
                <a:hlinkClick r:id="rId3"/>
              </a:rPr>
              <a:t>www.fao.org/docrep/w7365e/w7365e00.htm#Contents</a:t>
            </a:r>
            <a:r>
              <a:rPr lang="en-US" sz="1200" dirty="0" smtClean="0">
                <a:solidFill>
                  <a:schemeClr val="bg1">
                    <a:lumMod val="50000"/>
                  </a:schemeClr>
                </a:solidFill>
                <a:latin typeface="Georgia"/>
                <a:cs typeface="Georgia"/>
              </a:rPr>
              <a:t>).</a:t>
            </a:r>
            <a:endParaRPr lang="en-US" sz="1200" dirty="0">
              <a:solidFill>
                <a:schemeClr val="bg1">
                  <a:lumMod val="50000"/>
                </a:schemeClr>
              </a:solidFill>
              <a:latin typeface="Georgia"/>
              <a:cs typeface="Georgia"/>
            </a:endParaRPr>
          </a:p>
        </p:txBody>
      </p:sp>
      <p:sp>
        <p:nvSpPr>
          <p:cNvPr id="20" name="TextBox 19"/>
          <p:cNvSpPr txBox="1"/>
          <p:nvPr/>
        </p:nvSpPr>
        <p:spPr>
          <a:xfrm>
            <a:off x="7098063" y="1141742"/>
            <a:ext cx="4422116" cy="1200328"/>
          </a:xfrm>
          <a:prstGeom prst="rect">
            <a:avLst/>
          </a:prstGeom>
          <a:noFill/>
        </p:spPr>
        <p:txBody>
          <a:bodyPr wrap="square" rtlCol="0">
            <a:spAutoFit/>
          </a:bodyPr>
          <a:lstStyle/>
          <a:p>
            <a:pPr marL="285750" indent="-285750">
              <a:buFont typeface="Arial"/>
              <a:buChar char="•"/>
            </a:pPr>
            <a:r>
              <a:rPr lang="en-US" sz="2400" dirty="0" smtClean="0">
                <a:solidFill>
                  <a:srgbClr val="000000"/>
                </a:solidFill>
                <a:latin typeface="Georgia"/>
                <a:cs typeface="Georgia"/>
              </a:rPr>
              <a:t>System behavior arises from a host of factors and interactions</a:t>
            </a:r>
            <a:endParaRPr lang="en-US" sz="2400" dirty="0">
              <a:solidFill>
                <a:srgbClr val="000000"/>
              </a:solidFill>
              <a:latin typeface="Georgia"/>
              <a:cs typeface="Georgia"/>
            </a:endParaRPr>
          </a:p>
        </p:txBody>
      </p:sp>
      <p:sp>
        <p:nvSpPr>
          <p:cNvPr id="112" name="TextBox 111"/>
          <p:cNvSpPr txBox="1"/>
          <p:nvPr/>
        </p:nvSpPr>
        <p:spPr>
          <a:xfrm>
            <a:off x="7107545" y="3605083"/>
            <a:ext cx="4422116" cy="1200328"/>
          </a:xfrm>
          <a:prstGeom prst="rect">
            <a:avLst/>
          </a:prstGeom>
          <a:noFill/>
        </p:spPr>
        <p:txBody>
          <a:bodyPr wrap="square" rtlCol="0">
            <a:spAutoFit/>
          </a:bodyPr>
          <a:lstStyle/>
          <a:p>
            <a:pPr marL="285750" indent="-285750">
              <a:buFont typeface="Arial"/>
              <a:buChar char="•"/>
            </a:pPr>
            <a:r>
              <a:rPr lang="en-US" sz="2400" dirty="0" smtClean="0">
                <a:solidFill>
                  <a:srgbClr val="000000"/>
                </a:solidFill>
                <a:latin typeface="Georgia"/>
                <a:cs typeface="Georgia"/>
              </a:rPr>
              <a:t>How can we study the behavior of the whole system?</a:t>
            </a:r>
            <a:endParaRPr lang="en-US" sz="2400" dirty="0">
              <a:solidFill>
                <a:srgbClr val="000000"/>
              </a:solidFill>
              <a:latin typeface="Georgia"/>
              <a:cs typeface="Georgia"/>
            </a:endParaRPr>
          </a:p>
        </p:txBody>
      </p:sp>
      <p:sp>
        <p:nvSpPr>
          <p:cNvPr id="113" name="TextBox 112"/>
          <p:cNvSpPr txBox="1"/>
          <p:nvPr/>
        </p:nvSpPr>
        <p:spPr>
          <a:xfrm>
            <a:off x="7107545" y="4717908"/>
            <a:ext cx="4422116" cy="1200328"/>
          </a:xfrm>
          <a:prstGeom prst="rect">
            <a:avLst/>
          </a:prstGeom>
          <a:noFill/>
        </p:spPr>
        <p:txBody>
          <a:bodyPr wrap="square" rtlCol="0">
            <a:spAutoFit/>
          </a:bodyPr>
          <a:lstStyle/>
          <a:p>
            <a:pPr marL="285750" indent="-285750">
              <a:buFont typeface="Arial"/>
              <a:buChar char="•"/>
            </a:pPr>
            <a:r>
              <a:rPr lang="en-US" sz="2400" dirty="0" smtClean="0">
                <a:solidFill>
                  <a:srgbClr val="000000"/>
                </a:solidFill>
                <a:latin typeface="Georgia"/>
                <a:cs typeface="Georgia"/>
              </a:rPr>
              <a:t>Can our usual research and modeling approaches address this?</a:t>
            </a:r>
            <a:endParaRPr lang="en-US" sz="2400" dirty="0">
              <a:solidFill>
                <a:srgbClr val="000000"/>
              </a:solidFill>
              <a:latin typeface="Georgia"/>
              <a:cs typeface="Georgia"/>
            </a:endParaRPr>
          </a:p>
        </p:txBody>
      </p:sp>
      <p:sp>
        <p:nvSpPr>
          <p:cNvPr id="114" name="TextBox 113"/>
          <p:cNvSpPr txBox="1"/>
          <p:nvPr/>
        </p:nvSpPr>
        <p:spPr>
          <a:xfrm>
            <a:off x="7079177" y="2385379"/>
            <a:ext cx="4422116" cy="1200328"/>
          </a:xfrm>
          <a:prstGeom prst="rect">
            <a:avLst/>
          </a:prstGeom>
          <a:noFill/>
        </p:spPr>
        <p:txBody>
          <a:bodyPr wrap="square" rtlCol="0">
            <a:spAutoFit/>
          </a:bodyPr>
          <a:lstStyle/>
          <a:p>
            <a:pPr marL="285750" indent="-285750">
              <a:buFont typeface="Arial"/>
              <a:buChar char="•"/>
            </a:pPr>
            <a:r>
              <a:rPr lang="en-US" sz="2400" dirty="0" smtClean="0">
                <a:solidFill>
                  <a:srgbClr val="000000"/>
                </a:solidFill>
                <a:latin typeface="Georgia"/>
                <a:cs typeface="Georgia"/>
              </a:rPr>
              <a:t>Decision-makers need tools that allow forecasts for the whole system</a:t>
            </a:r>
            <a:endParaRPr lang="en-US" sz="2400" dirty="0">
              <a:solidFill>
                <a:srgbClr val="000000"/>
              </a:solidFill>
              <a:latin typeface="Georgia"/>
              <a:cs typeface="Georgia"/>
            </a:endParaRPr>
          </a:p>
        </p:txBody>
      </p:sp>
      <p:sp>
        <p:nvSpPr>
          <p:cNvPr id="3" name="Slide Number Placeholder 2"/>
          <p:cNvSpPr>
            <a:spLocks noGrp="1"/>
          </p:cNvSpPr>
          <p:nvPr>
            <p:ph type="sldNum" sz="quarter" idx="12"/>
          </p:nvPr>
        </p:nvSpPr>
        <p:spPr/>
        <p:txBody>
          <a:bodyPr/>
          <a:lstStyle/>
          <a:p>
            <a:fld id="{C2D29DEA-C2FF-4F9C-8F85-7923E6F9F7B8}" type="slidenum">
              <a:rPr lang="en-US" smtClean="0">
                <a:solidFill>
                  <a:srgbClr val="000000"/>
                </a:solidFill>
              </a:rPr>
              <a:t>17</a:t>
            </a:fld>
            <a:endParaRPr lang="en-US">
              <a:solidFill>
                <a:srgbClr val="000000"/>
              </a:solidFill>
            </a:endParaRPr>
          </a:p>
        </p:txBody>
      </p:sp>
      <p:pic>
        <p:nvPicPr>
          <p:cNvPr id="6" name="Picture 5" descr="ecological-limits.png"/>
          <p:cNvPicPr>
            <a:picLocks noChangeAspect="1"/>
          </p:cNvPicPr>
          <p:nvPr/>
        </p:nvPicPr>
        <p:blipFill rotWithShape="1">
          <a:blip r:embed="rId4">
            <a:extLst>
              <a:ext uri="{28A0092B-C50C-407E-A947-70E740481C1C}">
                <a14:useLocalDpi xmlns:a14="http://schemas.microsoft.com/office/drawing/2010/main" val="0"/>
              </a:ext>
            </a:extLst>
          </a:blip>
          <a:srcRect t="15024"/>
          <a:stretch/>
        </p:blipFill>
        <p:spPr>
          <a:xfrm>
            <a:off x="289359" y="1655726"/>
            <a:ext cx="6828215" cy="4356326"/>
          </a:xfrm>
          <a:prstGeom prst="rect">
            <a:avLst/>
          </a:prstGeom>
        </p:spPr>
      </p:pic>
    </p:spTree>
    <p:extLst>
      <p:ext uri="{BB962C8B-B14F-4D97-AF65-F5344CB8AC3E}">
        <p14:creationId xmlns:p14="http://schemas.microsoft.com/office/powerpoint/2010/main" val="6534283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6173" y="16651"/>
            <a:ext cx="11558587" cy="707003"/>
          </a:xfrm>
        </p:spPr>
        <p:txBody>
          <a:bodyPr vert="horz" lIns="91440" tIns="45720" rIns="91440" bIns="45720" rtlCol="0" anchor="ctr">
            <a:noAutofit/>
          </a:bodyPr>
          <a:lstStyle/>
          <a:p>
            <a:pPr algn="ctr"/>
            <a:r>
              <a:rPr lang="en-US" sz="3600" b="1" dirty="0"/>
              <a:t>Our usual approach to knowledge generation</a:t>
            </a:r>
          </a:p>
        </p:txBody>
      </p:sp>
      <p:sp>
        <p:nvSpPr>
          <p:cNvPr id="13" name="TextBox 12"/>
          <p:cNvSpPr txBox="1"/>
          <p:nvPr/>
        </p:nvSpPr>
        <p:spPr>
          <a:xfrm>
            <a:off x="8589753" y="1511141"/>
            <a:ext cx="3013913" cy="830997"/>
          </a:xfrm>
          <a:prstGeom prst="rect">
            <a:avLst/>
          </a:prstGeom>
          <a:noFill/>
        </p:spPr>
        <p:txBody>
          <a:bodyPr wrap="square" rtlCol="0">
            <a:spAutoFit/>
          </a:bodyPr>
          <a:lstStyle/>
          <a:p>
            <a:pPr algn="ctr"/>
            <a:r>
              <a:rPr lang="en-US" sz="2400" b="1" dirty="0" smtClean="0">
                <a:latin typeface="Georgia"/>
                <a:cs typeface="Georgia"/>
              </a:rPr>
              <a:t>The scientific method</a:t>
            </a:r>
            <a:endParaRPr lang="en-US" sz="2400" b="1" dirty="0">
              <a:latin typeface="Georgia"/>
              <a:cs typeface="Georgia"/>
            </a:endParaRPr>
          </a:p>
        </p:txBody>
      </p:sp>
      <p:sp>
        <p:nvSpPr>
          <p:cNvPr id="14" name="Rectangle 13"/>
          <p:cNvSpPr/>
          <p:nvPr/>
        </p:nvSpPr>
        <p:spPr>
          <a:xfrm>
            <a:off x="0" y="6543342"/>
            <a:ext cx="7005521" cy="276999"/>
          </a:xfrm>
          <a:prstGeom prst="rect">
            <a:avLst/>
          </a:prstGeom>
        </p:spPr>
        <p:txBody>
          <a:bodyPr wrap="square">
            <a:spAutoFit/>
          </a:bodyPr>
          <a:lstStyle/>
          <a:p>
            <a:r>
              <a:rPr lang="en-US" sz="1200" dirty="0" smtClean="0">
                <a:solidFill>
                  <a:srgbClr val="7F7F7F"/>
                </a:solidFill>
                <a:latin typeface="Georgia"/>
                <a:cs typeface="Georgia"/>
              </a:rPr>
              <a:t>Inspired by </a:t>
            </a:r>
            <a:r>
              <a:rPr lang="en-US" sz="1200" dirty="0" err="1" smtClean="0">
                <a:solidFill>
                  <a:schemeClr val="bg1">
                    <a:lumMod val="50000"/>
                  </a:schemeClr>
                </a:solidFill>
                <a:ea typeface="Times New Roman" panose="02020603050405020304" pitchFamily="18" charset="0"/>
              </a:rPr>
              <a:t>Luedeling</a:t>
            </a:r>
            <a:r>
              <a:rPr lang="en-US" sz="1200" dirty="0" smtClean="0">
                <a:solidFill>
                  <a:schemeClr val="bg1">
                    <a:lumMod val="50000"/>
                  </a:schemeClr>
                </a:solidFill>
                <a:ea typeface="Times New Roman" panose="02020603050405020304" pitchFamily="18" charset="0"/>
              </a:rPr>
              <a:t> E &amp;</a:t>
            </a:r>
            <a:r>
              <a:rPr lang="en-US" sz="1200" dirty="0" smtClean="0">
                <a:solidFill>
                  <a:srgbClr val="7F7F7F"/>
                </a:solidFill>
                <a:latin typeface="Georgia"/>
                <a:cs typeface="Georgia"/>
              </a:rPr>
              <a:t> https</a:t>
            </a:r>
            <a:r>
              <a:rPr lang="en-US" sz="1200" dirty="0">
                <a:solidFill>
                  <a:srgbClr val="7F7F7F"/>
                </a:solidFill>
                <a:latin typeface="Georgia"/>
                <a:cs typeface="Georgia"/>
              </a:rPr>
              <a:t>://commons.wikimedia.org/w/index.php?curid=42164616</a:t>
            </a:r>
          </a:p>
        </p:txBody>
      </p:sp>
      <p:sp>
        <p:nvSpPr>
          <p:cNvPr id="15" name="Oval 14"/>
          <p:cNvSpPr/>
          <p:nvPr/>
        </p:nvSpPr>
        <p:spPr>
          <a:xfrm>
            <a:off x="721852" y="1386563"/>
            <a:ext cx="6920520" cy="4381500"/>
          </a:xfrm>
          <a:prstGeom prst="ellipse">
            <a:avLst/>
          </a:prstGeom>
          <a:noFill/>
          <a:ln w="444500">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sp>
        <p:nvSpPr>
          <p:cNvPr id="16" name="Half Frame 15"/>
          <p:cNvSpPr/>
          <p:nvPr/>
        </p:nvSpPr>
        <p:spPr>
          <a:xfrm rot="10355239">
            <a:off x="6112196" y="1626459"/>
            <a:ext cx="819847" cy="739154"/>
          </a:xfrm>
          <a:prstGeom prst="halfFrame">
            <a:avLst>
              <a:gd name="adj1" fmla="val 21419"/>
              <a:gd name="adj2" fmla="val 22743"/>
            </a:avLst>
          </a:prstGeom>
          <a:solidFill>
            <a:srgbClr val="BFD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Georgia"/>
              <a:cs typeface="Georgia"/>
            </a:endParaRPr>
          </a:p>
        </p:txBody>
      </p:sp>
      <p:sp>
        <p:nvSpPr>
          <p:cNvPr id="17" name="Half Frame 16"/>
          <p:cNvSpPr/>
          <p:nvPr/>
        </p:nvSpPr>
        <p:spPr>
          <a:xfrm rot="16200000">
            <a:off x="6875020" y="4203088"/>
            <a:ext cx="765243" cy="739155"/>
          </a:xfrm>
          <a:prstGeom prst="halfFrame">
            <a:avLst>
              <a:gd name="adj1" fmla="val 21419"/>
              <a:gd name="adj2" fmla="val 22684"/>
            </a:avLst>
          </a:prstGeom>
          <a:solidFill>
            <a:srgbClr val="BED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Georgia"/>
              <a:cs typeface="Georgia"/>
            </a:endParaRPr>
          </a:p>
        </p:txBody>
      </p:sp>
      <p:sp>
        <p:nvSpPr>
          <p:cNvPr id="18" name="Half Frame 17"/>
          <p:cNvSpPr/>
          <p:nvPr/>
        </p:nvSpPr>
        <p:spPr>
          <a:xfrm rot="20383101">
            <a:off x="2684713" y="5283327"/>
            <a:ext cx="765243" cy="739154"/>
          </a:xfrm>
          <a:prstGeom prst="halfFrame">
            <a:avLst>
              <a:gd name="adj1" fmla="val 21419"/>
              <a:gd name="adj2" fmla="val 22684"/>
            </a:avLst>
          </a:prstGeom>
          <a:solidFill>
            <a:srgbClr val="C4D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Georgia"/>
              <a:cs typeface="Georgia"/>
            </a:endParaRPr>
          </a:p>
        </p:txBody>
      </p:sp>
      <p:sp>
        <p:nvSpPr>
          <p:cNvPr id="19" name="Half Frame 18"/>
          <p:cNvSpPr/>
          <p:nvPr/>
        </p:nvSpPr>
        <p:spPr>
          <a:xfrm rot="3078535">
            <a:off x="339256" y="3440487"/>
            <a:ext cx="765243" cy="739155"/>
          </a:xfrm>
          <a:prstGeom prst="halfFrame">
            <a:avLst>
              <a:gd name="adj1" fmla="val 21419"/>
              <a:gd name="adj2" fmla="val 22684"/>
            </a:avLst>
          </a:prstGeom>
          <a:solidFill>
            <a:srgbClr val="C5E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Georgia"/>
              <a:cs typeface="Georgia"/>
            </a:endParaRPr>
          </a:p>
        </p:txBody>
      </p:sp>
      <p:sp>
        <p:nvSpPr>
          <p:cNvPr id="20" name="Half Frame 19"/>
          <p:cNvSpPr/>
          <p:nvPr/>
        </p:nvSpPr>
        <p:spPr>
          <a:xfrm rot="6817423">
            <a:off x="2435676" y="1254469"/>
            <a:ext cx="765243" cy="739155"/>
          </a:xfrm>
          <a:prstGeom prst="halfFrame">
            <a:avLst>
              <a:gd name="adj1" fmla="val 21419"/>
              <a:gd name="adj2" fmla="val 22684"/>
            </a:avLst>
          </a:prstGeom>
          <a:solidFill>
            <a:srgbClr val="C4D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Georgia"/>
              <a:cs typeface="Georgia"/>
            </a:endParaRPr>
          </a:p>
        </p:txBody>
      </p:sp>
      <p:sp>
        <p:nvSpPr>
          <p:cNvPr id="21" name="Arc 20"/>
          <p:cNvSpPr/>
          <p:nvPr/>
        </p:nvSpPr>
        <p:spPr>
          <a:xfrm rot="20226849">
            <a:off x="2038950" y="3804348"/>
            <a:ext cx="2832783" cy="2279404"/>
          </a:xfrm>
          <a:prstGeom prst="arc">
            <a:avLst>
              <a:gd name="adj1" fmla="val 13737581"/>
              <a:gd name="adj2" fmla="val 2392828"/>
            </a:avLst>
          </a:prstGeom>
          <a:noFill/>
          <a:ln w="444500">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lt1"/>
              </a:solidFill>
              <a:latin typeface="Georgia"/>
              <a:cs typeface="Georgia"/>
            </a:endParaRPr>
          </a:p>
        </p:txBody>
      </p:sp>
      <p:sp>
        <p:nvSpPr>
          <p:cNvPr id="22" name="Half Frame 21"/>
          <p:cNvSpPr/>
          <p:nvPr/>
        </p:nvSpPr>
        <p:spPr>
          <a:xfrm rot="6052522">
            <a:off x="2101100" y="3886007"/>
            <a:ext cx="765243" cy="739155"/>
          </a:xfrm>
          <a:prstGeom prst="halfFrame">
            <a:avLst>
              <a:gd name="adj1" fmla="val 21419"/>
              <a:gd name="adj2" fmla="val 22684"/>
            </a:avLst>
          </a:prstGeom>
          <a:solidFill>
            <a:srgbClr val="C4D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Georgia"/>
              <a:cs typeface="Georgia"/>
            </a:endParaRPr>
          </a:p>
        </p:txBody>
      </p:sp>
      <p:sp>
        <p:nvSpPr>
          <p:cNvPr id="23" name="Half Frame 22"/>
          <p:cNvSpPr/>
          <p:nvPr/>
        </p:nvSpPr>
        <p:spPr>
          <a:xfrm rot="13523215">
            <a:off x="4424520" y="4042585"/>
            <a:ext cx="765243" cy="739155"/>
          </a:xfrm>
          <a:prstGeom prst="halfFrame">
            <a:avLst>
              <a:gd name="adj1" fmla="val 21419"/>
              <a:gd name="adj2" fmla="val 22684"/>
            </a:avLst>
          </a:prstGeom>
          <a:solidFill>
            <a:srgbClr val="C2D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Georgia"/>
              <a:cs typeface="Georgia"/>
            </a:endParaRPr>
          </a:p>
        </p:txBody>
      </p:sp>
      <p:sp>
        <p:nvSpPr>
          <p:cNvPr id="24" name="Oval 23"/>
          <p:cNvSpPr/>
          <p:nvPr/>
        </p:nvSpPr>
        <p:spPr>
          <a:xfrm>
            <a:off x="5671669" y="2605509"/>
            <a:ext cx="2845932" cy="1366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latin typeface="Georgia"/>
                <a:cs typeface="Georgia"/>
              </a:rPr>
              <a:t>Formulate hypotheses</a:t>
            </a:r>
            <a:endParaRPr lang="en-US" sz="1600" b="1" dirty="0">
              <a:latin typeface="Georgia"/>
              <a:cs typeface="Georgia"/>
            </a:endParaRPr>
          </a:p>
        </p:txBody>
      </p:sp>
      <p:sp>
        <p:nvSpPr>
          <p:cNvPr id="25" name="Oval 24"/>
          <p:cNvSpPr/>
          <p:nvPr/>
        </p:nvSpPr>
        <p:spPr>
          <a:xfrm>
            <a:off x="3727955" y="829423"/>
            <a:ext cx="2845932" cy="1366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latin typeface="Georgia"/>
                <a:cs typeface="Georgia"/>
              </a:rPr>
              <a:t>Make observations and think of interesting questions</a:t>
            </a:r>
            <a:endParaRPr lang="en-US" sz="1600" b="1" dirty="0">
              <a:latin typeface="Georgia"/>
              <a:cs typeface="Georgia"/>
            </a:endParaRPr>
          </a:p>
        </p:txBody>
      </p:sp>
      <p:sp>
        <p:nvSpPr>
          <p:cNvPr id="26" name="Oval 25"/>
          <p:cNvSpPr/>
          <p:nvPr/>
        </p:nvSpPr>
        <p:spPr>
          <a:xfrm>
            <a:off x="272762" y="1620135"/>
            <a:ext cx="2845932" cy="1366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latin typeface="Georgia"/>
                <a:cs typeface="Georgia"/>
              </a:rPr>
              <a:t>Develop general theories</a:t>
            </a:r>
            <a:endParaRPr lang="en-US" sz="1600" b="1" dirty="0">
              <a:latin typeface="Georgia"/>
              <a:cs typeface="Georgia"/>
            </a:endParaRPr>
          </a:p>
        </p:txBody>
      </p:sp>
      <p:sp>
        <p:nvSpPr>
          <p:cNvPr id="27" name="Oval 26"/>
          <p:cNvSpPr/>
          <p:nvPr/>
        </p:nvSpPr>
        <p:spPr>
          <a:xfrm>
            <a:off x="3333217" y="5173611"/>
            <a:ext cx="2845932" cy="1366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latin typeface="Georgia"/>
                <a:cs typeface="Georgia"/>
              </a:rPr>
              <a:t>Develop testable predictions</a:t>
            </a:r>
            <a:endParaRPr lang="en-US" sz="1600" b="1" dirty="0">
              <a:latin typeface="Georgia"/>
              <a:cs typeface="Georgia"/>
            </a:endParaRPr>
          </a:p>
        </p:txBody>
      </p:sp>
      <p:sp>
        <p:nvSpPr>
          <p:cNvPr id="28" name="Oval 27"/>
          <p:cNvSpPr/>
          <p:nvPr/>
        </p:nvSpPr>
        <p:spPr>
          <a:xfrm>
            <a:off x="75503" y="4136500"/>
            <a:ext cx="2845932" cy="1366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latin typeface="Georgia"/>
                <a:cs typeface="Georgia"/>
              </a:rPr>
              <a:t>Gather data to test predictions</a:t>
            </a:r>
            <a:endParaRPr lang="en-US" sz="1600" b="1" dirty="0">
              <a:latin typeface="Georgia"/>
              <a:cs typeface="Georgia"/>
            </a:endParaRPr>
          </a:p>
        </p:txBody>
      </p:sp>
      <p:sp>
        <p:nvSpPr>
          <p:cNvPr id="29" name="Oval 28"/>
          <p:cNvSpPr/>
          <p:nvPr/>
        </p:nvSpPr>
        <p:spPr>
          <a:xfrm>
            <a:off x="2759147" y="2890703"/>
            <a:ext cx="2845932" cy="1366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latin typeface="Georgia"/>
                <a:cs typeface="Georgia"/>
              </a:rPr>
              <a:t>Refine, alter, expand or reject hypotheses</a:t>
            </a:r>
            <a:endParaRPr lang="en-US" sz="1600" b="1" dirty="0">
              <a:latin typeface="Georgia"/>
              <a:cs typeface="Georgia"/>
            </a:endParaRPr>
          </a:p>
        </p:txBody>
      </p:sp>
      <p:sp>
        <p:nvSpPr>
          <p:cNvPr id="30" name="Content Placeholder 4"/>
          <p:cNvSpPr txBox="1">
            <a:spLocks/>
          </p:cNvSpPr>
          <p:nvPr/>
        </p:nvSpPr>
        <p:spPr>
          <a:xfrm>
            <a:off x="7801066" y="3764954"/>
            <a:ext cx="4457619" cy="2698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latin typeface="Georgia"/>
                <a:cs typeface="Georgia"/>
              </a:rPr>
              <a:t>Quest for objective, widely valid system behavior rules</a:t>
            </a:r>
          </a:p>
          <a:p>
            <a:r>
              <a:rPr lang="en-US" sz="2000" dirty="0" smtClean="0">
                <a:latin typeface="Georgia"/>
                <a:cs typeface="Georgia"/>
              </a:rPr>
              <a:t>Complexity must be reduced to allow hypothesis testing</a:t>
            </a:r>
          </a:p>
          <a:p>
            <a:r>
              <a:rPr lang="en-US" sz="2000" dirty="0" smtClean="0">
                <a:latin typeface="Georgia"/>
                <a:cs typeface="Georgia"/>
              </a:rPr>
              <a:t>System is dissected into researchable fragments</a:t>
            </a:r>
          </a:p>
          <a:p>
            <a:r>
              <a:rPr lang="en-US" sz="2000" dirty="0" smtClean="0">
                <a:latin typeface="Georgia"/>
                <a:cs typeface="Georgia"/>
              </a:rPr>
              <a:t>Struggles where many disciplines are involved and rules are complex</a:t>
            </a:r>
          </a:p>
        </p:txBody>
      </p:sp>
      <p:sp>
        <p:nvSpPr>
          <p:cNvPr id="2" name="Slide Number Placeholder 1"/>
          <p:cNvSpPr>
            <a:spLocks noGrp="1"/>
          </p:cNvSpPr>
          <p:nvPr>
            <p:ph type="sldNum" sz="quarter" idx="12"/>
          </p:nvPr>
        </p:nvSpPr>
        <p:spPr/>
        <p:txBody>
          <a:bodyPr/>
          <a:lstStyle/>
          <a:p>
            <a:fld id="{C2D29DEA-C2FF-4F9C-8F85-7923E6F9F7B8}" type="slidenum">
              <a:rPr lang="en-US" smtClean="0"/>
              <a:t>18</a:t>
            </a:fld>
            <a:endParaRPr lang="en-US"/>
          </a:p>
        </p:txBody>
      </p:sp>
    </p:spTree>
    <p:extLst>
      <p:ext uri="{BB962C8B-B14F-4D97-AF65-F5344CB8AC3E}">
        <p14:creationId xmlns:p14="http://schemas.microsoft.com/office/powerpoint/2010/main" val="23831599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 y="109751"/>
            <a:ext cx="12192000" cy="689683"/>
          </a:xfrm>
        </p:spPr>
        <p:txBody>
          <a:bodyPr>
            <a:normAutofit/>
          </a:bodyPr>
          <a:lstStyle/>
          <a:p>
            <a:pPr algn="ctr"/>
            <a:r>
              <a:rPr lang="en-US" sz="3600" b="1" dirty="0" smtClean="0"/>
              <a:t>System models from solid building blocks?</a:t>
            </a:r>
            <a:endParaRPr lang="en-US" sz="3600" b="1" dirty="0"/>
          </a:p>
        </p:txBody>
      </p:sp>
      <p:sp>
        <p:nvSpPr>
          <p:cNvPr id="12" name="TextBox 11"/>
          <p:cNvSpPr txBox="1"/>
          <p:nvPr/>
        </p:nvSpPr>
        <p:spPr>
          <a:xfrm>
            <a:off x="187567" y="1347217"/>
            <a:ext cx="3998688" cy="1323439"/>
          </a:xfrm>
          <a:prstGeom prst="rect">
            <a:avLst/>
          </a:prstGeom>
          <a:noFill/>
        </p:spPr>
        <p:txBody>
          <a:bodyPr wrap="square" rtlCol="0">
            <a:spAutoFit/>
          </a:bodyPr>
          <a:lstStyle/>
          <a:p>
            <a:pPr algn="ctr">
              <a:spcBef>
                <a:spcPts val="600"/>
              </a:spcBef>
            </a:pPr>
            <a:r>
              <a:rPr lang="en-US" sz="2000" dirty="0" smtClean="0">
                <a:latin typeface="Georgia"/>
                <a:cs typeface="Georgia"/>
              </a:rPr>
              <a:t>Can we ‘stack’ study results obtained with the scientific method to gain system understanding?</a:t>
            </a:r>
            <a:endParaRPr lang="en-US" sz="2000" dirty="0">
              <a:latin typeface="Georgia"/>
              <a:cs typeface="Georgia"/>
            </a:endParaRPr>
          </a:p>
        </p:txBody>
      </p:sp>
      <p:sp>
        <p:nvSpPr>
          <p:cNvPr id="14" name="Cube 13"/>
          <p:cNvSpPr/>
          <p:nvPr/>
        </p:nvSpPr>
        <p:spPr>
          <a:xfrm>
            <a:off x="1300859" y="4570118"/>
            <a:ext cx="1216152" cy="1216152"/>
          </a:xfrm>
          <a:prstGeom prst="cube">
            <a:avLst/>
          </a:prstGeom>
          <a:solidFill>
            <a:schemeClr val="bg2">
              <a:lumMod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eorgia"/>
                <a:cs typeface="Georgia"/>
              </a:rPr>
              <a:t>Study 1</a:t>
            </a:r>
          </a:p>
        </p:txBody>
      </p:sp>
      <p:sp>
        <p:nvSpPr>
          <p:cNvPr id="48" name="Cube 47"/>
          <p:cNvSpPr/>
          <p:nvPr/>
        </p:nvSpPr>
        <p:spPr>
          <a:xfrm>
            <a:off x="1608287" y="3603852"/>
            <a:ext cx="1216152" cy="1216152"/>
          </a:xfrm>
          <a:prstGeom prst="cub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eorgia"/>
                <a:cs typeface="Georgia"/>
              </a:rPr>
              <a:t>Study 2</a:t>
            </a:r>
            <a:endParaRPr lang="en-US" dirty="0">
              <a:latin typeface="Georgia"/>
              <a:cs typeface="Georgia"/>
            </a:endParaRPr>
          </a:p>
        </p:txBody>
      </p:sp>
      <p:sp>
        <p:nvSpPr>
          <p:cNvPr id="49" name="Cube 48"/>
          <p:cNvSpPr/>
          <p:nvPr/>
        </p:nvSpPr>
        <p:spPr>
          <a:xfrm>
            <a:off x="1300859" y="2717650"/>
            <a:ext cx="1216152" cy="1216152"/>
          </a:xfrm>
          <a:prstGeom prst="cub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eorgia"/>
                <a:cs typeface="Georgia"/>
              </a:rPr>
              <a:t>Study 3</a:t>
            </a:r>
            <a:endParaRPr lang="en-US" dirty="0">
              <a:latin typeface="Georgia"/>
              <a:cs typeface="Georgia"/>
            </a:endParaRPr>
          </a:p>
        </p:txBody>
      </p:sp>
      <p:sp>
        <p:nvSpPr>
          <p:cNvPr id="17" name="Can 16"/>
          <p:cNvSpPr/>
          <p:nvPr/>
        </p:nvSpPr>
        <p:spPr>
          <a:xfrm rot="5400000">
            <a:off x="4740836" y="4615601"/>
            <a:ext cx="425907" cy="1535060"/>
          </a:xfrm>
          <a:prstGeom prst="can">
            <a:avLst/>
          </a:prstGeom>
          <a:solidFill>
            <a:schemeClr val="bg2">
              <a:lumMod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latin typeface="Georgia"/>
                <a:cs typeface="Georgia"/>
              </a:rPr>
              <a:t>Study 1</a:t>
            </a:r>
            <a:endParaRPr lang="en-US" dirty="0">
              <a:latin typeface="Georgia"/>
              <a:cs typeface="Georgia"/>
            </a:endParaRPr>
          </a:p>
        </p:txBody>
      </p:sp>
      <p:sp>
        <p:nvSpPr>
          <p:cNvPr id="18" name="Cube 17"/>
          <p:cNvSpPr/>
          <p:nvPr/>
        </p:nvSpPr>
        <p:spPr>
          <a:xfrm rot="1575060">
            <a:off x="5086655" y="4666139"/>
            <a:ext cx="1752037" cy="701495"/>
          </a:xfrm>
          <a:prstGeom prst="cub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a:cs typeface="Georgia"/>
              </a:rPr>
              <a:t>Study 2</a:t>
            </a:r>
          </a:p>
        </p:txBody>
      </p:sp>
      <p:sp>
        <p:nvSpPr>
          <p:cNvPr id="53" name="Cube 52"/>
          <p:cNvSpPr/>
          <p:nvPr/>
        </p:nvSpPr>
        <p:spPr>
          <a:xfrm rot="2716179">
            <a:off x="6648780" y="4218109"/>
            <a:ext cx="1216152" cy="1216152"/>
          </a:xfrm>
          <a:prstGeom prst="cub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eorgia"/>
                <a:cs typeface="Georgia"/>
              </a:rPr>
              <a:t>Study 3</a:t>
            </a:r>
            <a:endParaRPr lang="en-US" dirty="0">
              <a:latin typeface="Georgia"/>
              <a:cs typeface="Georgia"/>
            </a:endParaRPr>
          </a:p>
        </p:txBody>
      </p:sp>
      <p:sp>
        <p:nvSpPr>
          <p:cNvPr id="62" name="TextBox 61"/>
          <p:cNvSpPr txBox="1"/>
          <p:nvPr/>
        </p:nvSpPr>
        <p:spPr>
          <a:xfrm>
            <a:off x="3896728" y="3107819"/>
            <a:ext cx="4398557" cy="400110"/>
          </a:xfrm>
          <a:prstGeom prst="rect">
            <a:avLst/>
          </a:prstGeom>
          <a:noFill/>
        </p:spPr>
        <p:txBody>
          <a:bodyPr wrap="square" rtlCol="0">
            <a:spAutoFit/>
          </a:bodyPr>
          <a:lstStyle/>
          <a:p>
            <a:pPr algn="ctr">
              <a:spcBef>
                <a:spcPts val="600"/>
              </a:spcBef>
            </a:pPr>
            <a:r>
              <a:rPr lang="en-US" sz="2000" dirty="0" smtClean="0">
                <a:latin typeface="Georgia"/>
                <a:cs typeface="Georgia"/>
              </a:rPr>
              <a:t>Doesn’t work if the blocks don’t fit</a:t>
            </a:r>
            <a:endParaRPr lang="en-US" sz="2000" dirty="0">
              <a:latin typeface="Georgia"/>
              <a:cs typeface="Georgia"/>
            </a:endParaRPr>
          </a:p>
        </p:txBody>
      </p:sp>
      <p:sp>
        <p:nvSpPr>
          <p:cNvPr id="19" name="Cloud 18"/>
          <p:cNvSpPr/>
          <p:nvPr/>
        </p:nvSpPr>
        <p:spPr>
          <a:xfrm>
            <a:off x="8445743" y="2286832"/>
            <a:ext cx="3427172" cy="1076491"/>
          </a:xfrm>
          <a:prstGeom prst="cloud">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latin typeface="Georgia"/>
                <a:cs typeface="Georgia"/>
              </a:rPr>
              <a:t>Sufficient knowledge for decision support</a:t>
            </a:r>
            <a:endParaRPr lang="en-US" i="1" dirty="0">
              <a:solidFill>
                <a:schemeClr val="tx1"/>
              </a:solidFill>
              <a:latin typeface="Georgia"/>
              <a:cs typeface="Georgia"/>
            </a:endParaRPr>
          </a:p>
        </p:txBody>
      </p:sp>
      <p:sp>
        <p:nvSpPr>
          <p:cNvPr id="63" name="Cube 62"/>
          <p:cNvSpPr/>
          <p:nvPr/>
        </p:nvSpPr>
        <p:spPr>
          <a:xfrm>
            <a:off x="8687277" y="5170172"/>
            <a:ext cx="611067" cy="491648"/>
          </a:xfrm>
          <a:prstGeom prst="cube">
            <a:avLst/>
          </a:prstGeom>
          <a:solidFill>
            <a:schemeClr val="bg2">
              <a:lumMod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Georgia"/>
              <a:cs typeface="Georgia"/>
            </a:endParaRPr>
          </a:p>
        </p:txBody>
      </p:sp>
      <p:sp>
        <p:nvSpPr>
          <p:cNvPr id="64" name="Cube 63"/>
          <p:cNvSpPr/>
          <p:nvPr/>
        </p:nvSpPr>
        <p:spPr>
          <a:xfrm>
            <a:off x="9194708" y="5139693"/>
            <a:ext cx="611067" cy="491648"/>
          </a:xfrm>
          <a:prstGeom prst="cub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eorgia"/>
              <a:cs typeface="Georgia"/>
            </a:endParaRPr>
          </a:p>
        </p:txBody>
      </p:sp>
      <p:sp>
        <p:nvSpPr>
          <p:cNvPr id="65" name="Cube 64"/>
          <p:cNvSpPr/>
          <p:nvPr/>
        </p:nvSpPr>
        <p:spPr>
          <a:xfrm>
            <a:off x="9702116" y="5188235"/>
            <a:ext cx="611067" cy="491648"/>
          </a:xfrm>
          <a:prstGeom prst="cub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eorgia"/>
              <a:cs typeface="Georgia"/>
            </a:endParaRPr>
          </a:p>
        </p:txBody>
      </p:sp>
      <p:sp>
        <p:nvSpPr>
          <p:cNvPr id="69" name="Cube 68"/>
          <p:cNvSpPr/>
          <p:nvPr/>
        </p:nvSpPr>
        <p:spPr>
          <a:xfrm>
            <a:off x="10209524" y="5156679"/>
            <a:ext cx="611067" cy="491648"/>
          </a:xfrm>
          <a:prstGeom prst="cub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eorgia"/>
              <a:cs typeface="Georgia"/>
            </a:endParaRPr>
          </a:p>
        </p:txBody>
      </p:sp>
      <p:sp>
        <p:nvSpPr>
          <p:cNvPr id="68" name="Cube 67"/>
          <p:cNvSpPr/>
          <p:nvPr/>
        </p:nvSpPr>
        <p:spPr>
          <a:xfrm>
            <a:off x="10716931" y="5148076"/>
            <a:ext cx="611067" cy="491648"/>
          </a:xfrm>
          <a:prstGeom prst="cube">
            <a:avLst/>
          </a:prstGeom>
          <a:solidFill>
            <a:schemeClr val="bg2">
              <a:lumMod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Georgia"/>
              <a:cs typeface="Georgia"/>
            </a:endParaRPr>
          </a:p>
        </p:txBody>
      </p:sp>
      <p:sp>
        <p:nvSpPr>
          <p:cNvPr id="71" name="Cube 70"/>
          <p:cNvSpPr/>
          <p:nvPr/>
        </p:nvSpPr>
        <p:spPr>
          <a:xfrm>
            <a:off x="8992832" y="4782893"/>
            <a:ext cx="611067" cy="491648"/>
          </a:xfrm>
          <a:prstGeom prst="cub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eorgia"/>
              <a:cs typeface="Georgia"/>
            </a:endParaRPr>
          </a:p>
        </p:txBody>
      </p:sp>
      <p:sp>
        <p:nvSpPr>
          <p:cNvPr id="72" name="Cube 71"/>
          <p:cNvSpPr/>
          <p:nvPr/>
        </p:nvSpPr>
        <p:spPr>
          <a:xfrm>
            <a:off x="11216817" y="5139473"/>
            <a:ext cx="611067" cy="491648"/>
          </a:xfrm>
          <a:prstGeom prst="cube">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eorgia"/>
              <a:cs typeface="Georgia"/>
            </a:endParaRPr>
          </a:p>
        </p:txBody>
      </p:sp>
      <p:sp>
        <p:nvSpPr>
          <p:cNvPr id="76" name="Cube 75"/>
          <p:cNvSpPr/>
          <p:nvPr/>
        </p:nvSpPr>
        <p:spPr>
          <a:xfrm>
            <a:off x="9496469" y="4782893"/>
            <a:ext cx="611067" cy="491648"/>
          </a:xfrm>
          <a:prstGeom prst="cube">
            <a:avLst/>
          </a:prstGeom>
          <a:solidFill>
            <a:srgbClr val="00206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eorgia"/>
              <a:cs typeface="Georgia"/>
            </a:endParaRPr>
          </a:p>
        </p:txBody>
      </p:sp>
      <p:sp>
        <p:nvSpPr>
          <p:cNvPr id="77" name="Cube 76"/>
          <p:cNvSpPr/>
          <p:nvPr/>
        </p:nvSpPr>
        <p:spPr>
          <a:xfrm>
            <a:off x="10045249" y="4752125"/>
            <a:ext cx="611067" cy="491648"/>
          </a:xfrm>
          <a:prstGeom prst="cub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eorgia"/>
              <a:cs typeface="Georgia"/>
            </a:endParaRPr>
          </a:p>
        </p:txBody>
      </p:sp>
      <p:sp>
        <p:nvSpPr>
          <p:cNvPr id="78" name="Cube 77"/>
          <p:cNvSpPr/>
          <p:nvPr/>
        </p:nvSpPr>
        <p:spPr>
          <a:xfrm>
            <a:off x="11060065" y="4771012"/>
            <a:ext cx="611067" cy="491648"/>
          </a:xfrm>
          <a:prstGeom prst="cub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eorgia"/>
              <a:cs typeface="Georgia"/>
            </a:endParaRPr>
          </a:p>
        </p:txBody>
      </p:sp>
      <p:sp>
        <p:nvSpPr>
          <p:cNvPr id="79" name="Cube 78"/>
          <p:cNvSpPr/>
          <p:nvPr/>
        </p:nvSpPr>
        <p:spPr>
          <a:xfrm>
            <a:off x="10895832" y="4393948"/>
            <a:ext cx="611067" cy="491648"/>
          </a:xfrm>
          <a:prstGeom prst="cube">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eorgia"/>
              <a:cs typeface="Georgia"/>
            </a:endParaRPr>
          </a:p>
        </p:txBody>
      </p:sp>
      <p:sp>
        <p:nvSpPr>
          <p:cNvPr id="80" name="TextBox 79"/>
          <p:cNvSpPr txBox="1"/>
          <p:nvPr/>
        </p:nvSpPr>
        <p:spPr>
          <a:xfrm>
            <a:off x="8792931" y="1333587"/>
            <a:ext cx="2997316" cy="707886"/>
          </a:xfrm>
          <a:prstGeom prst="rect">
            <a:avLst/>
          </a:prstGeom>
          <a:noFill/>
        </p:spPr>
        <p:txBody>
          <a:bodyPr wrap="square" rtlCol="0">
            <a:spAutoFit/>
          </a:bodyPr>
          <a:lstStyle/>
          <a:p>
            <a:pPr algn="ctr">
              <a:spcBef>
                <a:spcPts val="600"/>
              </a:spcBef>
            </a:pPr>
            <a:r>
              <a:rPr lang="en-US" sz="2000" dirty="0" smtClean="0">
                <a:latin typeface="Georgia"/>
                <a:cs typeface="Georgia"/>
              </a:rPr>
              <a:t>Or if we can’t get enough blocks</a:t>
            </a:r>
            <a:endParaRPr lang="en-US" sz="2000" dirty="0">
              <a:latin typeface="Georgia"/>
              <a:cs typeface="Georgia"/>
            </a:endParaRPr>
          </a:p>
        </p:txBody>
      </p:sp>
      <p:sp>
        <p:nvSpPr>
          <p:cNvPr id="81" name="Cube 80"/>
          <p:cNvSpPr/>
          <p:nvPr/>
        </p:nvSpPr>
        <p:spPr>
          <a:xfrm>
            <a:off x="9241940" y="4348799"/>
            <a:ext cx="611067" cy="491648"/>
          </a:xfrm>
          <a:prstGeom prst="cube">
            <a:avLst/>
          </a:prstGeom>
          <a:solidFill>
            <a:schemeClr val="bg2">
              <a:lumMod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Georgia"/>
              <a:cs typeface="Georgia"/>
            </a:endParaRPr>
          </a:p>
        </p:txBody>
      </p:sp>
      <p:sp>
        <p:nvSpPr>
          <p:cNvPr id="28" name="Rectangle 27"/>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2672701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48" grpId="0" animBg="1"/>
      <p:bldP spid="49" grpId="0" animBg="1"/>
      <p:bldP spid="17" grpId="0" animBg="1"/>
      <p:bldP spid="18" grpId="0" animBg="1"/>
      <p:bldP spid="53" grpId="0" animBg="1"/>
      <p:bldP spid="62" grpId="0"/>
      <p:bldP spid="19" grpId="0" animBg="1"/>
      <p:bldP spid="63" grpId="0" animBg="1"/>
      <p:bldP spid="64" grpId="0" animBg="1"/>
      <p:bldP spid="65" grpId="0" animBg="1"/>
      <p:bldP spid="69" grpId="0" animBg="1"/>
      <p:bldP spid="68" grpId="0" animBg="1"/>
      <p:bldP spid="71" grpId="0" animBg="1"/>
      <p:bldP spid="72" grpId="0" animBg="1"/>
      <p:bldP spid="76" grpId="0" animBg="1"/>
      <p:bldP spid="77" grpId="0" animBg="1"/>
      <p:bldP spid="78" grpId="0" animBg="1"/>
      <p:bldP spid="79" grpId="0" animBg="1"/>
      <p:bldP spid="80" grpId="0"/>
      <p:bldP spid="8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710833" y="2819489"/>
            <a:ext cx="3750855" cy="3735698"/>
          </a:xfrm>
          <a:prstGeom prst="ellipse">
            <a:avLst/>
          </a:prstGeom>
          <a:solidFill>
            <a:srgbClr val="008000">
              <a:alpha val="2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sp>
        <p:nvSpPr>
          <p:cNvPr id="7" name="Oval 6"/>
          <p:cNvSpPr/>
          <p:nvPr/>
        </p:nvSpPr>
        <p:spPr>
          <a:xfrm>
            <a:off x="5208079" y="902881"/>
            <a:ext cx="3750855" cy="3735698"/>
          </a:xfrm>
          <a:prstGeom prst="ellipse">
            <a:avLst/>
          </a:prstGeom>
          <a:solidFill>
            <a:srgbClr val="0000FF">
              <a:alpha val="2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sp>
        <p:nvSpPr>
          <p:cNvPr id="8" name="Oval 7"/>
          <p:cNvSpPr/>
          <p:nvPr/>
        </p:nvSpPr>
        <p:spPr>
          <a:xfrm>
            <a:off x="2191961" y="902880"/>
            <a:ext cx="3750855" cy="3735700"/>
          </a:xfrm>
          <a:prstGeom prst="ellipse">
            <a:avLst/>
          </a:prstGeom>
          <a:solidFill>
            <a:schemeClr val="accent6">
              <a:lumMod val="50000"/>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a:cs typeface="Georgia"/>
            </a:endParaRPr>
          </a:p>
        </p:txBody>
      </p:sp>
      <p:sp>
        <p:nvSpPr>
          <p:cNvPr id="9" name="TextBox 8"/>
          <p:cNvSpPr txBox="1"/>
          <p:nvPr/>
        </p:nvSpPr>
        <p:spPr>
          <a:xfrm>
            <a:off x="3293256" y="1043618"/>
            <a:ext cx="1365202" cy="369332"/>
          </a:xfrm>
          <a:prstGeom prst="rect">
            <a:avLst/>
          </a:prstGeom>
          <a:noFill/>
        </p:spPr>
        <p:txBody>
          <a:bodyPr wrap="none" rtlCol="0">
            <a:spAutoFit/>
          </a:bodyPr>
          <a:lstStyle/>
          <a:p>
            <a:pPr algn="ctr"/>
            <a:r>
              <a:rPr lang="en-US" b="1" dirty="0" smtClean="0">
                <a:latin typeface="Georgia"/>
                <a:cs typeface="Georgia"/>
              </a:rPr>
              <a:t>Economic</a:t>
            </a:r>
            <a:endParaRPr lang="en-US" b="1" dirty="0">
              <a:latin typeface="Georgia"/>
              <a:cs typeface="Georgia"/>
            </a:endParaRPr>
          </a:p>
        </p:txBody>
      </p:sp>
      <p:sp>
        <p:nvSpPr>
          <p:cNvPr id="10" name="TextBox 9"/>
          <p:cNvSpPr txBox="1"/>
          <p:nvPr/>
        </p:nvSpPr>
        <p:spPr>
          <a:xfrm>
            <a:off x="6754145" y="1043618"/>
            <a:ext cx="902811" cy="369332"/>
          </a:xfrm>
          <a:prstGeom prst="rect">
            <a:avLst/>
          </a:prstGeom>
          <a:noFill/>
        </p:spPr>
        <p:txBody>
          <a:bodyPr wrap="none" rtlCol="0">
            <a:spAutoFit/>
          </a:bodyPr>
          <a:lstStyle/>
          <a:p>
            <a:pPr algn="ctr"/>
            <a:r>
              <a:rPr lang="en-US" b="1" dirty="0" smtClean="0">
                <a:latin typeface="Georgia"/>
                <a:cs typeface="Georgia"/>
              </a:rPr>
              <a:t>Social</a:t>
            </a:r>
            <a:endParaRPr lang="en-US" b="1" dirty="0">
              <a:latin typeface="Georgia"/>
              <a:cs typeface="Georgia"/>
            </a:endParaRPr>
          </a:p>
        </p:txBody>
      </p:sp>
      <p:sp>
        <p:nvSpPr>
          <p:cNvPr id="11" name="TextBox 10"/>
          <p:cNvSpPr txBox="1"/>
          <p:nvPr/>
        </p:nvSpPr>
        <p:spPr>
          <a:xfrm>
            <a:off x="4900046" y="6072085"/>
            <a:ext cx="1402948" cy="369332"/>
          </a:xfrm>
          <a:prstGeom prst="rect">
            <a:avLst/>
          </a:prstGeom>
          <a:noFill/>
        </p:spPr>
        <p:txBody>
          <a:bodyPr wrap="none" rtlCol="0">
            <a:spAutoFit/>
          </a:bodyPr>
          <a:lstStyle/>
          <a:p>
            <a:pPr algn="ctr"/>
            <a:r>
              <a:rPr lang="en-US" b="1" dirty="0" smtClean="0">
                <a:latin typeface="Georgia"/>
                <a:cs typeface="Georgia"/>
              </a:rPr>
              <a:t>Ecological</a:t>
            </a:r>
            <a:endParaRPr lang="en-US" b="1" dirty="0">
              <a:latin typeface="Georgia"/>
              <a:cs typeface="Georgia"/>
            </a:endParaRPr>
          </a:p>
        </p:txBody>
      </p:sp>
      <p:cxnSp>
        <p:nvCxnSpPr>
          <p:cNvPr id="13" name="Straight Arrow Connector 12"/>
          <p:cNvCxnSpPr/>
          <p:nvPr/>
        </p:nvCxnSpPr>
        <p:spPr>
          <a:xfrm flipH="1" flipV="1">
            <a:off x="6962538" y="3930386"/>
            <a:ext cx="1634973" cy="781271"/>
          </a:xfrm>
          <a:prstGeom prst="straightConnector1">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86260" y="892469"/>
            <a:ext cx="0" cy="1416686"/>
          </a:xfrm>
          <a:prstGeom prst="straightConnector1">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601800" y="3930386"/>
            <a:ext cx="1985513" cy="781271"/>
          </a:xfrm>
          <a:prstGeom prst="straightConnector1">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6C661672-5D48-5D49-8356-6B399BFD7FAB}" type="slidenum">
              <a:rPr lang="en-US" smtClean="0"/>
              <a:t>2</a:t>
            </a:fld>
            <a:endParaRPr lang="en-US" dirty="0"/>
          </a:p>
        </p:txBody>
      </p:sp>
      <p:sp>
        <p:nvSpPr>
          <p:cNvPr id="14" name="TextBox 13"/>
          <p:cNvSpPr txBox="1"/>
          <p:nvPr/>
        </p:nvSpPr>
        <p:spPr>
          <a:xfrm>
            <a:off x="457627" y="222659"/>
            <a:ext cx="7704754" cy="646331"/>
          </a:xfrm>
          <a:prstGeom prst="rect">
            <a:avLst/>
          </a:prstGeom>
          <a:noFill/>
        </p:spPr>
        <p:txBody>
          <a:bodyPr wrap="none" rtlCol="0">
            <a:spAutoFit/>
          </a:bodyPr>
          <a:lstStyle/>
          <a:p>
            <a:r>
              <a:rPr lang="en-US" sz="3600" b="1" dirty="0" smtClean="0">
                <a:latin typeface="Georgia"/>
                <a:cs typeface="Georgia"/>
              </a:rPr>
              <a:t>Global sustainability challenges</a:t>
            </a:r>
            <a:endParaRPr lang="en-US" sz="3600" b="1" dirty="0">
              <a:latin typeface="Georgia"/>
              <a:cs typeface="Georgia"/>
            </a:endParaRPr>
          </a:p>
        </p:txBody>
      </p:sp>
      <p:sp>
        <p:nvSpPr>
          <p:cNvPr id="2" name="Rectangle 1"/>
          <p:cNvSpPr/>
          <p:nvPr/>
        </p:nvSpPr>
        <p:spPr>
          <a:xfrm>
            <a:off x="2834285" y="2574828"/>
            <a:ext cx="6096000" cy="707886"/>
          </a:xfrm>
          <a:prstGeom prst="rect">
            <a:avLst/>
          </a:prstGeom>
          <a:solidFill>
            <a:srgbClr val="FFFFFF">
              <a:alpha val="52000"/>
            </a:srgbClr>
          </a:solidFill>
          <a:effectLst>
            <a:softEdge rad="76200"/>
          </a:effectLst>
        </p:spPr>
        <p:txBody>
          <a:bodyPr>
            <a:spAutoFit/>
          </a:bodyPr>
          <a:lstStyle/>
          <a:p>
            <a:pPr algn="ctr"/>
            <a:r>
              <a:rPr lang="en-US" sz="2000" b="1" dirty="0">
                <a:latin typeface="Georgia"/>
                <a:cs typeface="Georgia"/>
              </a:rPr>
              <a:t>How </a:t>
            </a:r>
            <a:r>
              <a:rPr lang="en-US" sz="2000" b="1" dirty="0" smtClean="0">
                <a:latin typeface="Georgia"/>
                <a:cs typeface="Georgia"/>
              </a:rPr>
              <a:t>will decisions about </a:t>
            </a:r>
            <a:r>
              <a:rPr lang="en-US" sz="2000" b="1" dirty="0">
                <a:latin typeface="Georgia"/>
                <a:cs typeface="Georgia"/>
              </a:rPr>
              <a:t>agricultural production </a:t>
            </a:r>
            <a:r>
              <a:rPr lang="en-US" sz="2000" b="1" dirty="0" smtClean="0">
                <a:latin typeface="Georgia"/>
                <a:cs typeface="Georgia"/>
              </a:rPr>
              <a:t>influence </a:t>
            </a:r>
            <a:r>
              <a:rPr lang="en-US" sz="2000" b="1" dirty="0">
                <a:latin typeface="Georgia"/>
                <a:cs typeface="Georgia"/>
              </a:rPr>
              <a:t>future sustainability? </a:t>
            </a:r>
          </a:p>
        </p:txBody>
      </p:sp>
    </p:spTree>
    <p:extLst>
      <p:ext uri="{BB962C8B-B14F-4D97-AF65-F5344CB8AC3E}">
        <p14:creationId xmlns:p14="http://schemas.microsoft.com/office/powerpoint/2010/main" val="1228005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ube 62"/>
          <p:cNvSpPr/>
          <p:nvPr/>
        </p:nvSpPr>
        <p:spPr>
          <a:xfrm>
            <a:off x="5389936" y="6272935"/>
            <a:ext cx="611067" cy="491648"/>
          </a:xfrm>
          <a:prstGeom prst="cube">
            <a:avLst/>
          </a:prstGeom>
          <a:solidFill>
            <a:schemeClr val="bg2">
              <a:lumMod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latin typeface="Georgia"/>
              <a:cs typeface="Georgia"/>
            </a:endParaRPr>
          </a:p>
        </p:txBody>
      </p:sp>
      <p:sp>
        <p:nvSpPr>
          <p:cNvPr id="64" name="Cube 63"/>
          <p:cNvSpPr/>
          <p:nvPr/>
        </p:nvSpPr>
        <p:spPr>
          <a:xfrm>
            <a:off x="5897344" y="6242456"/>
            <a:ext cx="611067" cy="491648"/>
          </a:xfrm>
          <a:prstGeom prst="cub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eorgia"/>
              <a:cs typeface="Georgia"/>
            </a:endParaRPr>
          </a:p>
        </p:txBody>
      </p:sp>
      <p:sp>
        <p:nvSpPr>
          <p:cNvPr id="65" name="Cube 64"/>
          <p:cNvSpPr/>
          <p:nvPr/>
        </p:nvSpPr>
        <p:spPr>
          <a:xfrm>
            <a:off x="6404752" y="6290998"/>
            <a:ext cx="611067" cy="491648"/>
          </a:xfrm>
          <a:prstGeom prst="cub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eorgia"/>
              <a:cs typeface="Georgia"/>
            </a:endParaRPr>
          </a:p>
        </p:txBody>
      </p:sp>
      <p:sp>
        <p:nvSpPr>
          <p:cNvPr id="69" name="Cube 68"/>
          <p:cNvSpPr/>
          <p:nvPr/>
        </p:nvSpPr>
        <p:spPr>
          <a:xfrm>
            <a:off x="6912137" y="6259442"/>
            <a:ext cx="611067" cy="491648"/>
          </a:xfrm>
          <a:prstGeom prst="cub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eorgia"/>
              <a:cs typeface="Georgia"/>
            </a:endParaRPr>
          </a:p>
        </p:txBody>
      </p:sp>
      <p:sp>
        <p:nvSpPr>
          <p:cNvPr id="68" name="Cube 67"/>
          <p:cNvSpPr/>
          <p:nvPr/>
        </p:nvSpPr>
        <p:spPr>
          <a:xfrm>
            <a:off x="7419545" y="6250839"/>
            <a:ext cx="611067" cy="491648"/>
          </a:xfrm>
          <a:prstGeom prst="cube">
            <a:avLst/>
          </a:prstGeom>
          <a:solidFill>
            <a:schemeClr val="bg2">
              <a:lumMod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latin typeface="Georgia"/>
              <a:cs typeface="Georgia"/>
            </a:endParaRPr>
          </a:p>
        </p:txBody>
      </p:sp>
      <p:sp>
        <p:nvSpPr>
          <p:cNvPr id="71" name="Cube 70"/>
          <p:cNvSpPr/>
          <p:nvPr/>
        </p:nvSpPr>
        <p:spPr>
          <a:xfrm>
            <a:off x="5695445" y="5885656"/>
            <a:ext cx="611067" cy="491648"/>
          </a:xfrm>
          <a:prstGeom prst="cub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eorgia"/>
              <a:cs typeface="Georgia"/>
            </a:endParaRPr>
          </a:p>
        </p:txBody>
      </p:sp>
      <p:sp>
        <p:nvSpPr>
          <p:cNvPr id="72" name="Cube 71"/>
          <p:cNvSpPr/>
          <p:nvPr/>
        </p:nvSpPr>
        <p:spPr>
          <a:xfrm>
            <a:off x="7919453" y="6242236"/>
            <a:ext cx="611067" cy="491648"/>
          </a:xfrm>
          <a:prstGeom prst="cube">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eorgia"/>
              <a:cs typeface="Georgia"/>
            </a:endParaRPr>
          </a:p>
        </p:txBody>
      </p:sp>
      <p:sp>
        <p:nvSpPr>
          <p:cNvPr id="76" name="Cube 75"/>
          <p:cNvSpPr/>
          <p:nvPr/>
        </p:nvSpPr>
        <p:spPr>
          <a:xfrm>
            <a:off x="6199105" y="5885656"/>
            <a:ext cx="611067" cy="491648"/>
          </a:xfrm>
          <a:prstGeom prst="cube">
            <a:avLst/>
          </a:prstGeom>
          <a:solidFill>
            <a:srgbClr val="00206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eorgia"/>
              <a:cs typeface="Georgia"/>
            </a:endParaRPr>
          </a:p>
        </p:txBody>
      </p:sp>
      <p:sp>
        <p:nvSpPr>
          <p:cNvPr id="77" name="Cube 76"/>
          <p:cNvSpPr/>
          <p:nvPr/>
        </p:nvSpPr>
        <p:spPr>
          <a:xfrm>
            <a:off x="6747885" y="5854888"/>
            <a:ext cx="611067" cy="491648"/>
          </a:xfrm>
          <a:prstGeom prst="cub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eorgia"/>
              <a:cs typeface="Georgia"/>
            </a:endParaRPr>
          </a:p>
        </p:txBody>
      </p:sp>
      <p:sp>
        <p:nvSpPr>
          <p:cNvPr id="78" name="Cube 77"/>
          <p:cNvSpPr/>
          <p:nvPr/>
        </p:nvSpPr>
        <p:spPr>
          <a:xfrm>
            <a:off x="7762724" y="5873775"/>
            <a:ext cx="611067" cy="491648"/>
          </a:xfrm>
          <a:prstGeom prst="cub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eorgia"/>
              <a:cs typeface="Georgia"/>
            </a:endParaRPr>
          </a:p>
        </p:txBody>
      </p:sp>
      <p:sp>
        <p:nvSpPr>
          <p:cNvPr id="79" name="Cube 78"/>
          <p:cNvSpPr/>
          <p:nvPr/>
        </p:nvSpPr>
        <p:spPr>
          <a:xfrm>
            <a:off x="7598470" y="5496711"/>
            <a:ext cx="611067" cy="491648"/>
          </a:xfrm>
          <a:prstGeom prst="cube">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eorgia"/>
              <a:cs typeface="Georgia"/>
            </a:endParaRPr>
          </a:p>
        </p:txBody>
      </p:sp>
      <p:sp>
        <p:nvSpPr>
          <p:cNvPr id="81" name="Cube 80"/>
          <p:cNvSpPr/>
          <p:nvPr/>
        </p:nvSpPr>
        <p:spPr>
          <a:xfrm>
            <a:off x="5944557" y="5451562"/>
            <a:ext cx="611067" cy="491648"/>
          </a:xfrm>
          <a:prstGeom prst="cube">
            <a:avLst/>
          </a:prstGeom>
          <a:solidFill>
            <a:schemeClr val="bg2">
              <a:lumMod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latin typeface="Georgia"/>
              <a:cs typeface="Georgia"/>
            </a:endParaRPr>
          </a:p>
        </p:txBody>
      </p:sp>
      <p:sp>
        <p:nvSpPr>
          <p:cNvPr id="26" name="Cube 25"/>
          <p:cNvSpPr/>
          <p:nvPr/>
        </p:nvSpPr>
        <p:spPr>
          <a:xfrm>
            <a:off x="1481224" y="6119599"/>
            <a:ext cx="611067" cy="491648"/>
          </a:xfrm>
          <a:prstGeom prst="cube">
            <a:avLst/>
          </a:prstGeom>
          <a:solidFill>
            <a:schemeClr val="bg2">
              <a:lumMod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latin typeface="Georgia"/>
              <a:cs typeface="Georgia"/>
            </a:endParaRPr>
          </a:p>
        </p:txBody>
      </p:sp>
      <p:sp>
        <p:nvSpPr>
          <p:cNvPr id="27" name="Cube 26"/>
          <p:cNvSpPr/>
          <p:nvPr/>
        </p:nvSpPr>
        <p:spPr>
          <a:xfrm>
            <a:off x="3407345" y="6140856"/>
            <a:ext cx="611067" cy="491648"/>
          </a:xfrm>
          <a:prstGeom prst="cube">
            <a:avLst/>
          </a:prstGeom>
          <a:solidFill>
            <a:schemeClr val="bg2">
              <a:lumMod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latin typeface="Georgia"/>
              <a:cs typeface="Georgia"/>
            </a:endParaRPr>
          </a:p>
        </p:txBody>
      </p:sp>
      <p:sp>
        <p:nvSpPr>
          <p:cNvPr id="28" name="Cube 27"/>
          <p:cNvSpPr/>
          <p:nvPr/>
        </p:nvSpPr>
        <p:spPr>
          <a:xfrm>
            <a:off x="3914776" y="6110377"/>
            <a:ext cx="611067" cy="491648"/>
          </a:xfrm>
          <a:prstGeom prst="cub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eorgia"/>
              <a:cs typeface="Georgia"/>
            </a:endParaRPr>
          </a:p>
        </p:txBody>
      </p:sp>
      <p:sp>
        <p:nvSpPr>
          <p:cNvPr id="29" name="Cube 28"/>
          <p:cNvSpPr/>
          <p:nvPr/>
        </p:nvSpPr>
        <p:spPr>
          <a:xfrm>
            <a:off x="3712900" y="5753577"/>
            <a:ext cx="611067" cy="491648"/>
          </a:xfrm>
          <a:prstGeom prst="cub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eorgia"/>
              <a:cs typeface="Georgia"/>
            </a:endParaRPr>
          </a:p>
        </p:txBody>
      </p:sp>
      <p:sp>
        <p:nvSpPr>
          <p:cNvPr id="30" name="TextBox 29"/>
          <p:cNvSpPr txBox="1"/>
          <p:nvPr/>
        </p:nvSpPr>
        <p:spPr>
          <a:xfrm>
            <a:off x="2239788" y="4891573"/>
            <a:ext cx="6035035" cy="338554"/>
          </a:xfrm>
          <a:prstGeom prst="rect">
            <a:avLst/>
          </a:prstGeom>
          <a:noFill/>
        </p:spPr>
        <p:txBody>
          <a:bodyPr wrap="square" rtlCol="0">
            <a:spAutoFit/>
          </a:bodyPr>
          <a:lstStyle/>
          <a:p>
            <a:pPr algn="r"/>
            <a:r>
              <a:rPr lang="en-US" sz="1600" dirty="0" smtClean="0">
                <a:latin typeface="Georgia"/>
                <a:cs typeface="Georgia"/>
              </a:rPr>
              <a:t>Research effort, Number of disciplines, Funding needs</a:t>
            </a:r>
            <a:endParaRPr lang="en-US" sz="1600" dirty="0">
              <a:latin typeface="Georgia"/>
              <a:cs typeface="Georgia"/>
            </a:endParaRPr>
          </a:p>
        </p:txBody>
      </p:sp>
      <p:sp>
        <p:nvSpPr>
          <p:cNvPr id="31" name="TextBox 30"/>
          <p:cNvSpPr txBox="1"/>
          <p:nvPr/>
        </p:nvSpPr>
        <p:spPr>
          <a:xfrm rot="16200000">
            <a:off x="-416232" y="3271306"/>
            <a:ext cx="2446330" cy="584776"/>
          </a:xfrm>
          <a:prstGeom prst="rect">
            <a:avLst/>
          </a:prstGeom>
          <a:noFill/>
        </p:spPr>
        <p:txBody>
          <a:bodyPr wrap="square" rtlCol="0">
            <a:spAutoFit/>
          </a:bodyPr>
          <a:lstStyle/>
          <a:p>
            <a:pPr algn="ctr"/>
            <a:r>
              <a:rPr lang="en-US" sz="1600" dirty="0" smtClean="0">
                <a:latin typeface="Georgia"/>
                <a:cs typeface="Georgia"/>
              </a:rPr>
              <a:t>Ability to predict system outcomes</a:t>
            </a:r>
            <a:endParaRPr lang="en-US" sz="1600" dirty="0">
              <a:latin typeface="Georgia"/>
              <a:cs typeface="Georgia"/>
            </a:endParaRPr>
          </a:p>
        </p:txBody>
      </p:sp>
      <p:cxnSp>
        <p:nvCxnSpPr>
          <p:cNvPr id="32" name="Straight Connector 31"/>
          <p:cNvCxnSpPr/>
          <p:nvPr/>
        </p:nvCxnSpPr>
        <p:spPr>
          <a:xfrm>
            <a:off x="991603" y="1990322"/>
            <a:ext cx="281463" cy="0"/>
          </a:xfrm>
          <a:prstGeom prst="line">
            <a:avLst/>
          </a:prstGeom>
          <a:ln w="984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3541" y="1805840"/>
            <a:ext cx="778080" cy="338554"/>
          </a:xfrm>
          <a:prstGeom prst="rect">
            <a:avLst/>
          </a:prstGeom>
          <a:noFill/>
        </p:spPr>
        <p:txBody>
          <a:bodyPr wrap="square" rtlCol="0">
            <a:spAutoFit/>
          </a:bodyPr>
          <a:lstStyle/>
          <a:p>
            <a:r>
              <a:rPr lang="en-US" sz="1600" dirty="0" smtClean="0">
                <a:latin typeface="Georgia"/>
                <a:cs typeface="Georgia"/>
              </a:rPr>
              <a:t>100%</a:t>
            </a:r>
            <a:endParaRPr lang="en-US" sz="1600" dirty="0">
              <a:latin typeface="Georgia"/>
              <a:cs typeface="Georgia"/>
            </a:endParaRPr>
          </a:p>
        </p:txBody>
      </p:sp>
      <p:sp>
        <p:nvSpPr>
          <p:cNvPr id="39" name="Rectangle 38"/>
          <p:cNvSpPr/>
          <p:nvPr/>
        </p:nvSpPr>
        <p:spPr>
          <a:xfrm>
            <a:off x="8076192" y="1981768"/>
            <a:ext cx="184307" cy="12356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sp>
        <p:nvSpPr>
          <p:cNvPr id="40" name="Freeform 39"/>
          <p:cNvSpPr/>
          <p:nvPr/>
        </p:nvSpPr>
        <p:spPr>
          <a:xfrm>
            <a:off x="1300708" y="3194489"/>
            <a:ext cx="6974115" cy="1595425"/>
          </a:xfrm>
          <a:custGeom>
            <a:avLst/>
            <a:gdLst>
              <a:gd name="connsiteX0" fmla="*/ 0 w 6974114"/>
              <a:gd name="connsiteY0" fmla="*/ 3156857 h 3156857"/>
              <a:gd name="connsiteX1" fmla="*/ 1095828 w 6974114"/>
              <a:gd name="connsiteY1" fmla="*/ 1756229 h 3156857"/>
              <a:gd name="connsiteX2" fmla="*/ 2590800 w 6974114"/>
              <a:gd name="connsiteY2" fmla="*/ 841829 h 3156857"/>
              <a:gd name="connsiteX3" fmla="*/ 4143828 w 6974114"/>
              <a:gd name="connsiteY3" fmla="*/ 333829 h 3156857"/>
              <a:gd name="connsiteX4" fmla="*/ 5544457 w 6974114"/>
              <a:gd name="connsiteY4" fmla="*/ 94343 h 3156857"/>
              <a:gd name="connsiteX5" fmla="*/ 6974114 w 6974114"/>
              <a:gd name="connsiteY5" fmla="*/ 0 h 315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114" h="3156857">
                <a:moveTo>
                  <a:pt x="0" y="3156857"/>
                </a:moveTo>
                <a:cubicBezTo>
                  <a:pt x="332014" y="2649462"/>
                  <a:pt x="664028" y="2142067"/>
                  <a:pt x="1095828" y="1756229"/>
                </a:cubicBezTo>
                <a:cubicBezTo>
                  <a:pt x="1527628" y="1370391"/>
                  <a:pt x="2082800" y="1078896"/>
                  <a:pt x="2590800" y="841829"/>
                </a:cubicBezTo>
                <a:cubicBezTo>
                  <a:pt x="3098800" y="604762"/>
                  <a:pt x="3651552" y="458410"/>
                  <a:pt x="4143828" y="333829"/>
                </a:cubicBezTo>
                <a:cubicBezTo>
                  <a:pt x="4636104" y="209248"/>
                  <a:pt x="5072743" y="149981"/>
                  <a:pt x="5544457" y="94343"/>
                </a:cubicBezTo>
                <a:cubicBezTo>
                  <a:pt x="6016171" y="38705"/>
                  <a:pt x="6495142" y="19352"/>
                  <a:pt x="6974114" y="0"/>
                </a:cubicBezTo>
              </a:path>
            </a:pathLst>
          </a:custGeom>
          <a:noFill/>
          <a:ln w="1047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cxnSp>
        <p:nvCxnSpPr>
          <p:cNvPr id="41" name="Straight Arrow Connector 40"/>
          <p:cNvCxnSpPr/>
          <p:nvPr/>
        </p:nvCxnSpPr>
        <p:spPr>
          <a:xfrm flipV="1">
            <a:off x="1273065" y="4833459"/>
            <a:ext cx="7315200"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1273063" y="1481818"/>
            <a:ext cx="0" cy="3401357"/>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30437" y="1990322"/>
            <a:ext cx="7223760" cy="0"/>
          </a:xfrm>
          <a:prstGeom prst="line">
            <a:avLst/>
          </a:prstGeom>
          <a:ln w="349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8418312" y="1934603"/>
            <a:ext cx="537027" cy="33077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686803" y="1353246"/>
            <a:ext cx="2144492" cy="584776"/>
          </a:xfrm>
          <a:prstGeom prst="rect">
            <a:avLst/>
          </a:prstGeom>
          <a:noFill/>
        </p:spPr>
        <p:txBody>
          <a:bodyPr wrap="square" rtlCol="0">
            <a:spAutoFit/>
          </a:bodyPr>
          <a:lstStyle/>
          <a:p>
            <a:pPr algn="ctr"/>
            <a:r>
              <a:rPr lang="en-US" sz="1600" dirty="0" smtClean="0">
                <a:latin typeface="Georgia"/>
                <a:cs typeface="Georgia"/>
              </a:rPr>
              <a:t>Large remaining knowledge gap</a:t>
            </a:r>
            <a:endParaRPr lang="en-US" sz="1600" dirty="0">
              <a:latin typeface="Georgia"/>
              <a:cs typeface="Georgia"/>
            </a:endParaRPr>
          </a:p>
        </p:txBody>
      </p:sp>
      <p:sp>
        <p:nvSpPr>
          <p:cNvPr id="46" name="Rectangle 45"/>
          <p:cNvSpPr/>
          <p:nvPr/>
        </p:nvSpPr>
        <p:spPr>
          <a:xfrm>
            <a:off x="8787158" y="2423232"/>
            <a:ext cx="3236687" cy="1323439"/>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Georgia"/>
                <a:cs typeface="Georgia"/>
              </a:rPr>
              <a:t>Stochastic (random) effects (e.g. biotic stresses, price fluctuations)</a:t>
            </a:r>
          </a:p>
          <a:p>
            <a:pPr marL="285750" indent="-285750">
              <a:buFont typeface="Arial" panose="020B0604020202020204" pitchFamily="34" charset="0"/>
              <a:buChar char="•"/>
            </a:pPr>
            <a:r>
              <a:rPr lang="en-US" sz="1600" dirty="0" smtClean="0">
                <a:latin typeface="Georgia"/>
                <a:cs typeface="Georgia"/>
              </a:rPr>
              <a:t>Fundamental uncertainties (future climate, conflicts)</a:t>
            </a:r>
            <a:endParaRPr lang="en-US" sz="1600" dirty="0">
              <a:latin typeface="Georgia"/>
              <a:cs typeface="Georgia"/>
            </a:endParaRPr>
          </a:p>
        </p:txBody>
      </p:sp>
      <p:cxnSp>
        <p:nvCxnSpPr>
          <p:cNvPr id="34" name="Straight Connector 33"/>
          <p:cNvCxnSpPr/>
          <p:nvPr/>
        </p:nvCxnSpPr>
        <p:spPr>
          <a:xfrm flipV="1">
            <a:off x="1300712" y="2620895"/>
            <a:ext cx="6953489" cy="0"/>
          </a:xfrm>
          <a:prstGeom prst="line">
            <a:avLst/>
          </a:prstGeom>
          <a:ln w="666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300712" y="3201134"/>
            <a:ext cx="6953489" cy="0"/>
          </a:xfrm>
          <a:prstGeom prst="line">
            <a:avLst/>
          </a:prstGeom>
          <a:ln w="666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300712" y="4090367"/>
            <a:ext cx="6953489" cy="0"/>
          </a:xfrm>
          <a:prstGeom prst="line">
            <a:avLst/>
          </a:prstGeom>
          <a:ln w="666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38" idx="3"/>
          </p:cNvCxnSpPr>
          <p:nvPr/>
        </p:nvCxnSpPr>
        <p:spPr>
          <a:xfrm flipV="1">
            <a:off x="6220484" y="2647833"/>
            <a:ext cx="335160" cy="21889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001003" y="2947369"/>
            <a:ext cx="454405" cy="22784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8" idx="2"/>
          </p:cNvCxnSpPr>
          <p:nvPr/>
        </p:nvCxnSpPr>
        <p:spPr>
          <a:xfrm>
            <a:off x="4063875" y="3036003"/>
            <a:ext cx="841704" cy="107759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07265" y="2697449"/>
            <a:ext cx="4313219" cy="338554"/>
          </a:xfrm>
          <a:prstGeom prst="rect">
            <a:avLst/>
          </a:prstGeom>
          <a:solidFill>
            <a:schemeClr val="accent6">
              <a:lumMod val="60000"/>
              <a:lumOff val="40000"/>
            </a:schemeClr>
          </a:solidFill>
          <a:ln>
            <a:noFill/>
          </a:ln>
        </p:spPr>
        <p:txBody>
          <a:bodyPr wrap="square" rtlCol="0">
            <a:spAutoFit/>
          </a:bodyPr>
          <a:lstStyle>
            <a:defPPr>
              <a:defRPr lang="en-US"/>
            </a:defPPr>
            <a:lvl1pPr>
              <a:spcBef>
                <a:spcPts val="600"/>
              </a:spcBef>
            </a:lvl1pPr>
          </a:lstStyle>
          <a:p>
            <a:pPr algn="ctr"/>
            <a:r>
              <a:rPr lang="en-US" sz="1600" dirty="0" smtClean="0">
                <a:latin typeface="Georgia"/>
                <a:cs typeface="Georgia"/>
              </a:rPr>
              <a:t>Possible thresholds for decision-relevance</a:t>
            </a:r>
          </a:p>
        </p:txBody>
      </p:sp>
      <p:sp>
        <p:nvSpPr>
          <p:cNvPr id="49" name="Title 1"/>
          <p:cNvSpPr txBox="1">
            <a:spLocks/>
          </p:cNvSpPr>
          <p:nvPr/>
        </p:nvSpPr>
        <p:spPr>
          <a:xfrm>
            <a:off x="23" y="109751"/>
            <a:ext cx="12192000" cy="6896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r>
              <a:rPr lang="en-US" sz="3600" b="1" smtClean="0"/>
              <a:t>System models from solid building blocks?</a:t>
            </a:r>
            <a:endParaRPr lang="en-US" sz="3600" b="1" dirty="0"/>
          </a:p>
        </p:txBody>
      </p:sp>
      <p:sp>
        <p:nvSpPr>
          <p:cNvPr id="4" name="Slide Number Placeholder 3"/>
          <p:cNvSpPr>
            <a:spLocks noGrp="1"/>
          </p:cNvSpPr>
          <p:nvPr>
            <p:ph type="sldNum" sz="quarter" idx="12"/>
          </p:nvPr>
        </p:nvSpPr>
        <p:spPr/>
        <p:txBody>
          <a:bodyPr/>
          <a:lstStyle/>
          <a:p>
            <a:fld id="{C2D29DEA-C2FF-4F9C-8F85-7923E6F9F7B8}" type="slidenum">
              <a:rPr lang="en-US" smtClean="0"/>
              <a:t>20</a:t>
            </a:fld>
            <a:endParaRPr lang="en-US"/>
          </a:p>
        </p:txBody>
      </p:sp>
      <p:sp>
        <p:nvSpPr>
          <p:cNvPr id="51" name="Rectangle 50"/>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11987259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9" grpId="0" animBg="1"/>
      <p:bldP spid="68" grpId="0" animBg="1"/>
      <p:bldP spid="71" grpId="0" animBg="1"/>
      <p:bldP spid="72" grpId="0" animBg="1"/>
      <p:bldP spid="76" grpId="0" animBg="1"/>
      <p:bldP spid="77" grpId="0" animBg="1"/>
      <p:bldP spid="78" grpId="0" animBg="1"/>
      <p:bldP spid="79" grpId="0" animBg="1"/>
      <p:bldP spid="81" grpId="0" animBg="1"/>
      <p:bldP spid="27" grpId="0" animBg="1"/>
      <p:bldP spid="28" grpId="0" animBg="1"/>
      <p:bldP spid="29" grpId="0" animBg="1"/>
      <p:bldP spid="30" grpId="0"/>
      <p:bldP spid="31" grpId="0"/>
      <p:bldP spid="33" grpId="0"/>
      <p:bldP spid="39" grpId="0" animBg="1"/>
      <p:bldP spid="40" grpId="0" animBg="1"/>
      <p:bldP spid="45" grpId="0"/>
      <p:bldP spid="46" grpId="0" build="p"/>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 y="109751"/>
            <a:ext cx="12192000" cy="689683"/>
          </a:xfrm>
        </p:spPr>
        <p:txBody>
          <a:bodyPr>
            <a:normAutofit/>
          </a:bodyPr>
          <a:lstStyle/>
          <a:p>
            <a:pPr algn="ctr"/>
            <a:r>
              <a:rPr lang="en-US" sz="3600" b="1" dirty="0" smtClean="0"/>
              <a:t>Comparing options with incomplete models</a:t>
            </a:r>
            <a:endParaRPr lang="en-US" sz="3600" b="1" dirty="0"/>
          </a:p>
        </p:txBody>
      </p:sp>
      <p:sp>
        <p:nvSpPr>
          <p:cNvPr id="15" name="TextBox 14"/>
          <p:cNvSpPr txBox="1"/>
          <p:nvPr/>
        </p:nvSpPr>
        <p:spPr>
          <a:xfrm rot="16200000">
            <a:off x="-858017" y="3071612"/>
            <a:ext cx="3526972" cy="338554"/>
          </a:xfrm>
          <a:prstGeom prst="rect">
            <a:avLst/>
          </a:prstGeom>
          <a:noFill/>
        </p:spPr>
        <p:txBody>
          <a:bodyPr wrap="square" rtlCol="0">
            <a:spAutoFit/>
          </a:bodyPr>
          <a:lstStyle/>
          <a:p>
            <a:pPr algn="ctr"/>
            <a:r>
              <a:rPr lang="en-US" sz="1600" dirty="0" smtClean="0">
                <a:latin typeface="Georgia"/>
                <a:cs typeface="Georgia"/>
              </a:rPr>
              <a:t>Predicted relative performance</a:t>
            </a:r>
            <a:endParaRPr lang="en-US" sz="1600" dirty="0">
              <a:latin typeface="Georgia"/>
              <a:cs typeface="Georgia"/>
            </a:endParaRPr>
          </a:p>
        </p:txBody>
      </p:sp>
      <p:sp>
        <p:nvSpPr>
          <p:cNvPr id="4" name="Rectangle 3"/>
          <p:cNvSpPr/>
          <p:nvPr/>
        </p:nvSpPr>
        <p:spPr>
          <a:xfrm>
            <a:off x="1371597" y="1411786"/>
            <a:ext cx="7046691" cy="1897531"/>
          </a:xfrm>
          <a:prstGeom prst="rect">
            <a:avLst/>
          </a:prstGeom>
          <a:solidFill>
            <a:schemeClr val="accent6">
              <a:lumMod val="5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sp>
        <p:nvSpPr>
          <p:cNvPr id="20" name="Rectangle 19"/>
          <p:cNvSpPr/>
          <p:nvPr/>
        </p:nvSpPr>
        <p:spPr>
          <a:xfrm>
            <a:off x="1371597" y="3309268"/>
            <a:ext cx="7046691" cy="1799760"/>
          </a:xfrm>
          <a:prstGeom prst="rect">
            <a:avLst/>
          </a:prstGeom>
          <a:solidFill>
            <a:schemeClr val="accent5">
              <a:lumMod val="5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sp>
        <p:nvSpPr>
          <p:cNvPr id="5" name="Freeform 4"/>
          <p:cNvSpPr/>
          <p:nvPr/>
        </p:nvSpPr>
        <p:spPr>
          <a:xfrm>
            <a:off x="1378882" y="1988508"/>
            <a:ext cx="7032172" cy="708503"/>
          </a:xfrm>
          <a:custGeom>
            <a:avLst/>
            <a:gdLst>
              <a:gd name="connsiteX0" fmla="*/ 0 w 7032172"/>
              <a:gd name="connsiteY0" fmla="*/ 1335314 h 1335314"/>
              <a:gd name="connsiteX1" fmla="*/ 500743 w 7032172"/>
              <a:gd name="connsiteY1" fmla="*/ 994228 h 1335314"/>
              <a:gd name="connsiteX2" fmla="*/ 1016000 w 7032172"/>
              <a:gd name="connsiteY2" fmla="*/ 718457 h 1335314"/>
              <a:gd name="connsiteX3" fmla="*/ 1923143 w 7032172"/>
              <a:gd name="connsiteY3" fmla="*/ 428171 h 1335314"/>
              <a:gd name="connsiteX4" fmla="*/ 2757714 w 7032172"/>
              <a:gd name="connsiteY4" fmla="*/ 268514 h 1335314"/>
              <a:gd name="connsiteX5" fmla="*/ 3679372 w 7032172"/>
              <a:gd name="connsiteY5" fmla="*/ 558800 h 1335314"/>
              <a:gd name="connsiteX6" fmla="*/ 4288972 w 7032172"/>
              <a:gd name="connsiteY6" fmla="*/ 261257 h 1335314"/>
              <a:gd name="connsiteX7" fmla="*/ 4934857 w 7032172"/>
              <a:gd name="connsiteY7" fmla="*/ 159657 h 1335314"/>
              <a:gd name="connsiteX8" fmla="*/ 5341257 w 7032172"/>
              <a:gd name="connsiteY8" fmla="*/ 304800 h 1335314"/>
              <a:gd name="connsiteX9" fmla="*/ 6066972 w 7032172"/>
              <a:gd name="connsiteY9" fmla="*/ 471714 h 1335314"/>
              <a:gd name="connsiteX10" fmla="*/ 7032172 w 7032172"/>
              <a:gd name="connsiteY10" fmla="*/ 0 h 1335314"/>
              <a:gd name="connsiteX11" fmla="*/ 7032172 w 7032172"/>
              <a:gd name="connsiteY11" fmla="*/ 0 h 1335314"/>
              <a:gd name="connsiteX12" fmla="*/ 6662057 w 7032172"/>
              <a:gd name="connsiteY12" fmla="*/ 449943 h 1335314"/>
              <a:gd name="connsiteX0" fmla="*/ 0 w 7032172"/>
              <a:gd name="connsiteY0" fmla="*/ 1335314 h 1335314"/>
              <a:gd name="connsiteX1" fmla="*/ 500743 w 7032172"/>
              <a:gd name="connsiteY1" fmla="*/ 994228 h 1335314"/>
              <a:gd name="connsiteX2" fmla="*/ 1016000 w 7032172"/>
              <a:gd name="connsiteY2" fmla="*/ 718457 h 1335314"/>
              <a:gd name="connsiteX3" fmla="*/ 1923143 w 7032172"/>
              <a:gd name="connsiteY3" fmla="*/ 428171 h 1335314"/>
              <a:gd name="connsiteX4" fmla="*/ 2757714 w 7032172"/>
              <a:gd name="connsiteY4" fmla="*/ 268514 h 1335314"/>
              <a:gd name="connsiteX5" fmla="*/ 3679372 w 7032172"/>
              <a:gd name="connsiteY5" fmla="*/ 558800 h 1335314"/>
              <a:gd name="connsiteX6" fmla="*/ 4288972 w 7032172"/>
              <a:gd name="connsiteY6" fmla="*/ 261257 h 1335314"/>
              <a:gd name="connsiteX7" fmla="*/ 4934857 w 7032172"/>
              <a:gd name="connsiteY7" fmla="*/ 159657 h 1335314"/>
              <a:gd name="connsiteX8" fmla="*/ 5341257 w 7032172"/>
              <a:gd name="connsiteY8" fmla="*/ 304800 h 1335314"/>
              <a:gd name="connsiteX9" fmla="*/ 6066972 w 7032172"/>
              <a:gd name="connsiteY9" fmla="*/ 471714 h 1335314"/>
              <a:gd name="connsiteX10" fmla="*/ 7032172 w 7032172"/>
              <a:gd name="connsiteY10" fmla="*/ 0 h 1335314"/>
              <a:gd name="connsiteX11" fmla="*/ 7032172 w 7032172"/>
              <a:gd name="connsiteY11" fmla="*/ 0 h 133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32172" h="1335314">
                <a:moveTo>
                  <a:pt x="0" y="1335314"/>
                </a:moveTo>
                <a:cubicBezTo>
                  <a:pt x="165705" y="1216175"/>
                  <a:pt x="331410" y="1097037"/>
                  <a:pt x="500743" y="994228"/>
                </a:cubicBezTo>
                <a:cubicBezTo>
                  <a:pt x="670076" y="891419"/>
                  <a:pt x="778933" y="812800"/>
                  <a:pt x="1016000" y="718457"/>
                </a:cubicBezTo>
                <a:cubicBezTo>
                  <a:pt x="1253067" y="624114"/>
                  <a:pt x="1632857" y="503161"/>
                  <a:pt x="1923143" y="428171"/>
                </a:cubicBezTo>
                <a:cubicBezTo>
                  <a:pt x="2213429" y="353180"/>
                  <a:pt x="2465009" y="246743"/>
                  <a:pt x="2757714" y="268514"/>
                </a:cubicBezTo>
                <a:cubicBezTo>
                  <a:pt x="3050419" y="290285"/>
                  <a:pt x="3424162" y="560009"/>
                  <a:pt x="3679372" y="558800"/>
                </a:cubicBezTo>
                <a:cubicBezTo>
                  <a:pt x="3934582" y="557591"/>
                  <a:pt x="4079725" y="327781"/>
                  <a:pt x="4288972" y="261257"/>
                </a:cubicBezTo>
                <a:cubicBezTo>
                  <a:pt x="4498219" y="194733"/>
                  <a:pt x="4759476" y="152400"/>
                  <a:pt x="4934857" y="159657"/>
                </a:cubicBezTo>
                <a:cubicBezTo>
                  <a:pt x="5110238" y="166914"/>
                  <a:pt x="5152571" y="252790"/>
                  <a:pt x="5341257" y="304800"/>
                </a:cubicBezTo>
                <a:cubicBezTo>
                  <a:pt x="5529943" y="356810"/>
                  <a:pt x="5785153" y="522514"/>
                  <a:pt x="6066972" y="471714"/>
                </a:cubicBezTo>
                <a:cubicBezTo>
                  <a:pt x="6348791" y="420914"/>
                  <a:pt x="7032172" y="0"/>
                  <a:pt x="7032172" y="0"/>
                </a:cubicBezTo>
                <a:lnTo>
                  <a:pt x="7032172" y="0"/>
                </a:lnTo>
              </a:path>
            </a:pathLst>
          </a:custGeom>
          <a:noFill/>
          <a:ln w="984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cxnSp>
        <p:nvCxnSpPr>
          <p:cNvPr id="24" name="Straight Arrow Connector 23"/>
          <p:cNvCxnSpPr/>
          <p:nvPr/>
        </p:nvCxnSpPr>
        <p:spPr>
          <a:xfrm flipH="1">
            <a:off x="8449151" y="1573656"/>
            <a:ext cx="537027" cy="33077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501305" y="927339"/>
            <a:ext cx="3269128" cy="584776"/>
          </a:xfrm>
          <a:prstGeom prst="rect">
            <a:avLst/>
          </a:prstGeom>
          <a:noFill/>
        </p:spPr>
        <p:txBody>
          <a:bodyPr wrap="square" rtlCol="0">
            <a:spAutoFit/>
          </a:bodyPr>
          <a:lstStyle/>
          <a:p>
            <a:pPr algn="ctr"/>
            <a:r>
              <a:rPr lang="en-US" sz="1600" dirty="0" smtClean="0">
                <a:latin typeface="Georgia"/>
                <a:cs typeface="Georgia"/>
              </a:rPr>
              <a:t>Increasing comprehensiveness doesn’t change recommendation</a:t>
            </a:r>
            <a:endParaRPr lang="en-US" sz="1600" dirty="0">
              <a:latin typeface="Georgia"/>
              <a:cs typeface="Georgia"/>
            </a:endParaRPr>
          </a:p>
        </p:txBody>
      </p:sp>
      <p:cxnSp>
        <p:nvCxnSpPr>
          <p:cNvPr id="12" name="Straight Arrow Connector 11"/>
          <p:cNvCxnSpPr/>
          <p:nvPr/>
        </p:nvCxnSpPr>
        <p:spPr>
          <a:xfrm flipV="1">
            <a:off x="1371623" y="3309267"/>
            <a:ext cx="7315200"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33247" y="3325356"/>
            <a:ext cx="3526972" cy="338554"/>
          </a:xfrm>
          <a:prstGeom prst="rect">
            <a:avLst/>
          </a:prstGeom>
          <a:noFill/>
        </p:spPr>
        <p:txBody>
          <a:bodyPr wrap="square" rtlCol="0">
            <a:spAutoFit/>
          </a:bodyPr>
          <a:lstStyle/>
          <a:p>
            <a:pPr algn="r"/>
            <a:r>
              <a:rPr lang="en-US" sz="1600" dirty="0" smtClean="0">
                <a:latin typeface="Georgia"/>
                <a:cs typeface="Georgia"/>
              </a:rPr>
              <a:t>Completeness of understanding</a:t>
            </a:r>
            <a:endParaRPr lang="en-US" sz="1600" dirty="0">
              <a:latin typeface="Georgia"/>
              <a:cs typeface="Georgia"/>
            </a:endParaRPr>
          </a:p>
        </p:txBody>
      </p:sp>
      <p:cxnSp>
        <p:nvCxnSpPr>
          <p:cNvPr id="34" name="Straight Arrow Connector 33"/>
          <p:cNvCxnSpPr/>
          <p:nvPr/>
        </p:nvCxnSpPr>
        <p:spPr>
          <a:xfrm flipV="1">
            <a:off x="5369443" y="3710776"/>
            <a:ext cx="406324" cy="36427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560996" y="4075053"/>
            <a:ext cx="3128400" cy="1077218"/>
          </a:xfrm>
          <a:prstGeom prst="rect">
            <a:avLst/>
          </a:prstGeom>
          <a:noFill/>
        </p:spPr>
        <p:txBody>
          <a:bodyPr wrap="square" rtlCol="0">
            <a:spAutoFit/>
          </a:bodyPr>
          <a:lstStyle/>
          <a:p>
            <a:pPr algn="ctr"/>
            <a:r>
              <a:rPr lang="en-US" sz="1600" dirty="0" smtClean="0">
                <a:latin typeface="Georgia"/>
                <a:cs typeface="Georgia"/>
              </a:rPr>
              <a:t>Recommendation changes</a:t>
            </a:r>
          </a:p>
          <a:p>
            <a:pPr algn="ctr"/>
            <a:r>
              <a:rPr lang="en-US" sz="1600" b="1" dirty="0" smtClean="0">
                <a:solidFill>
                  <a:srgbClr val="FF0000"/>
                </a:solidFill>
                <a:latin typeface="Georgia"/>
                <a:cs typeface="Georgia"/>
              </a:rPr>
              <a:t>incomplete research produces the wrong recommendation</a:t>
            </a:r>
          </a:p>
        </p:txBody>
      </p:sp>
      <p:sp>
        <p:nvSpPr>
          <p:cNvPr id="39" name="TextBox 38"/>
          <p:cNvSpPr txBox="1"/>
          <p:nvPr/>
        </p:nvSpPr>
        <p:spPr>
          <a:xfrm>
            <a:off x="2060457" y="2874758"/>
            <a:ext cx="2313691" cy="338554"/>
          </a:xfrm>
          <a:prstGeom prst="rect">
            <a:avLst/>
          </a:prstGeom>
          <a:noFill/>
        </p:spPr>
        <p:txBody>
          <a:bodyPr wrap="square" rtlCol="0">
            <a:spAutoFit/>
          </a:bodyPr>
          <a:lstStyle/>
          <a:p>
            <a:pPr algn="ctr"/>
            <a:r>
              <a:rPr lang="en-US" sz="1600" i="1" dirty="0">
                <a:solidFill>
                  <a:schemeClr val="accent6">
                    <a:lumMod val="50000"/>
                  </a:schemeClr>
                </a:solidFill>
                <a:latin typeface="Georgia"/>
                <a:cs typeface="Georgia"/>
              </a:rPr>
              <a:t>Monocrop system</a:t>
            </a:r>
          </a:p>
        </p:txBody>
      </p:sp>
      <p:sp>
        <p:nvSpPr>
          <p:cNvPr id="40" name="TextBox 39"/>
          <p:cNvSpPr txBox="1"/>
          <p:nvPr/>
        </p:nvSpPr>
        <p:spPr>
          <a:xfrm>
            <a:off x="1653061" y="3403697"/>
            <a:ext cx="3128483" cy="338554"/>
          </a:xfrm>
          <a:prstGeom prst="rect">
            <a:avLst/>
          </a:prstGeom>
          <a:noFill/>
        </p:spPr>
        <p:txBody>
          <a:bodyPr wrap="square" rtlCol="0">
            <a:spAutoFit/>
          </a:bodyPr>
          <a:lstStyle/>
          <a:p>
            <a:pPr algn="ctr"/>
            <a:r>
              <a:rPr lang="en-US" sz="1600" i="1" dirty="0">
                <a:solidFill>
                  <a:schemeClr val="accent5">
                    <a:lumMod val="50000"/>
                  </a:schemeClr>
                </a:solidFill>
                <a:latin typeface="Georgia"/>
                <a:cs typeface="Georgia"/>
              </a:rPr>
              <a:t>Complex agroforestry system</a:t>
            </a:r>
          </a:p>
        </p:txBody>
      </p:sp>
      <p:sp>
        <p:nvSpPr>
          <p:cNvPr id="18" name="TextBox 17"/>
          <p:cNvSpPr txBox="1"/>
          <p:nvPr/>
        </p:nvSpPr>
        <p:spPr>
          <a:xfrm rot="16200000">
            <a:off x="864272" y="5810607"/>
            <a:ext cx="1741710" cy="338554"/>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Staple crop yield</a:t>
            </a:r>
            <a:endParaRPr lang="en-US" sz="1600" dirty="0">
              <a:latin typeface="Georgia"/>
              <a:cs typeface="Georgia"/>
            </a:endParaRPr>
          </a:p>
        </p:txBody>
      </p:sp>
      <p:sp>
        <p:nvSpPr>
          <p:cNvPr id="19" name="TextBox 18"/>
          <p:cNvSpPr txBox="1"/>
          <p:nvPr/>
        </p:nvSpPr>
        <p:spPr>
          <a:xfrm rot="16200000">
            <a:off x="2519870" y="5810606"/>
            <a:ext cx="1741713" cy="338554"/>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Impact on GDP</a:t>
            </a:r>
            <a:endParaRPr lang="en-US" sz="1600" dirty="0">
              <a:latin typeface="Georgia"/>
              <a:cs typeface="Georgia"/>
            </a:endParaRPr>
          </a:p>
        </p:txBody>
      </p:sp>
      <p:sp>
        <p:nvSpPr>
          <p:cNvPr id="21" name="TextBox 20"/>
          <p:cNvSpPr txBox="1"/>
          <p:nvPr/>
        </p:nvSpPr>
        <p:spPr>
          <a:xfrm rot="16200000">
            <a:off x="3347631" y="5687506"/>
            <a:ext cx="1741714" cy="584776"/>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Direct household income</a:t>
            </a:r>
            <a:endParaRPr lang="en-US" sz="1600" dirty="0">
              <a:latin typeface="Georgia"/>
              <a:cs typeface="Georgia"/>
            </a:endParaRPr>
          </a:p>
        </p:txBody>
      </p:sp>
      <p:sp>
        <p:nvSpPr>
          <p:cNvPr id="22" name="TextBox 21"/>
          <p:cNvSpPr txBox="1"/>
          <p:nvPr/>
        </p:nvSpPr>
        <p:spPr>
          <a:xfrm rot="16200000">
            <a:off x="1692085" y="5810606"/>
            <a:ext cx="1741711" cy="338554"/>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Energy produced</a:t>
            </a:r>
            <a:endParaRPr lang="en-US" sz="1600" dirty="0">
              <a:latin typeface="Georgia"/>
              <a:cs typeface="Georgia"/>
            </a:endParaRPr>
          </a:p>
        </p:txBody>
      </p:sp>
      <p:sp>
        <p:nvSpPr>
          <p:cNvPr id="23" name="TextBox 22"/>
          <p:cNvSpPr txBox="1"/>
          <p:nvPr/>
        </p:nvSpPr>
        <p:spPr>
          <a:xfrm rot="16200000">
            <a:off x="4175419" y="5687505"/>
            <a:ext cx="1741716" cy="584776"/>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Micronutrients produced</a:t>
            </a:r>
            <a:endParaRPr lang="en-US" sz="1600" dirty="0">
              <a:latin typeface="Georgia"/>
              <a:cs typeface="Georgia"/>
            </a:endParaRPr>
          </a:p>
        </p:txBody>
      </p:sp>
      <p:sp>
        <p:nvSpPr>
          <p:cNvPr id="26" name="TextBox 25"/>
          <p:cNvSpPr txBox="1"/>
          <p:nvPr/>
        </p:nvSpPr>
        <p:spPr>
          <a:xfrm rot="16200000">
            <a:off x="6246514" y="5687503"/>
            <a:ext cx="1741719" cy="584776"/>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Regulating ecosystem serv.</a:t>
            </a:r>
            <a:endParaRPr lang="en-US" sz="1600" dirty="0">
              <a:latin typeface="Georgia"/>
              <a:cs typeface="Georgia"/>
            </a:endParaRPr>
          </a:p>
        </p:txBody>
      </p:sp>
      <p:sp>
        <p:nvSpPr>
          <p:cNvPr id="27" name="TextBox 26"/>
          <p:cNvSpPr txBox="1"/>
          <p:nvPr/>
        </p:nvSpPr>
        <p:spPr>
          <a:xfrm rot="16200000">
            <a:off x="7212801" y="5810602"/>
            <a:ext cx="1741721" cy="338554"/>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Off-farm impacts</a:t>
            </a:r>
            <a:endParaRPr lang="en-US" sz="1600" dirty="0">
              <a:latin typeface="Georgia"/>
              <a:cs typeface="Georgia"/>
            </a:endParaRPr>
          </a:p>
        </p:txBody>
      </p:sp>
      <p:sp>
        <p:nvSpPr>
          <p:cNvPr id="28" name="TextBox 27"/>
          <p:cNvSpPr txBox="1"/>
          <p:nvPr/>
        </p:nvSpPr>
        <p:spPr>
          <a:xfrm rot="16200000">
            <a:off x="5141730" y="5687504"/>
            <a:ext cx="1741717" cy="584776"/>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Additional farm products</a:t>
            </a:r>
            <a:endParaRPr lang="en-US" sz="1600" dirty="0">
              <a:latin typeface="Georgia"/>
              <a:cs typeface="Georgia"/>
            </a:endParaRPr>
          </a:p>
        </p:txBody>
      </p:sp>
      <p:sp>
        <p:nvSpPr>
          <p:cNvPr id="29" name="TextBox 28"/>
          <p:cNvSpPr txBox="1"/>
          <p:nvPr/>
        </p:nvSpPr>
        <p:spPr>
          <a:xfrm>
            <a:off x="8986180" y="2437054"/>
            <a:ext cx="3035137" cy="1723549"/>
          </a:xfrm>
          <a:prstGeom prst="rect">
            <a:avLst/>
          </a:prstGeom>
          <a:noFill/>
        </p:spPr>
        <p:txBody>
          <a:bodyPr wrap="square" rtlCol="0">
            <a:spAutoFit/>
          </a:bodyPr>
          <a:lstStyle/>
          <a:p>
            <a:pPr>
              <a:spcBef>
                <a:spcPts val="600"/>
              </a:spcBef>
            </a:pPr>
            <a:r>
              <a:rPr lang="en-US" sz="1600" dirty="0" smtClean="0">
                <a:latin typeface="Georgia"/>
                <a:cs typeface="Georgia"/>
              </a:rPr>
              <a:t>Two (related) problems</a:t>
            </a:r>
          </a:p>
          <a:p>
            <a:pPr marL="285750" indent="-285750">
              <a:spcBef>
                <a:spcPts val="600"/>
              </a:spcBef>
              <a:buFont typeface="Arial" panose="020B0604020202020204" pitchFamily="34" charset="0"/>
              <a:buChar char="•"/>
            </a:pPr>
            <a:r>
              <a:rPr lang="en-US" sz="1600" dirty="0">
                <a:latin typeface="Georgia"/>
                <a:cs typeface="Georgia"/>
              </a:rPr>
              <a:t>Failure to grasp the full complexity of agricultural operations</a:t>
            </a:r>
          </a:p>
          <a:p>
            <a:pPr marL="285750" indent="-285750">
              <a:spcBef>
                <a:spcPts val="600"/>
              </a:spcBef>
              <a:buFont typeface="Arial" panose="020B0604020202020204" pitchFamily="34" charset="0"/>
              <a:buChar char="•"/>
            </a:pPr>
            <a:r>
              <a:rPr lang="en-US" sz="1600" dirty="0" smtClean="0">
                <a:latin typeface="Georgia"/>
                <a:cs typeface="Georgia"/>
              </a:rPr>
              <a:t>Inadequate consideration of errors and uncertainties</a:t>
            </a:r>
          </a:p>
        </p:txBody>
      </p:sp>
      <p:sp>
        <p:nvSpPr>
          <p:cNvPr id="30" name="Freeform 29"/>
          <p:cNvSpPr/>
          <p:nvPr/>
        </p:nvSpPr>
        <p:spPr>
          <a:xfrm>
            <a:off x="1371600" y="2008082"/>
            <a:ext cx="7039429" cy="2716369"/>
          </a:xfrm>
          <a:custGeom>
            <a:avLst/>
            <a:gdLst>
              <a:gd name="connsiteX0" fmla="*/ 0 w 7003143"/>
              <a:gd name="connsiteY0" fmla="*/ 1312699 h 2727842"/>
              <a:gd name="connsiteX1" fmla="*/ 515257 w 7003143"/>
              <a:gd name="connsiteY1" fmla="*/ 732127 h 2727842"/>
              <a:gd name="connsiteX2" fmla="*/ 1103085 w 7003143"/>
              <a:gd name="connsiteY2" fmla="*/ 340242 h 2727842"/>
              <a:gd name="connsiteX3" fmla="*/ 2053771 w 7003143"/>
              <a:gd name="connsiteY3" fmla="*/ 13670 h 2727842"/>
              <a:gd name="connsiteX4" fmla="*/ 3018971 w 7003143"/>
              <a:gd name="connsiteY4" fmla="*/ 129784 h 2727842"/>
              <a:gd name="connsiteX5" fmla="*/ 3614057 w 7003143"/>
              <a:gd name="connsiteY5" fmla="*/ 739384 h 2727842"/>
              <a:gd name="connsiteX6" fmla="*/ 4020457 w 7003143"/>
              <a:gd name="connsiteY6" fmla="*/ 1225613 h 2727842"/>
              <a:gd name="connsiteX7" fmla="*/ 4637314 w 7003143"/>
              <a:gd name="connsiteY7" fmla="*/ 1864242 h 2727842"/>
              <a:gd name="connsiteX8" fmla="*/ 5907314 w 7003143"/>
              <a:gd name="connsiteY8" fmla="*/ 2459327 h 2727842"/>
              <a:gd name="connsiteX9" fmla="*/ 7003143 w 7003143"/>
              <a:gd name="connsiteY9" fmla="*/ 2727842 h 2727842"/>
              <a:gd name="connsiteX0" fmla="*/ 0 w 7039429"/>
              <a:gd name="connsiteY0" fmla="*/ 35442 h 2727842"/>
              <a:gd name="connsiteX1" fmla="*/ 551543 w 7039429"/>
              <a:gd name="connsiteY1" fmla="*/ 732127 h 2727842"/>
              <a:gd name="connsiteX2" fmla="*/ 1139371 w 7039429"/>
              <a:gd name="connsiteY2" fmla="*/ 340242 h 2727842"/>
              <a:gd name="connsiteX3" fmla="*/ 2090057 w 7039429"/>
              <a:gd name="connsiteY3" fmla="*/ 13670 h 2727842"/>
              <a:gd name="connsiteX4" fmla="*/ 3055257 w 7039429"/>
              <a:gd name="connsiteY4" fmla="*/ 129784 h 2727842"/>
              <a:gd name="connsiteX5" fmla="*/ 3650343 w 7039429"/>
              <a:gd name="connsiteY5" fmla="*/ 739384 h 2727842"/>
              <a:gd name="connsiteX6" fmla="*/ 4056743 w 7039429"/>
              <a:gd name="connsiteY6" fmla="*/ 1225613 h 2727842"/>
              <a:gd name="connsiteX7" fmla="*/ 4673600 w 7039429"/>
              <a:gd name="connsiteY7" fmla="*/ 1864242 h 2727842"/>
              <a:gd name="connsiteX8" fmla="*/ 5943600 w 7039429"/>
              <a:gd name="connsiteY8" fmla="*/ 2459327 h 2727842"/>
              <a:gd name="connsiteX9" fmla="*/ 7039429 w 7039429"/>
              <a:gd name="connsiteY9" fmla="*/ 2727842 h 2727842"/>
              <a:gd name="connsiteX0" fmla="*/ 0 w 7039429"/>
              <a:gd name="connsiteY0" fmla="*/ 35442 h 2727842"/>
              <a:gd name="connsiteX1" fmla="*/ 551543 w 7039429"/>
              <a:gd name="connsiteY1" fmla="*/ 732127 h 2727842"/>
              <a:gd name="connsiteX2" fmla="*/ 1139371 w 7039429"/>
              <a:gd name="connsiteY2" fmla="*/ 340242 h 2727842"/>
              <a:gd name="connsiteX3" fmla="*/ 2090057 w 7039429"/>
              <a:gd name="connsiteY3" fmla="*/ 13670 h 2727842"/>
              <a:gd name="connsiteX4" fmla="*/ 3055257 w 7039429"/>
              <a:gd name="connsiteY4" fmla="*/ 129784 h 2727842"/>
              <a:gd name="connsiteX5" fmla="*/ 3650343 w 7039429"/>
              <a:gd name="connsiteY5" fmla="*/ 739384 h 2727842"/>
              <a:gd name="connsiteX6" fmla="*/ 4056743 w 7039429"/>
              <a:gd name="connsiteY6" fmla="*/ 1225613 h 2727842"/>
              <a:gd name="connsiteX7" fmla="*/ 4673600 w 7039429"/>
              <a:gd name="connsiteY7" fmla="*/ 1864242 h 2727842"/>
              <a:gd name="connsiteX8" fmla="*/ 5943600 w 7039429"/>
              <a:gd name="connsiteY8" fmla="*/ 2459327 h 2727842"/>
              <a:gd name="connsiteX9" fmla="*/ 7039429 w 7039429"/>
              <a:gd name="connsiteY9" fmla="*/ 2727842 h 2727842"/>
              <a:gd name="connsiteX0" fmla="*/ 0 w 7039429"/>
              <a:gd name="connsiteY0" fmla="*/ 35442 h 2727842"/>
              <a:gd name="connsiteX1" fmla="*/ 747486 w 7039429"/>
              <a:gd name="connsiteY1" fmla="*/ 100756 h 2727842"/>
              <a:gd name="connsiteX2" fmla="*/ 1139371 w 7039429"/>
              <a:gd name="connsiteY2" fmla="*/ 340242 h 2727842"/>
              <a:gd name="connsiteX3" fmla="*/ 2090057 w 7039429"/>
              <a:gd name="connsiteY3" fmla="*/ 13670 h 2727842"/>
              <a:gd name="connsiteX4" fmla="*/ 3055257 w 7039429"/>
              <a:gd name="connsiteY4" fmla="*/ 129784 h 2727842"/>
              <a:gd name="connsiteX5" fmla="*/ 3650343 w 7039429"/>
              <a:gd name="connsiteY5" fmla="*/ 739384 h 2727842"/>
              <a:gd name="connsiteX6" fmla="*/ 4056743 w 7039429"/>
              <a:gd name="connsiteY6" fmla="*/ 1225613 h 2727842"/>
              <a:gd name="connsiteX7" fmla="*/ 4673600 w 7039429"/>
              <a:gd name="connsiteY7" fmla="*/ 1864242 h 2727842"/>
              <a:gd name="connsiteX8" fmla="*/ 5943600 w 7039429"/>
              <a:gd name="connsiteY8" fmla="*/ 2459327 h 2727842"/>
              <a:gd name="connsiteX9" fmla="*/ 7039429 w 7039429"/>
              <a:gd name="connsiteY9" fmla="*/ 2727842 h 2727842"/>
              <a:gd name="connsiteX0" fmla="*/ 0 w 7039429"/>
              <a:gd name="connsiteY0" fmla="*/ 23969 h 2716369"/>
              <a:gd name="connsiteX1" fmla="*/ 747486 w 7039429"/>
              <a:gd name="connsiteY1" fmla="*/ 89283 h 2716369"/>
              <a:gd name="connsiteX2" fmla="*/ 1371600 w 7039429"/>
              <a:gd name="connsiteY2" fmla="*/ 45741 h 2716369"/>
              <a:gd name="connsiteX3" fmla="*/ 2090057 w 7039429"/>
              <a:gd name="connsiteY3" fmla="*/ 2197 h 2716369"/>
              <a:gd name="connsiteX4" fmla="*/ 3055257 w 7039429"/>
              <a:gd name="connsiteY4" fmla="*/ 118311 h 2716369"/>
              <a:gd name="connsiteX5" fmla="*/ 3650343 w 7039429"/>
              <a:gd name="connsiteY5" fmla="*/ 727911 h 2716369"/>
              <a:gd name="connsiteX6" fmla="*/ 4056743 w 7039429"/>
              <a:gd name="connsiteY6" fmla="*/ 1214140 h 2716369"/>
              <a:gd name="connsiteX7" fmla="*/ 4673600 w 7039429"/>
              <a:gd name="connsiteY7" fmla="*/ 1852769 h 2716369"/>
              <a:gd name="connsiteX8" fmla="*/ 5943600 w 7039429"/>
              <a:gd name="connsiteY8" fmla="*/ 2447854 h 2716369"/>
              <a:gd name="connsiteX9" fmla="*/ 7039429 w 7039429"/>
              <a:gd name="connsiteY9" fmla="*/ 2716369 h 271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39429" h="2716369">
                <a:moveTo>
                  <a:pt x="0" y="23969"/>
                </a:moveTo>
                <a:cubicBezTo>
                  <a:pt x="289076" y="-32879"/>
                  <a:pt x="518886" y="85654"/>
                  <a:pt x="747486" y="89283"/>
                </a:cubicBezTo>
                <a:cubicBezTo>
                  <a:pt x="976086" y="92912"/>
                  <a:pt x="1147838" y="60255"/>
                  <a:pt x="1371600" y="45741"/>
                </a:cubicBezTo>
                <a:cubicBezTo>
                  <a:pt x="1595362" y="31227"/>
                  <a:pt x="1809448" y="-9898"/>
                  <a:pt x="2090057" y="2197"/>
                </a:cubicBezTo>
                <a:cubicBezTo>
                  <a:pt x="2370666" y="14292"/>
                  <a:pt x="2795209" y="-2641"/>
                  <a:pt x="3055257" y="118311"/>
                </a:cubicBezTo>
                <a:cubicBezTo>
                  <a:pt x="3315305" y="239263"/>
                  <a:pt x="3483429" y="545273"/>
                  <a:pt x="3650343" y="727911"/>
                </a:cubicBezTo>
                <a:cubicBezTo>
                  <a:pt x="3817257" y="910549"/>
                  <a:pt x="3886200" y="1026664"/>
                  <a:pt x="4056743" y="1214140"/>
                </a:cubicBezTo>
                <a:cubicBezTo>
                  <a:pt x="4227286" y="1401616"/>
                  <a:pt x="4359124" y="1647150"/>
                  <a:pt x="4673600" y="1852769"/>
                </a:cubicBezTo>
                <a:cubicBezTo>
                  <a:pt x="4988076" y="2058388"/>
                  <a:pt x="5549295" y="2303921"/>
                  <a:pt x="5943600" y="2447854"/>
                </a:cubicBezTo>
                <a:cubicBezTo>
                  <a:pt x="6337905" y="2591787"/>
                  <a:pt x="6688667" y="2654078"/>
                  <a:pt x="7039429" y="2716369"/>
                </a:cubicBezTo>
              </a:path>
            </a:pathLst>
          </a:custGeom>
          <a:noFill/>
          <a:ln w="98425">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sp>
        <p:nvSpPr>
          <p:cNvPr id="37" name="TextBox 36"/>
          <p:cNvSpPr txBox="1"/>
          <p:nvPr/>
        </p:nvSpPr>
        <p:spPr>
          <a:xfrm>
            <a:off x="8758837" y="5247797"/>
            <a:ext cx="3269128" cy="584776"/>
          </a:xfrm>
          <a:prstGeom prst="rect">
            <a:avLst/>
          </a:prstGeom>
          <a:noFill/>
        </p:spPr>
        <p:txBody>
          <a:bodyPr wrap="square" rtlCol="0">
            <a:spAutoFit/>
          </a:bodyPr>
          <a:lstStyle/>
          <a:p>
            <a:pPr algn="ctr"/>
            <a:r>
              <a:rPr lang="en-US" sz="1600" dirty="0" smtClean="0">
                <a:latin typeface="Georgia"/>
                <a:cs typeface="Georgia"/>
              </a:rPr>
              <a:t>If we were honestly estimating the resulting errors…</a:t>
            </a:r>
            <a:endParaRPr lang="en-US" sz="1600" dirty="0">
              <a:latin typeface="Georgia"/>
              <a:cs typeface="Georgia"/>
            </a:endParaRPr>
          </a:p>
        </p:txBody>
      </p:sp>
      <p:cxnSp>
        <p:nvCxnSpPr>
          <p:cNvPr id="9" name="Straight Arrow Connector 8"/>
          <p:cNvCxnSpPr/>
          <p:nvPr/>
        </p:nvCxnSpPr>
        <p:spPr>
          <a:xfrm flipV="1">
            <a:off x="1371599" y="1088621"/>
            <a:ext cx="0" cy="4020457"/>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2D29DEA-C2FF-4F9C-8F85-7923E6F9F7B8}" type="slidenum">
              <a:rPr lang="en-US" smtClean="0"/>
              <a:t>21</a:t>
            </a:fld>
            <a:endParaRPr lang="en-US"/>
          </a:p>
        </p:txBody>
      </p:sp>
      <p:sp>
        <p:nvSpPr>
          <p:cNvPr id="32" name="Rectangle 31"/>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4239134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P spid="20" grpId="0" animBg="1"/>
      <p:bldP spid="5" grpId="0" animBg="1"/>
      <p:bldP spid="25" grpId="0"/>
      <p:bldP spid="11" grpId="0"/>
      <p:bldP spid="35" grpId="0"/>
      <p:bldP spid="39" grpId="0"/>
      <p:bldP spid="40" grpId="0"/>
      <p:bldP spid="18" grpId="0" animBg="1"/>
      <p:bldP spid="19" grpId="0" animBg="1"/>
      <p:bldP spid="21" grpId="0" animBg="1"/>
      <p:bldP spid="22" grpId="0" animBg="1"/>
      <p:bldP spid="23" grpId="0" animBg="1"/>
      <p:bldP spid="26" grpId="0" animBg="1"/>
      <p:bldP spid="27" grpId="0" animBg="1"/>
      <p:bldP spid="28" grpId="0" animBg="1"/>
      <p:bldP spid="29" grpId="0" build="p"/>
      <p:bldP spid="30" grpId="0" animBg="1"/>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rot="16200000">
            <a:off x="-858017" y="3071612"/>
            <a:ext cx="3526972" cy="338554"/>
          </a:xfrm>
          <a:prstGeom prst="rect">
            <a:avLst/>
          </a:prstGeom>
          <a:noFill/>
        </p:spPr>
        <p:txBody>
          <a:bodyPr wrap="square" rtlCol="0">
            <a:spAutoFit/>
          </a:bodyPr>
          <a:lstStyle/>
          <a:p>
            <a:pPr algn="ctr"/>
            <a:r>
              <a:rPr lang="en-US" sz="1600" dirty="0" smtClean="0">
                <a:latin typeface="Georgia"/>
                <a:cs typeface="Georgia"/>
              </a:rPr>
              <a:t>Predicted relative performance</a:t>
            </a:r>
            <a:endParaRPr lang="en-US" sz="1600" dirty="0">
              <a:latin typeface="Georgia"/>
              <a:cs typeface="Georgia"/>
            </a:endParaRPr>
          </a:p>
        </p:txBody>
      </p:sp>
      <p:sp>
        <p:nvSpPr>
          <p:cNvPr id="4" name="Rectangle 3"/>
          <p:cNvSpPr/>
          <p:nvPr/>
        </p:nvSpPr>
        <p:spPr>
          <a:xfrm>
            <a:off x="1371597" y="1411786"/>
            <a:ext cx="7046691" cy="1897531"/>
          </a:xfrm>
          <a:prstGeom prst="rect">
            <a:avLst/>
          </a:prstGeom>
          <a:solidFill>
            <a:schemeClr val="accent6">
              <a:lumMod val="5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sp>
        <p:nvSpPr>
          <p:cNvPr id="20" name="Rectangle 19"/>
          <p:cNvSpPr/>
          <p:nvPr/>
        </p:nvSpPr>
        <p:spPr>
          <a:xfrm>
            <a:off x="1371597" y="3309268"/>
            <a:ext cx="7046691" cy="1799760"/>
          </a:xfrm>
          <a:prstGeom prst="rect">
            <a:avLst/>
          </a:prstGeom>
          <a:solidFill>
            <a:schemeClr val="accent5">
              <a:lumMod val="5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sp>
        <p:nvSpPr>
          <p:cNvPr id="5" name="Freeform 4"/>
          <p:cNvSpPr/>
          <p:nvPr/>
        </p:nvSpPr>
        <p:spPr>
          <a:xfrm>
            <a:off x="1393395" y="1422450"/>
            <a:ext cx="7017659" cy="3679371"/>
          </a:xfrm>
          <a:custGeom>
            <a:avLst/>
            <a:gdLst>
              <a:gd name="connsiteX0" fmla="*/ 166915 w 7017658"/>
              <a:gd name="connsiteY0" fmla="*/ 0 h 3679371"/>
              <a:gd name="connsiteX1" fmla="*/ 3483429 w 7017658"/>
              <a:gd name="connsiteY1" fmla="*/ 7257 h 3679371"/>
              <a:gd name="connsiteX2" fmla="*/ 3940629 w 7017658"/>
              <a:gd name="connsiteY2" fmla="*/ 159657 h 3679371"/>
              <a:gd name="connsiteX3" fmla="*/ 4259943 w 7017658"/>
              <a:gd name="connsiteY3" fmla="*/ 420914 h 3679371"/>
              <a:gd name="connsiteX4" fmla="*/ 4412343 w 7017658"/>
              <a:gd name="connsiteY4" fmla="*/ 769257 h 3679371"/>
              <a:gd name="connsiteX5" fmla="*/ 4702629 w 7017658"/>
              <a:gd name="connsiteY5" fmla="*/ 1364343 h 3679371"/>
              <a:gd name="connsiteX6" fmla="*/ 5225143 w 7017658"/>
              <a:gd name="connsiteY6" fmla="*/ 2220686 h 3679371"/>
              <a:gd name="connsiteX7" fmla="*/ 5399315 w 7017658"/>
              <a:gd name="connsiteY7" fmla="*/ 2445657 h 3679371"/>
              <a:gd name="connsiteX8" fmla="*/ 5754915 w 7017658"/>
              <a:gd name="connsiteY8" fmla="*/ 2641600 h 3679371"/>
              <a:gd name="connsiteX9" fmla="*/ 6066972 w 7017658"/>
              <a:gd name="connsiteY9" fmla="*/ 2873829 h 3679371"/>
              <a:gd name="connsiteX10" fmla="*/ 6756400 w 7017658"/>
              <a:gd name="connsiteY10" fmla="*/ 3040743 h 3679371"/>
              <a:gd name="connsiteX11" fmla="*/ 7017658 w 7017658"/>
              <a:gd name="connsiteY11" fmla="*/ 3106057 h 3679371"/>
              <a:gd name="connsiteX12" fmla="*/ 7017658 w 7017658"/>
              <a:gd name="connsiteY12" fmla="*/ 3650343 h 3679371"/>
              <a:gd name="connsiteX13" fmla="*/ 6364515 w 7017658"/>
              <a:gd name="connsiteY13" fmla="*/ 3490686 h 3679371"/>
              <a:gd name="connsiteX14" fmla="*/ 4891315 w 7017658"/>
              <a:gd name="connsiteY14" fmla="*/ 3381829 h 3679371"/>
              <a:gd name="connsiteX15" fmla="*/ 3875315 w 7017658"/>
              <a:gd name="connsiteY15" fmla="*/ 3396343 h 3679371"/>
              <a:gd name="connsiteX16" fmla="*/ 3077029 w 7017658"/>
              <a:gd name="connsiteY16" fmla="*/ 3541486 h 3679371"/>
              <a:gd name="connsiteX17" fmla="*/ 2801258 w 7017658"/>
              <a:gd name="connsiteY17" fmla="*/ 3679371 h 3679371"/>
              <a:gd name="connsiteX18" fmla="*/ 0 w 7017658"/>
              <a:gd name="connsiteY18" fmla="*/ 3679371 h 3679371"/>
              <a:gd name="connsiteX19" fmla="*/ 0 w 7017658"/>
              <a:gd name="connsiteY19" fmla="*/ 0 h 3679371"/>
              <a:gd name="connsiteX0" fmla="*/ 166915 w 7017658"/>
              <a:gd name="connsiteY0" fmla="*/ 0 h 3679371"/>
              <a:gd name="connsiteX1" fmla="*/ 3483429 w 7017658"/>
              <a:gd name="connsiteY1" fmla="*/ 7257 h 3679371"/>
              <a:gd name="connsiteX2" fmla="*/ 3940629 w 7017658"/>
              <a:gd name="connsiteY2" fmla="*/ 159657 h 3679371"/>
              <a:gd name="connsiteX3" fmla="*/ 4259943 w 7017658"/>
              <a:gd name="connsiteY3" fmla="*/ 420914 h 3679371"/>
              <a:gd name="connsiteX4" fmla="*/ 4412343 w 7017658"/>
              <a:gd name="connsiteY4" fmla="*/ 769257 h 3679371"/>
              <a:gd name="connsiteX5" fmla="*/ 4702629 w 7017658"/>
              <a:gd name="connsiteY5" fmla="*/ 1364343 h 3679371"/>
              <a:gd name="connsiteX6" fmla="*/ 5225143 w 7017658"/>
              <a:gd name="connsiteY6" fmla="*/ 2220686 h 3679371"/>
              <a:gd name="connsiteX7" fmla="*/ 5399315 w 7017658"/>
              <a:gd name="connsiteY7" fmla="*/ 2445657 h 3679371"/>
              <a:gd name="connsiteX8" fmla="*/ 5754915 w 7017658"/>
              <a:gd name="connsiteY8" fmla="*/ 2641600 h 3679371"/>
              <a:gd name="connsiteX9" fmla="*/ 6066972 w 7017658"/>
              <a:gd name="connsiteY9" fmla="*/ 2873829 h 3679371"/>
              <a:gd name="connsiteX10" fmla="*/ 6756400 w 7017658"/>
              <a:gd name="connsiteY10" fmla="*/ 3040743 h 3679371"/>
              <a:gd name="connsiteX11" fmla="*/ 7017658 w 7017658"/>
              <a:gd name="connsiteY11" fmla="*/ 3106057 h 3679371"/>
              <a:gd name="connsiteX12" fmla="*/ 7017658 w 7017658"/>
              <a:gd name="connsiteY12" fmla="*/ 3650343 h 3679371"/>
              <a:gd name="connsiteX13" fmla="*/ 6364515 w 7017658"/>
              <a:gd name="connsiteY13" fmla="*/ 3490686 h 3679371"/>
              <a:gd name="connsiteX14" fmla="*/ 4891315 w 7017658"/>
              <a:gd name="connsiteY14" fmla="*/ 3381829 h 3679371"/>
              <a:gd name="connsiteX15" fmla="*/ 3875315 w 7017658"/>
              <a:gd name="connsiteY15" fmla="*/ 3396343 h 3679371"/>
              <a:gd name="connsiteX16" fmla="*/ 3077029 w 7017658"/>
              <a:gd name="connsiteY16" fmla="*/ 3541486 h 3679371"/>
              <a:gd name="connsiteX17" fmla="*/ 2801258 w 7017658"/>
              <a:gd name="connsiteY17" fmla="*/ 3679371 h 3679371"/>
              <a:gd name="connsiteX18" fmla="*/ 0 w 7017658"/>
              <a:gd name="connsiteY18" fmla="*/ 3679371 h 3679371"/>
              <a:gd name="connsiteX19" fmla="*/ 0 w 7017658"/>
              <a:gd name="connsiteY19" fmla="*/ 0 h 3679371"/>
              <a:gd name="connsiteX0" fmla="*/ 166915 w 7017658"/>
              <a:gd name="connsiteY0" fmla="*/ 0 h 3679371"/>
              <a:gd name="connsiteX1" fmla="*/ 3483429 w 7017658"/>
              <a:gd name="connsiteY1" fmla="*/ 7257 h 3679371"/>
              <a:gd name="connsiteX2" fmla="*/ 3940629 w 7017658"/>
              <a:gd name="connsiteY2" fmla="*/ 159657 h 3679371"/>
              <a:gd name="connsiteX3" fmla="*/ 4259943 w 7017658"/>
              <a:gd name="connsiteY3" fmla="*/ 420914 h 3679371"/>
              <a:gd name="connsiteX4" fmla="*/ 4412343 w 7017658"/>
              <a:gd name="connsiteY4" fmla="*/ 769257 h 3679371"/>
              <a:gd name="connsiteX5" fmla="*/ 4702629 w 7017658"/>
              <a:gd name="connsiteY5" fmla="*/ 1364343 h 3679371"/>
              <a:gd name="connsiteX6" fmla="*/ 5225143 w 7017658"/>
              <a:gd name="connsiteY6" fmla="*/ 2220686 h 3679371"/>
              <a:gd name="connsiteX7" fmla="*/ 5399315 w 7017658"/>
              <a:gd name="connsiteY7" fmla="*/ 2445657 h 3679371"/>
              <a:gd name="connsiteX8" fmla="*/ 5754915 w 7017658"/>
              <a:gd name="connsiteY8" fmla="*/ 2641600 h 3679371"/>
              <a:gd name="connsiteX9" fmla="*/ 6066972 w 7017658"/>
              <a:gd name="connsiteY9" fmla="*/ 2873829 h 3679371"/>
              <a:gd name="connsiteX10" fmla="*/ 6756400 w 7017658"/>
              <a:gd name="connsiteY10" fmla="*/ 3040743 h 3679371"/>
              <a:gd name="connsiteX11" fmla="*/ 7017658 w 7017658"/>
              <a:gd name="connsiteY11" fmla="*/ 3106057 h 3679371"/>
              <a:gd name="connsiteX12" fmla="*/ 7017658 w 7017658"/>
              <a:gd name="connsiteY12" fmla="*/ 3650343 h 3679371"/>
              <a:gd name="connsiteX13" fmla="*/ 6364515 w 7017658"/>
              <a:gd name="connsiteY13" fmla="*/ 3490686 h 3679371"/>
              <a:gd name="connsiteX14" fmla="*/ 4891315 w 7017658"/>
              <a:gd name="connsiteY14" fmla="*/ 3381829 h 3679371"/>
              <a:gd name="connsiteX15" fmla="*/ 3875315 w 7017658"/>
              <a:gd name="connsiteY15" fmla="*/ 3396343 h 3679371"/>
              <a:gd name="connsiteX16" fmla="*/ 3077029 w 7017658"/>
              <a:gd name="connsiteY16" fmla="*/ 3541486 h 3679371"/>
              <a:gd name="connsiteX17" fmla="*/ 2801258 w 7017658"/>
              <a:gd name="connsiteY17" fmla="*/ 3679371 h 3679371"/>
              <a:gd name="connsiteX18" fmla="*/ 0 w 7017658"/>
              <a:gd name="connsiteY18" fmla="*/ 3679371 h 3679371"/>
              <a:gd name="connsiteX19" fmla="*/ 0 w 7017658"/>
              <a:gd name="connsiteY19" fmla="*/ 0 h 3679371"/>
              <a:gd name="connsiteX0" fmla="*/ 166915 w 7017658"/>
              <a:gd name="connsiteY0" fmla="*/ 0 h 3679371"/>
              <a:gd name="connsiteX1" fmla="*/ 3483429 w 7017658"/>
              <a:gd name="connsiteY1" fmla="*/ 7257 h 3679371"/>
              <a:gd name="connsiteX2" fmla="*/ 3940629 w 7017658"/>
              <a:gd name="connsiteY2" fmla="*/ 159657 h 3679371"/>
              <a:gd name="connsiteX3" fmla="*/ 4259943 w 7017658"/>
              <a:gd name="connsiteY3" fmla="*/ 420914 h 3679371"/>
              <a:gd name="connsiteX4" fmla="*/ 4412343 w 7017658"/>
              <a:gd name="connsiteY4" fmla="*/ 769257 h 3679371"/>
              <a:gd name="connsiteX5" fmla="*/ 4702629 w 7017658"/>
              <a:gd name="connsiteY5" fmla="*/ 1364343 h 3679371"/>
              <a:gd name="connsiteX6" fmla="*/ 5225143 w 7017658"/>
              <a:gd name="connsiteY6" fmla="*/ 2220686 h 3679371"/>
              <a:gd name="connsiteX7" fmla="*/ 5399315 w 7017658"/>
              <a:gd name="connsiteY7" fmla="*/ 2445657 h 3679371"/>
              <a:gd name="connsiteX8" fmla="*/ 5754915 w 7017658"/>
              <a:gd name="connsiteY8" fmla="*/ 2641600 h 3679371"/>
              <a:gd name="connsiteX9" fmla="*/ 6066972 w 7017658"/>
              <a:gd name="connsiteY9" fmla="*/ 2873829 h 3679371"/>
              <a:gd name="connsiteX10" fmla="*/ 6756400 w 7017658"/>
              <a:gd name="connsiteY10" fmla="*/ 3040743 h 3679371"/>
              <a:gd name="connsiteX11" fmla="*/ 7017658 w 7017658"/>
              <a:gd name="connsiteY11" fmla="*/ 3106057 h 3679371"/>
              <a:gd name="connsiteX12" fmla="*/ 7017658 w 7017658"/>
              <a:gd name="connsiteY12" fmla="*/ 3650343 h 3679371"/>
              <a:gd name="connsiteX13" fmla="*/ 6364515 w 7017658"/>
              <a:gd name="connsiteY13" fmla="*/ 3490686 h 3679371"/>
              <a:gd name="connsiteX14" fmla="*/ 4891315 w 7017658"/>
              <a:gd name="connsiteY14" fmla="*/ 3381829 h 3679371"/>
              <a:gd name="connsiteX15" fmla="*/ 3875315 w 7017658"/>
              <a:gd name="connsiteY15" fmla="*/ 3396343 h 3679371"/>
              <a:gd name="connsiteX16" fmla="*/ 3077029 w 7017658"/>
              <a:gd name="connsiteY16" fmla="*/ 3541486 h 3679371"/>
              <a:gd name="connsiteX17" fmla="*/ 2801258 w 7017658"/>
              <a:gd name="connsiteY17" fmla="*/ 3679371 h 3679371"/>
              <a:gd name="connsiteX18" fmla="*/ 0 w 7017658"/>
              <a:gd name="connsiteY18" fmla="*/ 3679371 h 3679371"/>
              <a:gd name="connsiteX19" fmla="*/ 0 w 7017658"/>
              <a:gd name="connsiteY19" fmla="*/ 0 h 3679371"/>
              <a:gd name="connsiteX0" fmla="*/ 166915 w 7017658"/>
              <a:gd name="connsiteY0" fmla="*/ 0 h 3679371"/>
              <a:gd name="connsiteX1" fmla="*/ 3483429 w 7017658"/>
              <a:gd name="connsiteY1" fmla="*/ 7257 h 3679371"/>
              <a:gd name="connsiteX2" fmla="*/ 3940629 w 7017658"/>
              <a:gd name="connsiteY2" fmla="*/ 159657 h 3679371"/>
              <a:gd name="connsiteX3" fmla="*/ 4259943 w 7017658"/>
              <a:gd name="connsiteY3" fmla="*/ 420914 h 3679371"/>
              <a:gd name="connsiteX4" fmla="*/ 4412343 w 7017658"/>
              <a:gd name="connsiteY4" fmla="*/ 769257 h 3679371"/>
              <a:gd name="connsiteX5" fmla="*/ 4702629 w 7017658"/>
              <a:gd name="connsiteY5" fmla="*/ 1364343 h 3679371"/>
              <a:gd name="connsiteX6" fmla="*/ 5225143 w 7017658"/>
              <a:gd name="connsiteY6" fmla="*/ 2220686 h 3679371"/>
              <a:gd name="connsiteX7" fmla="*/ 5399315 w 7017658"/>
              <a:gd name="connsiteY7" fmla="*/ 2445657 h 3679371"/>
              <a:gd name="connsiteX8" fmla="*/ 5754915 w 7017658"/>
              <a:gd name="connsiteY8" fmla="*/ 2641600 h 3679371"/>
              <a:gd name="connsiteX9" fmla="*/ 6066972 w 7017658"/>
              <a:gd name="connsiteY9" fmla="*/ 2873829 h 3679371"/>
              <a:gd name="connsiteX10" fmla="*/ 6756400 w 7017658"/>
              <a:gd name="connsiteY10" fmla="*/ 3040743 h 3679371"/>
              <a:gd name="connsiteX11" fmla="*/ 7017658 w 7017658"/>
              <a:gd name="connsiteY11" fmla="*/ 3106057 h 3679371"/>
              <a:gd name="connsiteX12" fmla="*/ 7017658 w 7017658"/>
              <a:gd name="connsiteY12" fmla="*/ 3650343 h 3679371"/>
              <a:gd name="connsiteX13" fmla="*/ 6364515 w 7017658"/>
              <a:gd name="connsiteY13" fmla="*/ 3490686 h 3679371"/>
              <a:gd name="connsiteX14" fmla="*/ 4891315 w 7017658"/>
              <a:gd name="connsiteY14" fmla="*/ 3381829 h 3679371"/>
              <a:gd name="connsiteX15" fmla="*/ 3875315 w 7017658"/>
              <a:gd name="connsiteY15" fmla="*/ 3396343 h 3679371"/>
              <a:gd name="connsiteX16" fmla="*/ 3077029 w 7017658"/>
              <a:gd name="connsiteY16" fmla="*/ 3541486 h 3679371"/>
              <a:gd name="connsiteX17" fmla="*/ 2801258 w 7017658"/>
              <a:gd name="connsiteY17" fmla="*/ 3679371 h 3679371"/>
              <a:gd name="connsiteX18" fmla="*/ 0 w 7017658"/>
              <a:gd name="connsiteY18" fmla="*/ 3679371 h 3679371"/>
              <a:gd name="connsiteX19" fmla="*/ 0 w 7017658"/>
              <a:gd name="connsiteY19" fmla="*/ 0 h 3679371"/>
              <a:gd name="connsiteX0" fmla="*/ 166915 w 7017658"/>
              <a:gd name="connsiteY0" fmla="*/ 0 h 3679371"/>
              <a:gd name="connsiteX1" fmla="*/ 3483429 w 7017658"/>
              <a:gd name="connsiteY1" fmla="*/ 7257 h 3679371"/>
              <a:gd name="connsiteX2" fmla="*/ 3940629 w 7017658"/>
              <a:gd name="connsiteY2" fmla="*/ 159657 h 3679371"/>
              <a:gd name="connsiteX3" fmla="*/ 4259943 w 7017658"/>
              <a:gd name="connsiteY3" fmla="*/ 420914 h 3679371"/>
              <a:gd name="connsiteX4" fmla="*/ 4487844 w 7017658"/>
              <a:gd name="connsiteY4" fmla="*/ 735701 h 3679371"/>
              <a:gd name="connsiteX5" fmla="*/ 4702629 w 7017658"/>
              <a:gd name="connsiteY5" fmla="*/ 1364343 h 3679371"/>
              <a:gd name="connsiteX6" fmla="*/ 5225143 w 7017658"/>
              <a:gd name="connsiteY6" fmla="*/ 2220686 h 3679371"/>
              <a:gd name="connsiteX7" fmla="*/ 5399315 w 7017658"/>
              <a:gd name="connsiteY7" fmla="*/ 2445657 h 3679371"/>
              <a:gd name="connsiteX8" fmla="*/ 5754915 w 7017658"/>
              <a:gd name="connsiteY8" fmla="*/ 2641600 h 3679371"/>
              <a:gd name="connsiteX9" fmla="*/ 6066972 w 7017658"/>
              <a:gd name="connsiteY9" fmla="*/ 2873829 h 3679371"/>
              <a:gd name="connsiteX10" fmla="*/ 6756400 w 7017658"/>
              <a:gd name="connsiteY10" fmla="*/ 3040743 h 3679371"/>
              <a:gd name="connsiteX11" fmla="*/ 7017658 w 7017658"/>
              <a:gd name="connsiteY11" fmla="*/ 3106057 h 3679371"/>
              <a:gd name="connsiteX12" fmla="*/ 7017658 w 7017658"/>
              <a:gd name="connsiteY12" fmla="*/ 3650343 h 3679371"/>
              <a:gd name="connsiteX13" fmla="*/ 6364515 w 7017658"/>
              <a:gd name="connsiteY13" fmla="*/ 3490686 h 3679371"/>
              <a:gd name="connsiteX14" fmla="*/ 4891315 w 7017658"/>
              <a:gd name="connsiteY14" fmla="*/ 3381829 h 3679371"/>
              <a:gd name="connsiteX15" fmla="*/ 3875315 w 7017658"/>
              <a:gd name="connsiteY15" fmla="*/ 3396343 h 3679371"/>
              <a:gd name="connsiteX16" fmla="*/ 3077029 w 7017658"/>
              <a:gd name="connsiteY16" fmla="*/ 3541486 h 3679371"/>
              <a:gd name="connsiteX17" fmla="*/ 2801258 w 7017658"/>
              <a:gd name="connsiteY17" fmla="*/ 3679371 h 3679371"/>
              <a:gd name="connsiteX18" fmla="*/ 0 w 7017658"/>
              <a:gd name="connsiteY18" fmla="*/ 3679371 h 3679371"/>
              <a:gd name="connsiteX19" fmla="*/ 0 w 7017658"/>
              <a:gd name="connsiteY19" fmla="*/ 0 h 3679371"/>
              <a:gd name="connsiteX0" fmla="*/ 166915 w 7017658"/>
              <a:gd name="connsiteY0" fmla="*/ 0 h 3679371"/>
              <a:gd name="connsiteX1" fmla="*/ 3483429 w 7017658"/>
              <a:gd name="connsiteY1" fmla="*/ 7257 h 3679371"/>
              <a:gd name="connsiteX2" fmla="*/ 3940629 w 7017658"/>
              <a:gd name="connsiteY2" fmla="*/ 159657 h 3679371"/>
              <a:gd name="connsiteX3" fmla="*/ 4259943 w 7017658"/>
              <a:gd name="connsiteY3" fmla="*/ 420914 h 3679371"/>
              <a:gd name="connsiteX4" fmla="*/ 4487844 w 7017658"/>
              <a:gd name="connsiteY4" fmla="*/ 735701 h 3679371"/>
              <a:gd name="connsiteX5" fmla="*/ 4702629 w 7017658"/>
              <a:gd name="connsiteY5" fmla="*/ 1364343 h 3679371"/>
              <a:gd name="connsiteX6" fmla="*/ 5225143 w 7017658"/>
              <a:gd name="connsiteY6" fmla="*/ 2220686 h 3679371"/>
              <a:gd name="connsiteX7" fmla="*/ 5399315 w 7017658"/>
              <a:gd name="connsiteY7" fmla="*/ 2445657 h 3679371"/>
              <a:gd name="connsiteX8" fmla="*/ 5754915 w 7017658"/>
              <a:gd name="connsiteY8" fmla="*/ 2641600 h 3679371"/>
              <a:gd name="connsiteX9" fmla="*/ 6066972 w 7017658"/>
              <a:gd name="connsiteY9" fmla="*/ 2873829 h 3679371"/>
              <a:gd name="connsiteX10" fmla="*/ 6756400 w 7017658"/>
              <a:gd name="connsiteY10" fmla="*/ 3040743 h 3679371"/>
              <a:gd name="connsiteX11" fmla="*/ 7017658 w 7017658"/>
              <a:gd name="connsiteY11" fmla="*/ 3106057 h 3679371"/>
              <a:gd name="connsiteX12" fmla="*/ 7017658 w 7017658"/>
              <a:gd name="connsiteY12" fmla="*/ 3650343 h 3679371"/>
              <a:gd name="connsiteX13" fmla="*/ 6364515 w 7017658"/>
              <a:gd name="connsiteY13" fmla="*/ 3490686 h 3679371"/>
              <a:gd name="connsiteX14" fmla="*/ 4891315 w 7017658"/>
              <a:gd name="connsiteY14" fmla="*/ 3381829 h 3679371"/>
              <a:gd name="connsiteX15" fmla="*/ 3875315 w 7017658"/>
              <a:gd name="connsiteY15" fmla="*/ 3396343 h 3679371"/>
              <a:gd name="connsiteX16" fmla="*/ 3077029 w 7017658"/>
              <a:gd name="connsiteY16" fmla="*/ 3541486 h 3679371"/>
              <a:gd name="connsiteX17" fmla="*/ 2801258 w 7017658"/>
              <a:gd name="connsiteY17" fmla="*/ 3679371 h 3679371"/>
              <a:gd name="connsiteX18" fmla="*/ 0 w 7017658"/>
              <a:gd name="connsiteY18" fmla="*/ 3679371 h 3679371"/>
              <a:gd name="connsiteX19" fmla="*/ 0 w 7017658"/>
              <a:gd name="connsiteY19" fmla="*/ 0 h 3679371"/>
              <a:gd name="connsiteX0" fmla="*/ 166915 w 7017658"/>
              <a:gd name="connsiteY0" fmla="*/ 0 h 3679371"/>
              <a:gd name="connsiteX1" fmla="*/ 3483429 w 7017658"/>
              <a:gd name="connsiteY1" fmla="*/ 7257 h 3679371"/>
              <a:gd name="connsiteX2" fmla="*/ 3940629 w 7017658"/>
              <a:gd name="connsiteY2" fmla="*/ 159657 h 3679371"/>
              <a:gd name="connsiteX3" fmla="*/ 4259943 w 7017658"/>
              <a:gd name="connsiteY3" fmla="*/ 420914 h 3679371"/>
              <a:gd name="connsiteX4" fmla="*/ 4487844 w 7017658"/>
              <a:gd name="connsiteY4" fmla="*/ 735701 h 3679371"/>
              <a:gd name="connsiteX5" fmla="*/ 4702629 w 7017658"/>
              <a:gd name="connsiteY5" fmla="*/ 1364343 h 3679371"/>
              <a:gd name="connsiteX6" fmla="*/ 5225143 w 7017658"/>
              <a:gd name="connsiteY6" fmla="*/ 2220686 h 3679371"/>
              <a:gd name="connsiteX7" fmla="*/ 5399315 w 7017658"/>
              <a:gd name="connsiteY7" fmla="*/ 2445657 h 3679371"/>
              <a:gd name="connsiteX8" fmla="*/ 5738137 w 7017658"/>
              <a:gd name="connsiteY8" fmla="*/ 2683545 h 3679371"/>
              <a:gd name="connsiteX9" fmla="*/ 6066972 w 7017658"/>
              <a:gd name="connsiteY9" fmla="*/ 2873829 h 3679371"/>
              <a:gd name="connsiteX10" fmla="*/ 6756400 w 7017658"/>
              <a:gd name="connsiteY10" fmla="*/ 3040743 h 3679371"/>
              <a:gd name="connsiteX11" fmla="*/ 7017658 w 7017658"/>
              <a:gd name="connsiteY11" fmla="*/ 3106057 h 3679371"/>
              <a:gd name="connsiteX12" fmla="*/ 7017658 w 7017658"/>
              <a:gd name="connsiteY12" fmla="*/ 3650343 h 3679371"/>
              <a:gd name="connsiteX13" fmla="*/ 6364515 w 7017658"/>
              <a:gd name="connsiteY13" fmla="*/ 3490686 h 3679371"/>
              <a:gd name="connsiteX14" fmla="*/ 4891315 w 7017658"/>
              <a:gd name="connsiteY14" fmla="*/ 3381829 h 3679371"/>
              <a:gd name="connsiteX15" fmla="*/ 3875315 w 7017658"/>
              <a:gd name="connsiteY15" fmla="*/ 3396343 h 3679371"/>
              <a:gd name="connsiteX16" fmla="*/ 3077029 w 7017658"/>
              <a:gd name="connsiteY16" fmla="*/ 3541486 h 3679371"/>
              <a:gd name="connsiteX17" fmla="*/ 2801258 w 7017658"/>
              <a:gd name="connsiteY17" fmla="*/ 3679371 h 3679371"/>
              <a:gd name="connsiteX18" fmla="*/ 0 w 7017658"/>
              <a:gd name="connsiteY18" fmla="*/ 3679371 h 3679371"/>
              <a:gd name="connsiteX19" fmla="*/ 0 w 7017658"/>
              <a:gd name="connsiteY19" fmla="*/ 0 h 367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17658" h="3679371">
                <a:moveTo>
                  <a:pt x="166915" y="0"/>
                </a:moveTo>
                <a:lnTo>
                  <a:pt x="3483429" y="7257"/>
                </a:lnTo>
                <a:cubicBezTo>
                  <a:pt x="3719718" y="32890"/>
                  <a:pt x="3788229" y="108857"/>
                  <a:pt x="3940629" y="159657"/>
                </a:cubicBezTo>
                <a:cubicBezTo>
                  <a:pt x="4130957" y="246743"/>
                  <a:pt x="4153505" y="333828"/>
                  <a:pt x="4259943" y="420914"/>
                </a:cubicBezTo>
                <a:cubicBezTo>
                  <a:pt x="4369466" y="537028"/>
                  <a:pt x="4411877" y="644754"/>
                  <a:pt x="4487844" y="735701"/>
                </a:cubicBezTo>
                <a:lnTo>
                  <a:pt x="4702629" y="1364343"/>
                </a:lnTo>
                <a:lnTo>
                  <a:pt x="5225143" y="2220686"/>
                </a:lnTo>
                <a:lnTo>
                  <a:pt x="5399315" y="2445657"/>
                </a:lnTo>
                <a:lnTo>
                  <a:pt x="5738137" y="2683545"/>
                </a:lnTo>
                <a:lnTo>
                  <a:pt x="6066972" y="2873829"/>
                </a:lnTo>
                <a:lnTo>
                  <a:pt x="6756400" y="3040743"/>
                </a:lnTo>
                <a:lnTo>
                  <a:pt x="7017658" y="3106057"/>
                </a:lnTo>
                <a:lnTo>
                  <a:pt x="7017658" y="3650343"/>
                </a:lnTo>
                <a:lnTo>
                  <a:pt x="6364515" y="3490686"/>
                </a:lnTo>
                <a:lnTo>
                  <a:pt x="4891315" y="3381829"/>
                </a:lnTo>
                <a:lnTo>
                  <a:pt x="3875315" y="3396343"/>
                </a:lnTo>
                <a:lnTo>
                  <a:pt x="3077029" y="3541486"/>
                </a:lnTo>
                <a:lnTo>
                  <a:pt x="2801258" y="3679371"/>
                </a:lnTo>
                <a:lnTo>
                  <a:pt x="0" y="3679371"/>
                </a:lnTo>
                <a:lnTo>
                  <a:pt x="0" y="0"/>
                </a:lnTo>
              </a:path>
            </a:pathLst>
          </a:custGeom>
          <a:solidFill>
            <a:srgbClr val="FF33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sp>
        <p:nvSpPr>
          <p:cNvPr id="31" name="TextBox 30"/>
          <p:cNvSpPr txBox="1"/>
          <p:nvPr/>
        </p:nvSpPr>
        <p:spPr>
          <a:xfrm>
            <a:off x="2060457" y="2874758"/>
            <a:ext cx="2313691" cy="338554"/>
          </a:xfrm>
          <a:prstGeom prst="rect">
            <a:avLst/>
          </a:prstGeom>
          <a:noFill/>
        </p:spPr>
        <p:txBody>
          <a:bodyPr wrap="square" rtlCol="0">
            <a:spAutoFit/>
          </a:bodyPr>
          <a:lstStyle/>
          <a:p>
            <a:pPr algn="ctr"/>
            <a:r>
              <a:rPr lang="en-US" sz="1600" i="1" dirty="0" smtClean="0">
                <a:solidFill>
                  <a:schemeClr val="accent6">
                    <a:lumMod val="50000"/>
                  </a:schemeClr>
                </a:solidFill>
                <a:latin typeface="Georgia"/>
                <a:cs typeface="Georgia"/>
              </a:rPr>
              <a:t>Monocrop system</a:t>
            </a:r>
            <a:endParaRPr lang="en-US" sz="1600" i="1" dirty="0">
              <a:solidFill>
                <a:schemeClr val="accent6">
                  <a:lumMod val="50000"/>
                </a:schemeClr>
              </a:solidFill>
              <a:latin typeface="Georgia"/>
              <a:cs typeface="Georgia"/>
            </a:endParaRPr>
          </a:p>
        </p:txBody>
      </p:sp>
      <p:sp>
        <p:nvSpPr>
          <p:cNvPr id="22" name="TextBox 21"/>
          <p:cNvSpPr txBox="1"/>
          <p:nvPr/>
        </p:nvSpPr>
        <p:spPr>
          <a:xfrm>
            <a:off x="1653061" y="3403697"/>
            <a:ext cx="3128483" cy="338554"/>
          </a:xfrm>
          <a:prstGeom prst="rect">
            <a:avLst/>
          </a:prstGeom>
          <a:noFill/>
        </p:spPr>
        <p:txBody>
          <a:bodyPr wrap="square" rtlCol="0">
            <a:spAutoFit/>
          </a:bodyPr>
          <a:lstStyle/>
          <a:p>
            <a:pPr algn="ctr"/>
            <a:r>
              <a:rPr lang="en-US" sz="1600" i="1" dirty="0" smtClean="0">
                <a:solidFill>
                  <a:schemeClr val="accent5">
                    <a:lumMod val="50000"/>
                  </a:schemeClr>
                </a:solidFill>
                <a:latin typeface="Georgia"/>
                <a:cs typeface="Georgia"/>
              </a:rPr>
              <a:t>Complex agroforestry system</a:t>
            </a:r>
            <a:endParaRPr lang="en-US" sz="1600" i="1" dirty="0">
              <a:solidFill>
                <a:schemeClr val="accent5">
                  <a:lumMod val="50000"/>
                </a:schemeClr>
              </a:solidFill>
              <a:latin typeface="Georgia"/>
              <a:cs typeface="Georgia"/>
            </a:endParaRPr>
          </a:p>
        </p:txBody>
      </p:sp>
      <p:sp>
        <p:nvSpPr>
          <p:cNvPr id="6" name="Freeform 5"/>
          <p:cNvSpPr/>
          <p:nvPr/>
        </p:nvSpPr>
        <p:spPr>
          <a:xfrm>
            <a:off x="1371600" y="2008082"/>
            <a:ext cx="7039429" cy="2716369"/>
          </a:xfrm>
          <a:custGeom>
            <a:avLst/>
            <a:gdLst>
              <a:gd name="connsiteX0" fmla="*/ 0 w 7003143"/>
              <a:gd name="connsiteY0" fmla="*/ 1312699 h 2727842"/>
              <a:gd name="connsiteX1" fmla="*/ 515257 w 7003143"/>
              <a:gd name="connsiteY1" fmla="*/ 732127 h 2727842"/>
              <a:gd name="connsiteX2" fmla="*/ 1103085 w 7003143"/>
              <a:gd name="connsiteY2" fmla="*/ 340242 h 2727842"/>
              <a:gd name="connsiteX3" fmla="*/ 2053771 w 7003143"/>
              <a:gd name="connsiteY3" fmla="*/ 13670 h 2727842"/>
              <a:gd name="connsiteX4" fmla="*/ 3018971 w 7003143"/>
              <a:gd name="connsiteY4" fmla="*/ 129784 h 2727842"/>
              <a:gd name="connsiteX5" fmla="*/ 3614057 w 7003143"/>
              <a:gd name="connsiteY5" fmla="*/ 739384 h 2727842"/>
              <a:gd name="connsiteX6" fmla="*/ 4020457 w 7003143"/>
              <a:gd name="connsiteY6" fmla="*/ 1225613 h 2727842"/>
              <a:gd name="connsiteX7" fmla="*/ 4637314 w 7003143"/>
              <a:gd name="connsiteY7" fmla="*/ 1864242 h 2727842"/>
              <a:gd name="connsiteX8" fmla="*/ 5907314 w 7003143"/>
              <a:gd name="connsiteY8" fmla="*/ 2459327 h 2727842"/>
              <a:gd name="connsiteX9" fmla="*/ 7003143 w 7003143"/>
              <a:gd name="connsiteY9" fmla="*/ 2727842 h 2727842"/>
              <a:gd name="connsiteX0" fmla="*/ 0 w 7039429"/>
              <a:gd name="connsiteY0" fmla="*/ 35442 h 2727842"/>
              <a:gd name="connsiteX1" fmla="*/ 551543 w 7039429"/>
              <a:gd name="connsiteY1" fmla="*/ 732127 h 2727842"/>
              <a:gd name="connsiteX2" fmla="*/ 1139371 w 7039429"/>
              <a:gd name="connsiteY2" fmla="*/ 340242 h 2727842"/>
              <a:gd name="connsiteX3" fmla="*/ 2090057 w 7039429"/>
              <a:gd name="connsiteY3" fmla="*/ 13670 h 2727842"/>
              <a:gd name="connsiteX4" fmla="*/ 3055257 w 7039429"/>
              <a:gd name="connsiteY4" fmla="*/ 129784 h 2727842"/>
              <a:gd name="connsiteX5" fmla="*/ 3650343 w 7039429"/>
              <a:gd name="connsiteY5" fmla="*/ 739384 h 2727842"/>
              <a:gd name="connsiteX6" fmla="*/ 4056743 w 7039429"/>
              <a:gd name="connsiteY6" fmla="*/ 1225613 h 2727842"/>
              <a:gd name="connsiteX7" fmla="*/ 4673600 w 7039429"/>
              <a:gd name="connsiteY7" fmla="*/ 1864242 h 2727842"/>
              <a:gd name="connsiteX8" fmla="*/ 5943600 w 7039429"/>
              <a:gd name="connsiteY8" fmla="*/ 2459327 h 2727842"/>
              <a:gd name="connsiteX9" fmla="*/ 7039429 w 7039429"/>
              <a:gd name="connsiteY9" fmla="*/ 2727842 h 2727842"/>
              <a:gd name="connsiteX0" fmla="*/ 0 w 7039429"/>
              <a:gd name="connsiteY0" fmla="*/ 35442 h 2727842"/>
              <a:gd name="connsiteX1" fmla="*/ 551543 w 7039429"/>
              <a:gd name="connsiteY1" fmla="*/ 732127 h 2727842"/>
              <a:gd name="connsiteX2" fmla="*/ 1139371 w 7039429"/>
              <a:gd name="connsiteY2" fmla="*/ 340242 h 2727842"/>
              <a:gd name="connsiteX3" fmla="*/ 2090057 w 7039429"/>
              <a:gd name="connsiteY3" fmla="*/ 13670 h 2727842"/>
              <a:gd name="connsiteX4" fmla="*/ 3055257 w 7039429"/>
              <a:gd name="connsiteY4" fmla="*/ 129784 h 2727842"/>
              <a:gd name="connsiteX5" fmla="*/ 3650343 w 7039429"/>
              <a:gd name="connsiteY5" fmla="*/ 739384 h 2727842"/>
              <a:gd name="connsiteX6" fmla="*/ 4056743 w 7039429"/>
              <a:gd name="connsiteY6" fmla="*/ 1225613 h 2727842"/>
              <a:gd name="connsiteX7" fmla="*/ 4673600 w 7039429"/>
              <a:gd name="connsiteY7" fmla="*/ 1864242 h 2727842"/>
              <a:gd name="connsiteX8" fmla="*/ 5943600 w 7039429"/>
              <a:gd name="connsiteY8" fmla="*/ 2459327 h 2727842"/>
              <a:gd name="connsiteX9" fmla="*/ 7039429 w 7039429"/>
              <a:gd name="connsiteY9" fmla="*/ 2727842 h 2727842"/>
              <a:gd name="connsiteX0" fmla="*/ 0 w 7039429"/>
              <a:gd name="connsiteY0" fmla="*/ 35442 h 2727842"/>
              <a:gd name="connsiteX1" fmla="*/ 747486 w 7039429"/>
              <a:gd name="connsiteY1" fmla="*/ 100756 h 2727842"/>
              <a:gd name="connsiteX2" fmla="*/ 1139371 w 7039429"/>
              <a:gd name="connsiteY2" fmla="*/ 340242 h 2727842"/>
              <a:gd name="connsiteX3" fmla="*/ 2090057 w 7039429"/>
              <a:gd name="connsiteY3" fmla="*/ 13670 h 2727842"/>
              <a:gd name="connsiteX4" fmla="*/ 3055257 w 7039429"/>
              <a:gd name="connsiteY4" fmla="*/ 129784 h 2727842"/>
              <a:gd name="connsiteX5" fmla="*/ 3650343 w 7039429"/>
              <a:gd name="connsiteY5" fmla="*/ 739384 h 2727842"/>
              <a:gd name="connsiteX6" fmla="*/ 4056743 w 7039429"/>
              <a:gd name="connsiteY6" fmla="*/ 1225613 h 2727842"/>
              <a:gd name="connsiteX7" fmla="*/ 4673600 w 7039429"/>
              <a:gd name="connsiteY7" fmla="*/ 1864242 h 2727842"/>
              <a:gd name="connsiteX8" fmla="*/ 5943600 w 7039429"/>
              <a:gd name="connsiteY8" fmla="*/ 2459327 h 2727842"/>
              <a:gd name="connsiteX9" fmla="*/ 7039429 w 7039429"/>
              <a:gd name="connsiteY9" fmla="*/ 2727842 h 2727842"/>
              <a:gd name="connsiteX0" fmla="*/ 0 w 7039429"/>
              <a:gd name="connsiteY0" fmla="*/ 23969 h 2716369"/>
              <a:gd name="connsiteX1" fmla="*/ 747486 w 7039429"/>
              <a:gd name="connsiteY1" fmla="*/ 89283 h 2716369"/>
              <a:gd name="connsiteX2" fmla="*/ 1371600 w 7039429"/>
              <a:gd name="connsiteY2" fmla="*/ 45741 h 2716369"/>
              <a:gd name="connsiteX3" fmla="*/ 2090057 w 7039429"/>
              <a:gd name="connsiteY3" fmla="*/ 2197 h 2716369"/>
              <a:gd name="connsiteX4" fmla="*/ 3055257 w 7039429"/>
              <a:gd name="connsiteY4" fmla="*/ 118311 h 2716369"/>
              <a:gd name="connsiteX5" fmla="*/ 3650343 w 7039429"/>
              <a:gd name="connsiteY5" fmla="*/ 727911 h 2716369"/>
              <a:gd name="connsiteX6" fmla="*/ 4056743 w 7039429"/>
              <a:gd name="connsiteY6" fmla="*/ 1214140 h 2716369"/>
              <a:gd name="connsiteX7" fmla="*/ 4673600 w 7039429"/>
              <a:gd name="connsiteY7" fmla="*/ 1852769 h 2716369"/>
              <a:gd name="connsiteX8" fmla="*/ 5943600 w 7039429"/>
              <a:gd name="connsiteY8" fmla="*/ 2447854 h 2716369"/>
              <a:gd name="connsiteX9" fmla="*/ 7039429 w 7039429"/>
              <a:gd name="connsiteY9" fmla="*/ 2716369 h 271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39429" h="2716369">
                <a:moveTo>
                  <a:pt x="0" y="23969"/>
                </a:moveTo>
                <a:cubicBezTo>
                  <a:pt x="289076" y="-32879"/>
                  <a:pt x="518886" y="85654"/>
                  <a:pt x="747486" y="89283"/>
                </a:cubicBezTo>
                <a:cubicBezTo>
                  <a:pt x="976086" y="92912"/>
                  <a:pt x="1147838" y="60255"/>
                  <a:pt x="1371600" y="45741"/>
                </a:cubicBezTo>
                <a:cubicBezTo>
                  <a:pt x="1595362" y="31227"/>
                  <a:pt x="1809448" y="-9898"/>
                  <a:pt x="2090057" y="2197"/>
                </a:cubicBezTo>
                <a:cubicBezTo>
                  <a:pt x="2370666" y="14292"/>
                  <a:pt x="2795209" y="-2641"/>
                  <a:pt x="3055257" y="118311"/>
                </a:cubicBezTo>
                <a:cubicBezTo>
                  <a:pt x="3315305" y="239263"/>
                  <a:pt x="3483429" y="545273"/>
                  <a:pt x="3650343" y="727911"/>
                </a:cubicBezTo>
                <a:cubicBezTo>
                  <a:pt x="3817257" y="910549"/>
                  <a:pt x="3886200" y="1026664"/>
                  <a:pt x="4056743" y="1214140"/>
                </a:cubicBezTo>
                <a:cubicBezTo>
                  <a:pt x="4227286" y="1401616"/>
                  <a:pt x="4359124" y="1647150"/>
                  <a:pt x="4673600" y="1852769"/>
                </a:cubicBezTo>
                <a:cubicBezTo>
                  <a:pt x="4988076" y="2058388"/>
                  <a:pt x="5549295" y="2303921"/>
                  <a:pt x="5943600" y="2447854"/>
                </a:cubicBezTo>
                <a:cubicBezTo>
                  <a:pt x="6337905" y="2591787"/>
                  <a:pt x="6688667" y="2654078"/>
                  <a:pt x="7039429" y="2716369"/>
                </a:cubicBezTo>
              </a:path>
            </a:pathLst>
          </a:custGeom>
          <a:noFill/>
          <a:ln w="98425">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cxnSp>
        <p:nvCxnSpPr>
          <p:cNvPr id="9" name="Straight Arrow Connector 8"/>
          <p:cNvCxnSpPr/>
          <p:nvPr/>
        </p:nvCxnSpPr>
        <p:spPr>
          <a:xfrm flipV="1">
            <a:off x="1371599" y="1088621"/>
            <a:ext cx="0" cy="4020457"/>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371623" y="3309267"/>
            <a:ext cx="7315200"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33247" y="3325356"/>
            <a:ext cx="3526972" cy="338554"/>
          </a:xfrm>
          <a:prstGeom prst="rect">
            <a:avLst/>
          </a:prstGeom>
          <a:noFill/>
        </p:spPr>
        <p:txBody>
          <a:bodyPr wrap="square" rtlCol="0">
            <a:spAutoFit/>
          </a:bodyPr>
          <a:lstStyle/>
          <a:p>
            <a:pPr algn="r"/>
            <a:r>
              <a:rPr lang="en-US" sz="1600" dirty="0" smtClean="0">
                <a:latin typeface="Georgia"/>
                <a:cs typeface="Georgia"/>
              </a:rPr>
              <a:t>Completeness of understanding</a:t>
            </a:r>
            <a:endParaRPr lang="en-US" sz="1600" dirty="0">
              <a:latin typeface="Georgia"/>
              <a:cs typeface="Georgia"/>
            </a:endParaRPr>
          </a:p>
        </p:txBody>
      </p:sp>
      <p:sp>
        <p:nvSpPr>
          <p:cNvPr id="7" name="TextBox 6"/>
          <p:cNvSpPr txBox="1"/>
          <p:nvPr/>
        </p:nvSpPr>
        <p:spPr>
          <a:xfrm rot="16200000">
            <a:off x="864272" y="5810607"/>
            <a:ext cx="1741710" cy="338554"/>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Staple crop yield</a:t>
            </a:r>
            <a:endParaRPr lang="en-US" sz="1600" dirty="0">
              <a:latin typeface="Georgia"/>
              <a:cs typeface="Georgia"/>
            </a:endParaRPr>
          </a:p>
        </p:txBody>
      </p:sp>
      <p:sp>
        <p:nvSpPr>
          <p:cNvPr id="21" name="TextBox 20"/>
          <p:cNvSpPr txBox="1"/>
          <p:nvPr/>
        </p:nvSpPr>
        <p:spPr>
          <a:xfrm rot="16200000">
            <a:off x="2519870" y="5810606"/>
            <a:ext cx="1741713" cy="338554"/>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Impact on GDP</a:t>
            </a:r>
            <a:endParaRPr lang="en-US" sz="1600" dirty="0">
              <a:latin typeface="Georgia"/>
              <a:cs typeface="Georgia"/>
            </a:endParaRPr>
          </a:p>
        </p:txBody>
      </p:sp>
      <p:sp>
        <p:nvSpPr>
          <p:cNvPr id="23" name="TextBox 22"/>
          <p:cNvSpPr txBox="1"/>
          <p:nvPr/>
        </p:nvSpPr>
        <p:spPr>
          <a:xfrm rot="16200000">
            <a:off x="3347631" y="5687506"/>
            <a:ext cx="1741714" cy="584776"/>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Direct household income</a:t>
            </a:r>
            <a:endParaRPr lang="en-US" sz="1600" dirty="0">
              <a:latin typeface="Georgia"/>
              <a:cs typeface="Georgia"/>
            </a:endParaRPr>
          </a:p>
        </p:txBody>
      </p:sp>
      <p:sp>
        <p:nvSpPr>
          <p:cNvPr id="26" name="TextBox 25"/>
          <p:cNvSpPr txBox="1"/>
          <p:nvPr/>
        </p:nvSpPr>
        <p:spPr>
          <a:xfrm rot="16200000">
            <a:off x="1692085" y="5810606"/>
            <a:ext cx="1741711" cy="338554"/>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Energy produced</a:t>
            </a:r>
            <a:endParaRPr lang="en-US" sz="1600" dirty="0">
              <a:latin typeface="Georgia"/>
              <a:cs typeface="Georgia"/>
            </a:endParaRPr>
          </a:p>
        </p:txBody>
      </p:sp>
      <p:sp>
        <p:nvSpPr>
          <p:cNvPr id="27" name="TextBox 26"/>
          <p:cNvSpPr txBox="1"/>
          <p:nvPr/>
        </p:nvSpPr>
        <p:spPr>
          <a:xfrm rot="16200000">
            <a:off x="4175419" y="5687505"/>
            <a:ext cx="1741716" cy="584776"/>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Micronutrients produced</a:t>
            </a:r>
            <a:endParaRPr lang="en-US" sz="1600" dirty="0">
              <a:latin typeface="Georgia"/>
              <a:cs typeface="Georgia"/>
            </a:endParaRPr>
          </a:p>
        </p:txBody>
      </p:sp>
      <p:sp>
        <p:nvSpPr>
          <p:cNvPr id="28" name="TextBox 27"/>
          <p:cNvSpPr txBox="1"/>
          <p:nvPr/>
        </p:nvSpPr>
        <p:spPr>
          <a:xfrm rot="16200000">
            <a:off x="6246514" y="5687503"/>
            <a:ext cx="1741719" cy="584776"/>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Regulating ecosystem serv.</a:t>
            </a:r>
            <a:endParaRPr lang="en-US" sz="1600" dirty="0">
              <a:latin typeface="Georgia"/>
              <a:cs typeface="Georgia"/>
            </a:endParaRPr>
          </a:p>
        </p:txBody>
      </p:sp>
      <p:sp>
        <p:nvSpPr>
          <p:cNvPr id="29" name="TextBox 28"/>
          <p:cNvSpPr txBox="1"/>
          <p:nvPr/>
        </p:nvSpPr>
        <p:spPr>
          <a:xfrm rot="16200000">
            <a:off x="7212801" y="5810602"/>
            <a:ext cx="1741721" cy="338554"/>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Off-farm impacts</a:t>
            </a:r>
            <a:endParaRPr lang="en-US" sz="1600" dirty="0">
              <a:latin typeface="Georgia"/>
              <a:cs typeface="Georgia"/>
            </a:endParaRPr>
          </a:p>
        </p:txBody>
      </p:sp>
      <p:sp>
        <p:nvSpPr>
          <p:cNvPr id="30" name="TextBox 29"/>
          <p:cNvSpPr txBox="1"/>
          <p:nvPr/>
        </p:nvSpPr>
        <p:spPr>
          <a:xfrm rot="16200000">
            <a:off x="5141730" y="5687504"/>
            <a:ext cx="1741717" cy="584776"/>
          </a:xfrm>
          <a:prstGeom prst="rect">
            <a:avLst/>
          </a:prstGeom>
          <a:solidFill>
            <a:schemeClr val="bg1">
              <a:alpha val="26000"/>
            </a:schemeClr>
          </a:solidFill>
        </p:spPr>
        <p:txBody>
          <a:bodyPr wrap="square" lIns="0" rIns="45720" rtlCol="0">
            <a:spAutoFit/>
          </a:bodyPr>
          <a:lstStyle/>
          <a:p>
            <a:pPr algn="ctr"/>
            <a:r>
              <a:rPr lang="en-US" sz="1600" dirty="0" smtClean="0">
                <a:latin typeface="Georgia"/>
                <a:cs typeface="Georgia"/>
              </a:rPr>
              <a:t>Additional farm products</a:t>
            </a:r>
            <a:endParaRPr lang="en-US" sz="1600" dirty="0">
              <a:latin typeface="Georgia"/>
              <a:cs typeface="Georgia"/>
            </a:endParaRPr>
          </a:p>
        </p:txBody>
      </p:sp>
      <p:sp>
        <p:nvSpPr>
          <p:cNvPr id="32" name="TextBox 31"/>
          <p:cNvSpPr txBox="1"/>
          <p:nvPr/>
        </p:nvSpPr>
        <p:spPr>
          <a:xfrm>
            <a:off x="8901181" y="2273612"/>
            <a:ext cx="3035137" cy="1969770"/>
          </a:xfrm>
          <a:prstGeom prst="rect">
            <a:avLst/>
          </a:prstGeom>
          <a:noFill/>
        </p:spPr>
        <p:txBody>
          <a:bodyPr wrap="square" rtlCol="0">
            <a:spAutoFit/>
          </a:bodyPr>
          <a:lstStyle/>
          <a:p>
            <a:pPr>
              <a:spcBef>
                <a:spcPts val="600"/>
              </a:spcBef>
            </a:pPr>
            <a:r>
              <a:rPr lang="en-US" sz="1600" dirty="0">
                <a:latin typeface="Georgia"/>
                <a:cs typeface="Georgia"/>
              </a:rPr>
              <a:t>Very large confidence intervals for incomplete studies</a:t>
            </a:r>
          </a:p>
          <a:p>
            <a:pPr>
              <a:spcBef>
                <a:spcPts val="600"/>
              </a:spcBef>
            </a:pPr>
            <a:r>
              <a:rPr lang="en-US" sz="1600" dirty="0">
                <a:latin typeface="Georgia"/>
                <a:cs typeface="Georgia"/>
              </a:rPr>
              <a:t>Error bars only short for reasonably comprehensive assessments</a:t>
            </a:r>
          </a:p>
          <a:p>
            <a:pPr>
              <a:spcBef>
                <a:spcPts val="600"/>
              </a:spcBef>
            </a:pPr>
            <a:r>
              <a:rPr lang="en-US" sz="1600" dirty="0" smtClean="0">
                <a:latin typeface="Georgia"/>
                <a:cs typeface="Georgia"/>
              </a:rPr>
              <a:t>We avoid valuing at ‘zero’ all elements we haven’t included</a:t>
            </a:r>
            <a:endParaRPr lang="en-US" sz="1600" dirty="0">
              <a:latin typeface="Georgia"/>
              <a:cs typeface="Georgia"/>
            </a:endParaRPr>
          </a:p>
        </p:txBody>
      </p:sp>
      <p:sp>
        <p:nvSpPr>
          <p:cNvPr id="24" name="Title 1"/>
          <p:cNvSpPr>
            <a:spLocks noGrp="1"/>
          </p:cNvSpPr>
          <p:nvPr>
            <p:ph type="title"/>
          </p:nvPr>
        </p:nvSpPr>
        <p:spPr>
          <a:xfrm>
            <a:off x="23" y="109751"/>
            <a:ext cx="12192000" cy="689683"/>
          </a:xfrm>
        </p:spPr>
        <p:txBody>
          <a:bodyPr>
            <a:normAutofit/>
          </a:bodyPr>
          <a:lstStyle/>
          <a:p>
            <a:pPr algn="ctr"/>
            <a:r>
              <a:rPr lang="en-US" sz="3600" b="1" dirty="0" smtClean="0"/>
              <a:t>Comparing options with incomplete models</a:t>
            </a:r>
            <a:endParaRPr lang="en-US" sz="3600" b="1" dirty="0"/>
          </a:p>
        </p:txBody>
      </p:sp>
      <p:sp>
        <p:nvSpPr>
          <p:cNvPr id="2" name="Slide Number Placeholder 1"/>
          <p:cNvSpPr>
            <a:spLocks noGrp="1"/>
          </p:cNvSpPr>
          <p:nvPr>
            <p:ph type="sldNum" sz="quarter" idx="12"/>
          </p:nvPr>
        </p:nvSpPr>
        <p:spPr/>
        <p:txBody>
          <a:bodyPr/>
          <a:lstStyle/>
          <a:p>
            <a:fld id="{C2D29DEA-C2FF-4F9C-8F85-7923E6F9F7B8}" type="slidenum">
              <a:rPr lang="en-US" smtClean="0"/>
              <a:t>22</a:t>
            </a:fld>
            <a:endParaRPr lang="en-US"/>
          </a:p>
        </p:txBody>
      </p:sp>
      <p:sp>
        <p:nvSpPr>
          <p:cNvPr id="33" name="Rectangle 32"/>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400389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 y="109751"/>
            <a:ext cx="12192000" cy="689683"/>
          </a:xfrm>
        </p:spPr>
        <p:txBody>
          <a:bodyPr>
            <a:normAutofit/>
          </a:bodyPr>
          <a:lstStyle/>
          <a:p>
            <a:pPr algn="ctr"/>
            <a:r>
              <a:rPr lang="en-US" sz="3600" b="1" dirty="0" smtClean="0"/>
              <a:t>How to do a small study on agriculture</a:t>
            </a:r>
            <a:endParaRPr lang="en-US" sz="3600" b="1" dirty="0"/>
          </a:p>
        </p:txBody>
      </p:sp>
      <p:sp>
        <p:nvSpPr>
          <p:cNvPr id="4" name="TextBox 3"/>
          <p:cNvSpPr txBox="1"/>
          <p:nvPr/>
        </p:nvSpPr>
        <p:spPr>
          <a:xfrm>
            <a:off x="8031191" y="5400216"/>
            <a:ext cx="3060143" cy="584776"/>
          </a:xfrm>
          <a:prstGeom prst="rect">
            <a:avLst/>
          </a:prstGeom>
          <a:noFill/>
        </p:spPr>
        <p:txBody>
          <a:bodyPr wrap="square" rtlCol="0">
            <a:spAutoFit/>
          </a:bodyPr>
          <a:lstStyle/>
          <a:p>
            <a:pPr algn="ctr"/>
            <a:r>
              <a:rPr lang="en-US" sz="1600" dirty="0" smtClean="0">
                <a:latin typeface="Georgia"/>
                <a:cs typeface="Georgia"/>
              </a:rPr>
              <a:t>Usually preferable, but how can it be done?</a:t>
            </a:r>
            <a:endParaRPr lang="en-US" sz="1600" dirty="0">
              <a:latin typeface="Georgia"/>
              <a:cs typeface="Georgia"/>
            </a:endParaRPr>
          </a:p>
        </p:txBody>
      </p:sp>
      <p:graphicFrame>
        <p:nvGraphicFramePr>
          <p:cNvPr id="12" name="Chart 11"/>
          <p:cNvGraphicFramePr/>
          <p:nvPr>
            <p:extLst>
              <p:ext uri="{D42A27DB-BD31-4B8C-83A1-F6EECF244321}">
                <p14:modId xmlns:p14="http://schemas.microsoft.com/office/powerpoint/2010/main" val="1886775871"/>
              </p:ext>
            </p:extLst>
          </p:nvPr>
        </p:nvGraphicFramePr>
        <p:xfrm>
          <a:off x="247987" y="329897"/>
          <a:ext cx="5232400" cy="4549019"/>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p:cNvSpPr txBox="1"/>
          <p:nvPr/>
        </p:nvSpPr>
        <p:spPr>
          <a:xfrm>
            <a:off x="2078347" y="1605073"/>
            <a:ext cx="1066800" cy="461665"/>
          </a:xfrm>
          <a:prstGeom prst="rect">
            <a:avLst/>
          </a:prstGeom>
          <a:noFill/>
        </p:spPr>
        <p:txBody>
          <a:bodyPr wrap="square" rtlCol="0">
            <a:spAutoFit/>
          </a:bodyPr>
          <a:lstStyle/>
          <a:p>
            <a:pPr algn="ctr"/>
            <a:r>
              <a:rPr lang="en-US" sz="1200" dirty="0" smtClean="0">
                <a:solidFill>
                  <a:schemeClr val="bg1"/>
                </a:solidFill>
                <a:latin typeface="Georgia"/>
                <a:cs typeface="Georgia"/>
              </a:rPr>
              <a:t>Biophysical aspects</a:t>
            </a:r>
            <a:endParaRPr lang="en-US" sz="1200" dirty="0">
              <a:solidFill>
                <a:schemeClr val="bg1"/>
              </a:solidFill>
              <a:latin typeface="Georgia"/>
              <a:cs typeface="Georgia"/>
            </a:endParaRPr>
          </a:p>
        </p:txBody>
      </p:sp>
      <p:sp>
        <p:nvSpPr>
          <p:cNvPr id="15" name="TextBox 14"/>
          <p:cNvSpPr txBox="1"/>
          <p:nvPr/>
        </p:nvSpPr>
        <p:spPr>
          <a:xfrm>
            <a:off x="2415340" y="2726201"/>
            <a:ext cx="1066800" cy="461665"/>
          </a:xfrm>
          <a:prstGeom prst="rect">
            <a:avLst/>
          </a:prstGeom>
          <a:noFill/>
        </p:spPr>
        <p:txBody>
          <a:bodyPr wrap="square" rtlCol="0">
            <a:spAutoFit/>
          </a:bodyPr>
          <a:lstStyle/>
          <a:p>
            <a:pPr algn="ctr"/>
            <a:r>
              <a:rPr lang="en-US" sz="1200" dirty="0" smtClean="0">
                <a:solidFill>
                  <a:schemeClr val="bg1"/>
                </a:solidFill>
                <a:latin typeface="Georgia"/>
                <a:cs typeface="Georgia"/>
              </a:rPr>
              <a:t>Economic aspects</a:t>
            </a:r>
            <a:endParaRPr lang="en-US" sz="1200" dirty="0">
              <a:solidFill>
                <a:schemeClr val="bg1"/>
              </a:solidFill>
              <a:latin typeface="Georgia"/>
              <a:cs typeface="Georgia"/>
            </a:endParaRPr>
          </a:p>
        </p:txBody>
      </p:sp>
      <p:sp>
        <p:nvSpPr>
          <p:cNvPr id="16" name="TextBox 15"/>
          <p:cNvSpPr txBox="1"/>
          <p:nvPr/>
        </p:nvSpPr>
        <p:spPr>
          <a:xfrm>
            <a:off x="1410689" y="3439719"/>
            <a:ext cx="1066800" cy="461665"/>
          </a:xfrm>
          <a:prstGeom prst="rect">
            <a:avLst/>
          </a:prstGeom>
          <a:noFill/>
        </p:spPr>
        <p:txBody>
          <a:bodyPr wrap="square" rtlCol="0">
            <a:spAutoFit/>
          </a:bodyPr>
          <a:lstStyle/>
          <a:p>
            <a:pPr algn="ctr"/>
            <a:r>
              <a:rPr lang="en-US" sz="1200" dirty="0" smtClean="0">
                <a:solidFill>
                  <a:schemeClr val="bg1"/>
                </a:solidFill>
                <a:latin typeface="Georgia"/>
                <a:cs typeface="Georgia"/>
              </a:rPr>
              <a:t>Social aspects</a:t>
            </a:r>
            <a:endParaRPr lang="en-US" sz="1200" dirty="0">
              <a:solidFill>
                <a:schemeClr val="bg1"/>
              </a:solidFill>
              <a:latin typeface="Georgia"/>
              <a:cs typeface="Georgia"/>
            </a:endParaRPr>
          </a:p>
        </p:txBody>
      </p:sp>
      <p:sp>
        <p:nvSpPr>
          <p:cNvPr id="17" name="TextBox 16"/>
          <p:cNvSpPr txBox="1"/>
          <p:nvPr/>
        </p:nvSpPr>
        <p:spPr>
          <a:xfrm>
            <a:off x="438232" y="2706058"/>
            <a:ext cx="1248229" cy="461665"/>
          </a:xfrm>
          <a:prstGeom prst="rect">
            <a:avLst/>
          </a:prstGeom>
          <a:noFill/>
        </p:spPr>
        <p:txBody>
          <a:bodyPr wrap="square" rtlCol="0">
            <a:spAutoFit/>
          </a:bodyPr>
          <a:lstStyle/>
          <a:p>
            <a:pPr algn="ctr"/>
            <a:r>
              <a:rPr lang="en-US" sz="1200" dirty="0" smtClean="0">
                <a:solidFill>
                  <a:schemeClr val="bg1"/>
                </a:solidFill>
                <a:latin typeface="Georgia"/>
                <a:cs typeface="Georgia"/>
              </a:rPr>
              <a:t>Environmental aspects</a:t>
            </a:r>
            <a:endParaRPr lang="en-US" sz="1200" dirty="0">
              <a:solidFill>
                <a:schemeClr val="bg1"/>
              </a:solidFill>
              <a:latin typeface="Georgia"/>
              <a:cs typeface="Georgia"/>
            </a:endParaRPr>
          </a:p>
        </p:txBody>
      </p:sp>
      <p:sp>
        <p:nvSpPr>
          <p:cNvPr id="18" name="TextBox 17"/>
          <p:cNvSpPr txBox="1"/>
          <p:nvPr/>
        </p:nvSpPr>
        <p:spPr>
          <a:xfrm>
            <a:off x="659599" y="1661467"/>
            <a:ext cx="1248229" cy="461665"/>
          </a:xfrm>
          <a:prstGeom prst="rect">
            <a:avLst/>
          </a:prstGeom>
          <a:noFill/>
        </p:spPr>
        <p:txBody>
          <a:bodyPr wrap="square" rtlCol="0">
            <a:spAutoFit/>
          </a:bodyPr>
          <a:lstStyle/>
          <a:p>
            <a:pPr algn="ctr"/>
            <a:r>
              <a:rPr lang="en-US" sz="1200" dirty="0" smtClean="0">
                <a:solidFill>
                  <a:schemeClr val="bg1"/>
                </a:solidFill>
                <a:latin typeface="Georgia"/>
                <a:cs typeface="Georgia"/>
              </a:rPr>
              <a:t>Cultural aspects</a:t>
            </a:r>
            <a:endParaRPr lang="en-US" sz="1200" dirty="0">
              <a:solidFill>
                <a:schemeClr val="bg1"/>
              </a:solidFill>
              <a:latin typeface="Georgia"/>
              <a:cs typeface="Georgia"/>
            </a:endParaRPr>
          </a:p>
        </p:txBody>
      </p:sp>
      <p:sp>
        <p:nvSpPr>
          <p:cNvPr id="19" name="Pie 18"/>
          <p:cNvSpPr/>
          <p:nvPr/>
        </p:nvSpPr>
        <p:spPr>
          <a:xfrm rot="4475624">
            <a:off x="3431596" y="2193109"/>
            <a:ext cx="3238771" cy="3271221"/>
          </a:xfrm>
          <a:prstGeom prst="pie">
            <a:avLst>
              <a:gd name="adj1" fmla="val 11732379"/>
              <a:gd name="adj2" fmla="val 16200000"/>
            </a:avLst>
          </a:prstGeom>
          <a:solidFill>
            <a:srgbClr val="78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Georgia"/>
              <a:cs typeface="Georgia"/>
            </a:endParaRPr>
          </a:p>
        </p:txBody>
      </p:sp>
      <p:sp>
        <p:nvSpPr>
          <p:cNvPr id="20" name="TextBox 19"/>
          <p:cNvSpPr txBox="1"/>
          <p:nvPr/>
        </p:nvSpPr>
        <p:spPr>
          <a:xfrm>
            <a:off x="5133964" y="2796575"/>
            <a:ext cx="1066800" cy="461665"/>
          </a:xfrm>
          <a:prstGeom prst="rect">
            <a:avLst/>
          </a:prstGeom>
          <a:noFill/>
        </p:spPr>
        <p:txBody>
          <a:bodyPr wrap="square" rtlCol="0">
            <a:spAutoFit/>
          </a:bodyPr>
          <a:lstStyle/>
          <a:p>
            <a:pPr algn="ctr"/>
            <a:r>
              <a:rPr lang="en-US" sz="1200" dirty="0" smtClean="0">
                <a:solidFill>
                  <a:schemeClr val="bg1"/>
                </a:solidFill>
                <a:latin typeface="Georgia"/>
                <a:cs typeface="Georgia"/>
              </a:rPr>
              <a:t>Biophysical aspects</a:t>
            </a:r>
            <a:endParaRPr lang="en-US" sz="1200" dirty="0">
              <a:solidFill>
                <a:schemeClr val="bg1"/>
              </a:solidFill>
              <a:latin typeface="Georgia"/>
              <a:cs typeface="Georgia"/>
            </a:endParaRPr>
          </a:p>
        </p:txBody>
      </p:sp>
      <p:sp>
        <p:nvSpPr>
          <p:cNvPr id="22" name="TextBox 21"/>
          <p:cNvSpPr txBox="1"/>
          <p:nvPr/>
        </p:nvSpPr>
        <p:spPr>
          <a:xfrm>
            <a:off x="9648783" y="1605073"/>
            <a:ext cx="1066800" cy="461665"/>
          </a:xfrm>
          <a:prstGeom prst="rect">
            <a:avLst/>
          </a:prstGeom>
          <a:noFill/>
        </p:spPr>
        <p:txBody>
          <a:bodyPr wrap="square" rtlCol="0">
            <a:spAutoFit/>
          </a:bodyPr>
          <a:lstStyle/>
          <a:p>
            <a:pPr algn="ctr"/>
            <a:r>
              <a:rPr lang="en-US" sz="1200" dirty="0" smtClean="0">
                <a:solidFill>
                  <a:schemeClr val="bg1"/>
                </a:solidFill>
                <a:latin typeface="Georgia"/>
                <a:cs typeface="Georgia"/>
              </a:rPr>
              <a:t>Biophysical aspects</a:t>
            </a:r>
            <a:endParaRPr lang="en-US" sz="1200" dirty="0">
              <a:solidFill>
                <a:schemeClr val="bg1"/>
              </a:solidFill>
              <a:latin typeface="Georgia"/>
              <a:cs typeface="Georgia"/>
            </a:endParaRPr>
          </a:p>
        </p:txBody>
      </p:sp>
      <p:sp>
        <p:nvSpPr>
          <p:cNvPr id="23" name="TextBox 22"/>
          <p:cNvSpPr txBox="1"/>
          <p:nvPr/>
        </p:nvSpPr>
        <p:spPr>
          <a:xfrm>
            <a:off x="10047927" y="2784039"/>
            <a:ext cx="1066800" cy="461665"/>
          </a:xfrm>
          <a:prstGeom prst="rect">
            <a:avLst/>
          </a:prstGeom>
          <a:noFill/>
        </p:spPr>
        <p:txBody>
          <a:bodyPr wrap="square" rtlCol="0">
            <a:spAutoFit/>
          </a:bodyPr>
          <a:lstStyle/>
          <a:p>
            <a:pPr algn="ctr"/>
            <a:r>
              <a:rPr lang="en-US" sz="1200" dirty="0" smtClean="0">
                <a:solidFill>
                  <a:schemeClr val="bg1"/>
                </a:solidFill>
                <a:latin typeface="Georgia"/>
                <a:cs typeface="Georgia"/>
              </a:rPr>
              <a:t>Economic aspects</a:t>
            </a:r>
            <a:endParaRPr lang="en-US" sz="1200" dirty="0">
              <a:solidFill>
                <a:schemeClr val="bg1"/>
              </a:solidFill>
              <a:latin typeface="Georgia"/>
              <a:cs typeface="Georgia"/>
            </a:endParaRPr>
          </a:p>
        </p:txBody>
      </p:sp>
      <p:sp>
        <p:nvSpPr>
          <p:cNvPr id="24" name="TextBox 23"/>
          <p:cNvSpPr txBox="1"/>
          <p:nvPr/>
        </p:nvSpPr>
        <p:spPr>
          <a:xfrm>
            <a:off x="8981125" y="3439719"/>
            <a:ext cx="1066800" cy="461665"/>
          </a:xfrm>
          <a:prstGeom prst="rect">
            <a:avLst/>
          </a:prstGeom>
          <a:noFill/>
        </p:spPr>
        <p:txBody>
          <a:bodyPr wrap="square" rtlCol="0">
            <a:spAutoFit/>
          </a:bodyPr>
          <a:lstStyle/>
          <a:p>
            <a:pPr algn="ctr"/>
            <a:r>
              <a:rPr lang="en-US" sz="1200" dirty="0" smtClean="0">
                <a:solidFill>
                  <a:schemeClr val="bg1"/>
                </a:solidFill>
                <a:latin typeface="Georgia"/>
                <a:cs typeface="Georgia"/>
              </a:rPr>
              <a:t>Social aspects</a:t>
            </a:r>
            <a:endParaRPr lang="en-US" sz="1200" dirty="0">
              <a:solidFill>
                <a:schemeClr val="bg1"/>
              </a:solidFill>
              <a:latin typeface="Georgia"/>
              <a:cs typeface="Georgia"/>
            </a:endParaRPr>
          </a:p>
        </p:txBody>
      </p:sp>
      <p:sp>
        <p:nvSpPr>
          <p:cNvPr id="25" name="TextBox 24"/>
          <p:cNvSpPr txBox="1"/>
          <p:nvPr/>
        </p:nvSpPr>
        <p:spPr>
          <a:xfrm>
            <a:off x="8008691" y="2706058"/>
            <a:ext cx="1248229" cy="461665"/>
          </a:xfrm>
          <a:prstGeom prst="rect">
            <a:avLst/>
          </a:prstGeom>
          <a:noFill/>
        </p:spPr>
        <p:txBody>
          <a:bodyPr wrap="square" rtlCol="0">
            <a:spAutoFit/>
          </a:bodyPr>
          <a:lstStyle/>
          <a:p>
            <a:pPr algn="ctr"/>
            <a:r>
              <a:rPr lang="en-US" sz="1200" dirty="0" smtClean="0">
                <a:solidFill>
                  <a:schemeClr val="bg1"/>
                </a:solidFill>
                <a:latin typeface="Georgia"/>
                <a:cs typeface="Georgia"/>
              </a:rPr>
              <a:t>Environmental aspects</a:t>
            </a:r>
            <a:endParaRPr lang="en-US" sz="1200" dirty="0">
              <a:solidFill>
                <a:schemeClr val="bg1"/>
              </a:solidFill>
              <a:latin typeface="Georgia"/>
              <a:cs typeface="Georgia"/>
            </a:endParaRPr>
          </a:p>
        </p:txBody>
      </p:sp>
      <p:sp>
        <p:nvSpPr>
          <p:cNvPr id="26" name="TextBox 25"/>
          <p:cNvSpPr txBox="1"/>
          <p:nvPr/>
        </p:nvSpPr>
        <p:spPr>
          <a:xfrm>
            <a:off x="8230012" y="1661467"/>
            <a:ext cx="1248229" cy="461665"/>
          </a:xfrm>
          <a:prstGeom prst="rect">
            <a:avLst/>
          </a:prstGeom>
          <a:noFill/>
        </p:spPr>
        <p:txBody>
          <a:bodyPr wrap="square" rtlCol="0">
            <a:spAutoFit/>
          </a:bodyPr>
          <a:lstStyle/>
          <a:p>
            <a:pPr algn="ctr"/>
            <a:r>
              <a:rPr lang="en-US" sz="1200" dirty="0" smtClean="0">
                <a:solidFill>
                  <a:schemeClr val="bg1"/>
                </a:solidFill>
                <a:latin typeface="Georgia"/>
                <a:cs typeface="Georgia"/>
              </a:rPr>
              <a:t>Cultural aspects</a:t>
            </a:r>
            <a:endParaRPr lang="en-US" sz="1200" dirty="0">
              <a:solidFill>
                <a:schemeClr val="bg1"/>
              </a:solidFill>
              <a:latin typeface="Georgia"/>
              <a:cs typeface="Georgia"/>
            </a:endParaRPr>
          </a:p>
        </p:txBody>
      </p:sp>
      <p:sp>
        <p:nvSpPr>
          <p:cNvPr id="27" name="Oval 26"/>
          <p:cNvSpPr/>
          <p:nvPr/>
        </p:nvSpPr>
        <p:spPr>
          <a:xfrm>
            <a:off x="7697403" y="903431"/>
            <a:ext cx="3648760" cy="3682427"/>
          </a:xfrm>
          <a:prstGeom prst="ellipse">
            <a:avLst/>
          </a:prstGeom>
          <a:solidFill>
            <a:schemeClr val="bg1">
              <a:alpha val="7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sp>
        <p:nvSpPr>
          <p:cNvPr id="28" name="TextBox 27"/>
          <p:cNvSpPr txBox="1"/>
          <p:nvPr/>
        </p:nvSpPr>
        <p:spPr>
          <a:xfrm>
            <a:off x="705896" y="4484276"/>
            <a:ext cx="2487979" cy="338554"/>
          </a:xfrm>
          <a:prstGeom prst="rect">
            <a:avLst/>
          </a:prstGeom>
          <a:noFill/>
        </p:spPr>
        <p:txBody>
          <a:bodyPr wrap="square" rtlCol="0">
            <a:spAutoFit/>
          </a:bodyPr>
          <a:lstStyle/>
          <a:p>
            <a:pPr algn="ctr"/>
            <a:r>
              <a:rPr lang="en-US" sz="1600" dirty="0" smtClean="0">
                <a:latin typeface="Georgia"/>
                <a:cs typeface="Georgia"/>
              </a:rPr>
              <a:t>An agricultural system</a:t>
            </a:r>
            <a:endParaRPr lang="en-US" sz="1600" dirty="0">
              <a:latin typeface="Georgia"/>
              <a:cs typeface="Georgia"/>
            </a:endParaRPr>
          </a:p>
        </p:txBody>
      </p:sp>
      <p:sp>
        <p:nvSpPr>
          <p:cNvPr id="29" name="TextBox 28"/>
          <p:cNvSpPr txBox="1"/>
          <p:nvPr/>
        </p:nvSpPr>
        <p:spPr>
          <a:xfrm>
            <a:off x="355624" y="5139888"/>
            <a:ext cx="3126539" cy="830997"/>
          </a:xfrm>
          <a:prstGeom prst="rect">
            <a:avLst/>
          </a:prstGeom>
          <a:noFill/>
        </p:spPr>
        <p:txBody>
          <a:bodyPr wrap="square" rtlCol="0">
            <a:spAutoFit/>
          </a:bodyPr>
          <a:lstStyle/>
          <a:p>
            <a:pPr algn="ctr"/>
            <a:r>
              <a:rPr lang="en-US" sz="1600" dirty="0" smtClean="0">
                <a:latin typeface="Georgia"/>
                <a:cs typeface="Georgia"/>
              </a:rPr>
              <a:t>Given limited resources for research, how should we study this?</a:t>
            </a:r>
            <a:endParaRPr lang="en-US" sz="1600" dirty="0">
              <a:latin typeface="Georgia"/>
              <a:cs typeface="Georgia"/>
            </a:endParaRPr>
          </a:p>
        </p:txBody>
      </p:sp>
      <p:sp>
        <p:nvSpPr>
          <p:cNvPr id="30" name="TextBox 29"/>
          <p:cNvSpPr txBox="1"/>
          <p:nvPr/>
        </p:nvSpPr>
        <p:spPr>
          <a:xfrm>
            <a:off x="4551324" y="4022622"/>
            <a:ext cx="2487979" cy="584776"/>
          </a:xfrm>
          <a:prstGeom prst="rect">
            <a:avLst/>
          </a:prstGeom>
          <a:noFill/>
        </p:spPr>
        <p:txBody>
          <a:bodyPr wrap="square" rtlCol="0">
            <a:spAutoFit/>
          </a:bodyPr>
          <a:lstStyle/>
          <a:p>
            <a:pPr algn="ctr"/>
            <a:r>
              <a:rPr lang="en-US" sz="1600" dirty="0" smtClean="0">
                <a:latin typeface="Georgia"/>
                <a:cs typeface="Georgia"/>
              </a:rPr>
              <a:t>By addressing one aspect in great detail?</a:t>
            </a:r>
            <a:endParaRPr lang="en-US" sz="1600" dirty="0">
              <a:latin typeface="Georgia"/>
              <a:cs typeface="Georgia"/>
            </a:endParaRPr>
          </a:p>
        </p:txBody>
      </p:sp>
      <p:sp>
        <p:nvSpPr>
          <p:cNvPr id="31" name="TextBox 30"/>
          <p:cNvSpPr txBox="1"/>
          <p:nvPr/>
        </p:nvSpPr>
        <p:spPr>
          <a:xfrm>
            <a:off x="4485840" y="4922251"/>
            <a:ext cx="2487979" cy="830997"/>
          </a:xfrm>
          <a:prstGeom prst="rect">
            <a:avLst/>
          </a:prstGeom>
          <a:noFill/>
        </p:spPr>
        <p:txBody>
          <a:bodyPr wrap="square" rtlCol="0">
            <a:spAutoFit/>
          </a:bodyPr>
          <a:lstStyle/>
          <a:p>
            <a:pPr algn="ctr"/>
            <a:r>
              <a:rPr lang="en-US" sz="1600" dirty="0" smtClean="0">
                <a:latin typeface="Georgia"/>
                <a:cs typeface="Georgia"/>
              </a:rPr>
              <a:t>Are our results still relevant for the agricultural system?</a:t>
            </a:r>
            <a:endParaRPr lang="en-US" sz="1600" dirty="0">
              <a:latin typeface="Georgia"/>
              <a:cs typeface="Georgia"/>
            </a:endParaRPr>
          </a:p>
        </p:txBody>
      </p:sp>
      <p:sp>
        <p:nvSpPr>
          <p:cNvPr id="32" name="TextBox 31"/>
          <p:cNvSpPr txBox="1"/>
          <p:nvPr/>
        </p:nvSpPr>
        <p:spPr>
          <a:xfrm>
            <a:off x="7697428" y="4497907"/>
            <a:ext cx="3731179" cy="584776"/>
          </a:xfrm>
          <a:prstGeom prst="rect">
            <a:avLst/>
          </a:prstGeom>
          <a:noFill/>
        </p:spPr>
        <p:txBody>
          <a:bodyPr wrap="square" rtlCol="0">
            <a:spAutoFit/>
          </a:bodyPr>
          <a:lstStyle/>
          <a:p>
            <a:pPr algn="ctr"/>
            <a:r>
              <a:rPr lang="en-US" sz="1600" dirty="0" smtClean="0">
                <a:latin typeface="Georgia"/>
                <a:cs typeface="Georgia"/>
              </a:rPr>
              <a:t>Or by doing a coarser assessment that includes all essential dimensions?</a:t>
            </a:r>
            <a:endParaRPr lang="en-US" sz="1600" dirty="0">
              <a:latin typeface="Georgia"/>
              <a:cs typeface="Georgia"/>
            </a:endParaRPr>
          </a:p>
        </p:txBody>
      </p:sp>
      <p:pic>
        <p:nvPicPr>
          <p:cNvPr id="34" name="Picture 33"/>
          <p:cNvPicPr>
            <a:picLocks noChangeAspect="1"/>
          </p:cNvPicPr>
          <p:nvPr/>
        </p:nvPicPr>
        <p:blipFill rotWithShape="1">
          <a:blip r:embed="rId3" cstate="print">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p:blipFill>
        <p:spPr>
          <a:xfrm>
            <a:off x="7866770" y="1074057"/>
            <a:ext cx="3345543" cy="3302000"/>
          </a:xfrm>
          <a:prstGeom prst="ellipse">
            <a:avLst/>
          </a:prstGeom>
        </p:spPr>
      </p:pic>
      <p:sp>
        <p:nvSpPr>
          <p:cNvPr id="3" name="Slide Number Placeholder 2"/>
          <p:cNvSpPr>
            <a:spLocks noGrp="1"/>
          </p:cNvSpPr>
          <p:nvPr>
            <p:ph type="sldNum" sz="quarter" idx="12"/>
          </p:nvPr>
        </p:nvSpPr>
        <p:spPr/>
        <p:txBody>
          <a:bodyPr/>
          <a:lstStyle/>
          <a:p>
            <a:fld id="{C2D29DEA-C2FF-4F9C-8F85-7923E6F9F7B8}" type="slidenum">
              <a:rPr lang="en-US" smtClean="0"/>
              <a:t>23</a:t>
            </a:fld>
            <a:endParaRPr lang="en-US"/>
          </a:p>
        </p:txBody>
      </p:sp>
      <p:sp>
        <p:nvSpPr>
          <p:cNvPr id="35" name="Rectangle 34"/>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17601446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2" grpId="0">
        <p:bldAsOne/>
      </p:bldGraphic>
      <p:bldP spid="14" grpId="0"/>
      <p:bldP spid="15" grpId="0"/>
      <p:bldP spid="16" grpId="0"/>
      <p:bldP spid="17" grpId="0"/>
      <p:bldP spid="18" grpId="0"/>
      <p:bldP spid="19" grpId="0" animBg="1"/>
      <p:bldP spid="20" grpId="0"/>
      <p:bldP spid="22" grpId="0"/>
      <p:bldP spid="23" grpId="0"/>
      <p:bldP spid="24" grpId="0"/>
      <p:bldP spid="25" grpId="0"/>
      <p:bldP spid="26" grpId="0"/>
      <p:bldP spid="27" grpId="0" animBg="1"/>
      <p:bldP spid="28" grpId="0"/>
      <p:bldP spid="29" grpId="0"/>
      <p:bldP spid="30" grpId="0"/>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ontent Placeholder 4"/>
          <p:cNvGraphicFramePr>
            <a:graphicFrameLocks/>
          </p:cNvGraphicFramePr>
          <p:nvPr>
            <p:extLst>
              <p:ext uri="{D42A27DB-BD31-4B8C-83A1-F6EECF244321}">
                <p14:modId xmlns:p14="http://schemas.microsoft.com/office/powerpoint/2010/main" val="663786353"/>
              </p:ext>
            </p:extLst>
          </p:nvPr>
        </p:nvGraphicFramePr>
        <p:xfrm>
          <a:off x="92494" y="12922"/>
          <a:ext cx="1204823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5DA48D9A-82B3-4787-BFBF-1265C54746D2}" type="slidenum">
              <a:rPr lang="en-US" smtClean="0"/>
              <a:t>24</a:t>
            </a:fld>
            <a:endParaRPr lang="en-US"/>
          </a:p>
        </p:txBody>
      </p:sp>
    </p:spTree>
    <p:extLst>
      <p:ext uri="{BB962C8B-B14F-4D97-AF65-F5344CB8AC3E}">
        <p14:creationId xmlns:p14="http://schemas.microsoft.com/office/powerpoint/2010/main" val="31275605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27675" y="1522132"/>
            <a:ext cx="7475387" cy="5209439"/>
            <a:chOff x="4126583" y="1522131"/>
            <a:chExt cx="7473440" cy="5209439"/>
          </a:xfrm>
        </p:grpSpPr>
        <p:grpSp>
          <p:nvGrpSpPr>
            <p:cNvPr id="6" name="Group 5"/>
            <p:cNvGrpSpPr/>
            <p:nvPr/>
          </p:nvGrpSpPr>
          <p:grpSpPr>
            <a:xfrm>
              <a:off x="4126583" y="1522131"/>
              <a:ext cx="7024451" cy="5209439"/>
              <a:chOff x="4126583" y="1522131"/>
              <a:chExt cx="7024451" cy="5209439"/>
            </a:xfrm>
          </p:grpSpPr>
          <p:pic>
            <p:nvPicPr>
              <p:cNvPr id="4" name="Picture 3" descr="Screenshot 2018-05-18 12.53.20.jpg"/>
              <p:cNvPicPr>
                <a:picLocks noChangeAspect="1"/>
              </p:cNvPicPr>
              <p:nvPr/>
            </p:nvPicPr>
            <p:blipFill rotWithShape="1">
              <a:blip r:embed="rId3">
                <a:extLst>
                  <a:ext uri="{28A0092B-C50C-407E-A947-70E740481C1C}">
                    <a14:useLocalDpi xmlns:a14="http://schemas.microsoft.com/office/drawing/2010/main" val="0"/>
                  </a:ext>
                </a:extLst>
              </a:blip>
              <a:srcRect l="3753" t="2622" r="914" b="2335"/>
              <a:stretch/>
            </p:blipFill>
            <p:spPr>
              <a:xfrm>
                <a:off x="4126583" y="1522131"/>
                <a:ext cx="7024451" cy="5209439"/>
              </a:xfrm>
              <a:prstGeom prst="rect">
                <a:avLst/>
              </a:prstGeom>
            </p:spPr>
          </p:pic>
          <p:sp>
            <p:nvSpPr>
              <p:cNvPr id="5" name="Rectangle 4"/>
              <p:cNvSpPr/>
              <p:nvPr/>
            </p:nvSpPr>
            <p:spPr>
              <a:xfrm>
                <a:off x="8699078" y="5495390"/>
                <a:ext cx="2451956" cy="12361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grpSp>
        <p:sp>
          <p:nvSpPr>
            <p:cNvPr id="7" name="TextBox 6"/>
            <p:cNvSpPr txBox="1"/>
            <p:nvPr/>
          </p:nvSpPr>
          <p:spPr>
            <a:xfrm>
              <a:off x="7212828" y="6378656"/>
              <a:ext cx="4387195" cy="338554"/>
            </a:xfrm>
            <a:prstGeom prst="rect">
              <a:avLst/>
            </a:prstGeom>
            <a:noFill/>
          </p:spPr>
          <p:txBody>
            <a:bodyPr wrap="square" rtlCol="0">
              <a:spAutoFit/>
            </a:bodyPr>
            <a:lstStyle/>
            <a:p>
              <a:r>
                <a:rPr lang="en-US" sz="1600" dirty="0" smtClean="0">
                  <a:solidFill>
                    <a:srgbClr val="7F7F7F"/>
                  </a:solidFill>
                  <a:latin typeface="Georgia"/>
                  <a:cs typeface="Georgia"/>
                </a:rPr>
                <a:t>Gross, S., 1980. Dodd Mead, New York</a:t>
              </a:r>
              <a:endParaRPr lang="en-US" sz="1600" dirty="0">
                <a:solidFill>
                  <a:srgbClr val="7F7F7F"/>
                </a:solidFill>
                <a:latin typeface="Georgia"/>
                <a:cs typeface="Georgia"/>
              </a:endParaRPr>
            </a:p>
          </p:txBody>
        </p:sp>
      </p:grpSp>
      <p:sp>
        <p:nvSpPr>
          <p:cNvPr id="2" name="Title 1"/>
          <p:cNvSpPr>
            <a:spLocks noGrp="1"/>
          </p:cNvSpPr>
          <p:nvPr>
            <p:ph type="ctrTitle"/>
          </p:nvPr>
        </p:nvSpPr>
        <p:spPr>
          <a:xfrm>
            <a:off x="222605" y="18"/>
            <a:ext cx="10363200" cy="1470025"/>
          </a:xfrm>
        </p:spPr>
        <p:txBody>
          <a:bodyPr>
            <a:normAutofit/>
          </a:bodyPr>
          <a:lstStyle/>
          <a:p>
            <a:r>
              <a:rPr lang="en-US" sz="3600" b="1" dirty="0"/>
              <a:t>Holistic model </a:t>
            </a:r>
            <a:r>
              <a:rPr lang="en-US" sz="3600" b="1" dirty="0" smtClean="0"/>
              <a:t>building </a:t>
            </a:r>
            <a:br>
              <a:rPr lang="en-US" sz="3600" b="1" dirty="0" smtClean="0"/>
            </a:br>
            <a:r>
              <a:rPr lang="en-US" sz="3600" b="1" dirty="0" smtClean="0"/>
              <a:t>for decision support</a:t>
            </a:r>
            <a:endParaRPr lang="en-US" sz="3600" b="1" dirty="0"/>
          </a:p>
        </p:txBody>
      </p:sp>
      <p:sp>
        <p:nvSpPr>
          <p:cNvPr id="10" name="Content Placeholder 2"/>
          <p:cNvSpPr txBox="1">
            <a:spLocks/>
          </p:cNvSpPr>
          <p:nvPr/>
        </p:nvSpPr>
        <p:spPr>
          <a:xfrm>
            <a:off x="410492" y="1922260"/>
            <a:ext cx="7935549"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Georgia"/>
                <a:cs typeface="Georgia"/>
              </a:rPr>
              <a:t>Decision Analysis</a:t>
            </a:r>
          </a:p>
          <a:p>
            <a:r>
              <a:rPr lang="en-US" dirty="0" smtClean="0">
                <a:latin typeface="Georgia"/>
                <a:cs typeface="Georgia"/>
              </a:rPr>
              <a:t>Modeling</a:t>
            </a:r>
          </a:p>
          <a:p>
            <a:pPr lvl="1"/>
            <a:r>
              <a:rPr lang="en-US" dirty="0" smtClean="0">
                <a:latin typeface="Georgia"/>
                <a:cs typeface="Georgia"/>
              </a:rPr>
              <a:t>Principles</a:t>
            </a:r>
          </a:p>
          <a:p>
            <a:pPr lvl="1"/>
            <a:r>
              <a:rPr lang="en-US" dirty="0" smtClean="0">
                <a:latin typeface="Georgia"/>
                <a:cs typeface="Georgia"/>
              </a:rPr>
              <a:t>Implications</a:t>
            </a:r>
          </a:p>
          <a:p>
            <a:pPr lvl="1"/>
            <a:r>
              <a:rPr lang="en-US" dirty="0" smtClean="0">
                <a:latin typeface="Georgia"/>
                <a:cs typeface="Georgia"/>
              </a:rPr>
              <a:t>Processes</a:t>
            </a:r>
          </a:p>
          <a:p>
            <a:pPr lvl="1"/>
            <a:r>
              <a:rPr lang="en-US" dirty="0" smtClean="0">
                <a:latin typeface="Georgia"/>
                <a:cs typeface="Georgia"/>
              </a:rPr>
              <a:t>Example</a:t>
            </a:r>
          </a:p>
          <a:p>
            <a:pPr lvl="1"/>
            <a:r>
              <a:rPr lang="en-US" dirty="0" smtClean="0">
                <a:latin typeface="Georgia"/>
                <a:cs typeface="Georgia"/>
              </a:rPr>
              <a:t>Resources</a:t>
            </a:r>
          </a:p>
        </p:txBody>
      </p:sp>
      <p:sp>
        <p:nvSpPr>
          <p:cNvPr id="3" name="Rectangle 2"/>
          <p:cNvSpPr/>
          <p:nvPr/>
        </p:nvSpPr>
        <p:spPr>
          <a:xfrm>
            <a:off x="9174877" y="2527056"/>
            <a:ext cx="1411520" cy="28734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sp>
        <p:nvSpPr>
          <p:cNvPr id="9" name="TextBox 8"/>
          <p:cNvSpPr txBox="1"/>
          <p:nvPr/>
        </p:nvSpPr>
        <p:spPr>
          <a:xfrm>
            <a:off x="8716837" y="260186"/>
            <a:ext cx="3373567" cy="2031325"/>
          </a:xfrm>
          <a:prstGeom prst="rect">
            <a:avLst/>
          </a:prstGeom>
          <a:noFill/>
        </p:spPr>
        <p:txBody>
          <a:bodyPr wrap="square" rtlCol="0">
            <a:spAutoFit/>
          </a:bodyPr>
          <a:lstStyle/>
          <a:p>
            <a:pPr algn="ctr"/>
            <a:r>
              <a:rPr lang="en-US" dirty="0" smtClean="0">
                <a:latin typeface="Georgia"/>
                <a:cs typeface="Georgia"/>
              </a:rPr>
              <a:t>"</a:t>
            </a:r>
            <a:r>
              <a:rPr lang="en-US" dirty="0">
                <a:latin typeface="Georgia"/>
                <a:cs typeface="Georgia"/>
              </a:rPr>
              <a:t>Every </a:t>
            </a:r>
            <a:r>
              <a:rPr lang="en-US" dirty="0" smtClean="0">
                <a:latin typeface="Georgia"/>
                <a:cs typeface="Georgia"/>
              </a:rPr>
              <a:t>specialist [..] </a:t>
            </a:r>
            <a:r>
              <a:rPr lang="en-US" dirty="0">
                <a:latin typeface="Georgia"/>
                <a:cs typeface="Georgia"/>
              </a:rPr>
              <a:t>believes that he understands the entire human being, while in reality he only grasps a tiny </a:t>
            </a:r>
            <a:r>
              <a:rPr lang="en-US" dirty="0" smtClean="0">
                <a:latin typeface="Georgia"/>
                <a:cs typeface="Georgia"/>
              </a:rPr>
              <a:t>part [</a:t>
            </a:r>
            <a:r>
              <a:rPr lang="mr-IN" dirty="0" smtClean="0">
                <a:latin typeface="Georgia"/>
                <a:cs typeface="Georgia"/>
              </a:rPr>
              <a:t>…</a:t>
            </a:r>
            <a:r>
              <a:rPr lang="en-US" dirty="0" smtClean="0">
                <a:latin typeface="Georgia"/>
                <a:cs typeface="Georgia"/>
              </a:rPr>
              <a:t>]”</a:t>
            </a:r>
          </a:p>
          <a:p>
            <a:pPr algn="ctr"/>
            <a:endParaRPr lang="en-US" dirty="0" smtClean="0">
              <a:latin typeface="Georgia"/>
              <a:cs typeface="Georgia"/>
            </a:endParaRPr>
          </a:p>
          <a:p>
            <a:pPr algn="ctr"/>
            <a:r>
              <a:rPr lang="en-US" dirty="0" smtClean="0">
                <a:latin typeface="Georgia"/>
                <a:cs typeface="Georgia"/>
              </a:rPr>
              <a:t>Dr. </a:t>
            </a:r>
            <a:r>
              <a:rPr lang="en-US" dirty="0">
                <a:latin typeface="Georgia"/>
                <a:cs typeface="Georgia"/>
              </a:rPr>
              <a:t>Alexis </a:t>
            </a:r>
            <a:r>
              <a:rPr lang="en-US" dirty="0" smtClean="0">
                <a:latin typeface="Georgia"/>
                <a:cs typeface="Georgia"/>
              </a:rPr>
              <a:t>Carrel </a:t>
            </a:r>
          </a:p>
          <a:p>
            <a:pPr algn="ctr"/>
            <a:r>
              <a:rPr lang="en-US" dirty="0" smtClean="0">
                <a:latin typeface="Georgia"/>
                <a:cs typeface="Georgia"/>
              </a:rPr>
              <a:t>Nobel laureate</a:t>
            </a:r>
            <a:endParaRPr lang="en-US" dirty="0">
              <a:latin typeface="Georgia"/>
              <a:cs typeface="Georgia"/>
            </a:endParaRPr>
          </a:p>
        </p:txBody>
      </p:sp>
    </p:spTree>
    <p:extLst>
      <p:ext uri="{BB962C8B-B14F-4D97-AF65-F5344CB8AC3E}">
        <p14:creationId xmlns:p14="http://schemas.microsoft.com/office/powerpoint/2010/main" val="3934008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569043" y="84712"/>
            <a:ext cx="6918896" cy="773011"/>
          </a:xfrm>
          <a:prstGeom prst="rect">
            <a:avLst/>
          </a:prstGeom>
          <a:solidFill>
            <a:srgbClr val="FFFFFF">
              <a:alpha val="85000"/>
            </a:srgbClr>
          </a:solidFill>
          <a:ln>
            <a:noFill/>
          </a:ln>
          <a:effectLst>
            <a:softEdge rad="127000"/>
          </a:effectLst>
        </p:spPr>
        <p:txBody>
          <a:bodyPr vert="horz" lIns="182880" tIns="182880" rIns="182880" bIns="18288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1000"/>
              </a:spcBef>
              <a:buFont typeface="Arial" panose="020B0604020202020204" pitchFamily="34" charset="0"/>
              <a:buNone/>
            </a:pPr>
            <a:r>
              <a:rPr lang="en-US" sz="3600" b="1" dirty="0" smtClean="0">
                <a:latin typeface="Georgia"/>
                <a:ea typeface="+mn-ea"/>
                <a:cs typeface="Georgia"/>
              </a:rPr>
              <a:t>Decision Analysis</a:t>
            </a:r>
            <a:endParaRPr lang="en-US" sz="3600" b="1" dirty="0">
              <a:latin typeface="Georgia"/>
              <a:ea typeface="+mn-ea"/>
              <a:cs typeface="Georgia"/>
            </a:endParaRPr>
          </a:p>
        </p:txBody>
      </p:sp>
      <p:sp>
        <p:nvSpPr>
          <p:cNvPr id="6" name="Rectangle 5"/>
          <p:cNvSpPr/>
          <p:nvPr/>
        </p:nvSpPr>
        <p:spPr>
          <a:xfrm>
            <a:off x="646067" y="953568"/>
            <a:ext cx="10933044" cy="1655151"/>
          </a:xfrm>
          <a:prstGeom prst="rect">
            <a:avLst/>
          </a:prstGeom>
          <a:noFill/>
          <a:ln>
            <a:noFill/>
          </a:ln>
          <a:effectLst>
            <a:softEdge rad="127000"/>
          </a:effectLst>
        </p:spPr>
        <p:txBody>
          <a:bodyPr vert="horz" lIns="182880" tIns="182880" rIns="182880" bIns="182880" rtlCol="0" anchor="t" anchorCtr="0">
            <a:normAutofit/>
          </a:bodyPr>
          <a:lstStyle/>
          <a:p>
            <a:pPr algn="ctr">
              <a:lnSpc>
                <a:spcPct val="120000"/>
              </a:lnSpc>
              <a:spcBef>
                <a:spcPts val="1000"/>
              </a:spcBef>
            </a:pPr>
            <a:r>
              <a:rPr lang="en-US" sz="2400" dirty="0" smtClean="0">
                <a:latin typeface="Georgia"/>
                <a:cs typeface="Georgia"/>
              </a:rPr>
              <a:t>Discipline </a:t>
            </a:r>
            <a:r>
              <a:rPr lang="en-US" sz="2400" dirty="0">
                <a:latin typeface="Georgia"/>
                <a:cs typeface="Georgia"/>
              </a:rPr>
              <a:t>comprising the philosophy, theory, methodology, and professional practice necessary to address important </a:t>
            </a:r>
            <a:r>
              <a:rPr lang="en-US" sz="2400" b="1" dirty="0">
                <a:latin typeface="Georgia"/>
                <a:cs typeface="Georgia"/>
              </a:rPr>
              <a:t>decisions</a:t>
            </a:r>
            <a:r>
              <a:rPr lang="en-US" sz="2400" dirty="0">
                <a:latin typeface="Georgia"/>
                <a:cs typeface="Georgia"/>
              </a:rPr>
              <a:t> in a formal manner.</a:t>
            </a:r>
            <a:endParaRPr lang="en-US" sz="2400" dirty="0" smtClean="0">
              <a:solidFill>
                <a:schemeClr val="tx1"/>
              </a:solidFill>
              <a:latin typeface="Georgia"/>
              <a:cs typeface="Georgia"/>
            </a:endParaRPr>
          </a:p>
        </p:txBody>
      </p:sp>
      <p:sp>
        <p:nvSpPr>
          <p:cNvPr id="7" name="Content Placeholder 2"/>
          <p:cNvSpPr txBox="1">
            <a:spLocks/>
          </p:cNvSpPr>
          <p:nvPr/>
        </p:nvSpPr>
        <p:spPr>
          <a:xfrm>
            <a:off x="646067" y="2501901"/>
            <a:ext cx="10933044" cy="1126186"/>
          </a:xfrm>
          <a:prstGeom prst="rect">
            <a:avLst/>
          </a:prstGeom>
          <a:noFill/>
          <a:ln>
            <a:noFill/>
          </a:ln>
          <a:effectLst>
            <a:softEdge rad="127000"/>
          </a:effectLst>
        </p:spPr>
        <p:txBody>
          <a:bodyPr vert="horz" lIns="182880" tIns="182880" rIns="182880" bIns="182880" rtlCol="0" anchor="t" anchorCtr="0">
            <a:noAutofit/>
          </a:bodyPr>
          <a:lstStyle>
            <a:defPPr>
              <a:defRPr lang="en-US"/>
            </a:defPPr>
            <a:lvl1pPr indent="0" algn="ctr">
              <a:lnSpc>
                <a:spcPct val="90000"/>
              </a:lnSpc>
              <a:spcBef>
                <a:spcPts val="1000"/>
              </a:spcBef>
              <a:buFont typeface="Arial" panose="020B0604020202020204" pitchFamily="34" charset="0"/>
              <a:buNone/>
              <a:defRPr sz="2800"/>
            </a:lvl1pPr>
            <a:lvl2pPr marL="971550" lvl="1" indent="-514350">
              <a:lnSpc>
                <a:spcPct val="90000"/>
              </a:lnSpc>
              <a:spcBef>
                <a:spcPts val="500"/>
              </a:spcBef>
              <a:buFont typeface="+mj-lt"/>
              <a:buAutoNum type="arabicPeriod"/>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smtClean="0">
                <a:latin typeface="Georgia"/>
                <a:cs typeface="Georgia"/>
              </a:rPr>
              <a:t>- What is the rational course of action based on our knowledge?</a:t>
            </a:r>
          </a:p>
          <a:p>
            <a:r>
              <a:rPr lang="en-US" sz="2400" dirty="0" smtClean="0">
                <a:latin typeface="Georgia"/>
                <a:cs typeface="Georgia"/>
              </a:rPr>
              <a:t>- What </a:t>
            </a:r>
            <a:r>
              <a:rPr lang="en-US" sz="2400" dirty="0">
                <a:latin typeface="Georgia"/>
                <a:cs typeface="Georgia"/>
              </a:rPr>
              <a:t>priority measurements could help us make better decisions</a:t>
            </a:r>
            <a:r>
              <a:rPr lang="en-US" sz="2400" dirty="0" smtClean="0">
                <a:latin typeface="Georgia"/>
                <a:cs typeface="Georgia"/>
              </a:rPr>
              <a:t>?</a:t>
            </a:r>
            <a:endParaRPr lang="en-US" sz="2400" dirty="0">
              <a:latin typeface="Georgia"/>
              <a:cs typeface="Georgia"/>
            </a:endParaRPr>
          </a:p>
        </p:txBody>
      </p:sp>
      <p:sp>
        <p:nvSpPr>
          <p:cNvPr id="8" name="Rectangle 7"/>
          <p:cNvSpPr/>
          <p:nvPr/>
        </p:nvSpPr>
        <p:spPr>
          <a:xfrm>
            <a:off x="6693071" y="2045836"/>
            <a:ext cx="4635103" cy="338554"/>
          </a:xfrm>
          <a:prstGeom prst="rect">
            <a:avLst/>
          </a:prstGeom>
        </p:spPr>
        <p:txBody>
          <a:bodyPr wrap="none">
            <a:spAutoFit/>
          </a:bodyPr>
          <a:lstStyle/>
          <a:p>
            <a:pPr algn="r"/>
            <a:r>
              <a:rPr lang="en-US" sz="1600" dirty="0">
                <a:solidFill>
                  <a:srgbClr val="7F7F7F"/>
                </a:solidFill>
                <a:latin typeface="Georgia"/>
                <a:cs typeface="Georgia"/>
              </a:rPr>
              <a:t>https://en.wikipedia.org/wiki/Decision_analysis</a:t>
            </a:r>
          </a:p>
        </p:txBody>
      </p:sp>
      <p:sp>
        <p:nvSpPr>
          <p:cNvPr id="9" name="Text Box 5"/>
          <p:cNvSpPr txBox="1">
            <a:spLocks noChangeArrowheads="1"/>
          </p:cNvSpPr>
          <p:nvPr/>
        </p:nvSpPr>
        <p:spPr bwMode="auto">
          <a:xfrm>
            <a:off x="4884229" y="3561968"/>
            <a:ext cx="7046259" cy="349665"/>
          </a:xfrm>
          <a:prstGeom prst="rect">
            <a:avLst/>
          </a:prstGeom>
          <a:noFill/>
          <a:ln w="82550">
            <a:noFill/>
          </a:ln>
          <a:effectLst>
            <a:softEdge rad="31750"/>
          </a:effectLst>
        </p:spPr>
        <p:txBody>
          <a:bodyPr vert="horz" lIns="182880" tIns="182880" rIns="182880" bIns="182880" rtlCol="0" anchor="ctr" anchorCtr="0">
            <a:noAutofit/>
          </a:bodyPr>
          <a:lstStyle>
            <a:defPPr>
              <a:defRPr lang="en-US"/>
            </a:defPPr>
            <a:lvl1pPr lvl="0" algn="r">
              <a:lnSpc>
                <a:spcPct val="90000"/>
              </a:lnSpc>
              <a:spcBef>
                <a:spcPts val="0"/>
              </a:spcBef>
            </a:lvl1pPr>
          </a:lstStyle>
          <a:p>
            <a:r>
              <a:rPr lang="en-US" dirty="0" smtClean="0">
                <a:solidFill>
                  <a:srgbClr val="7F7F7F"/>
                </a:solidFill>
                <a:latin typeface="Georgia"/>
                <a:cs typeface="Georgia"/>
              </a:rPr>
              <a:t>Shepherd et al., 2015. Nature </a:t>
            </a:r>
            <a:r>
              <a:rPr lang="en-US" dirty="0">
                <a:solidFill>
                  <a:srgbClr val="7F7F7F"/>
                </a:solidFill>
                <a:latin typeface="Georgia"/>
                <a:cs typeface="Georgia"/>
              </a:rPr>
              <a:t>523, 152-154</a:t>
            </a:r>
            <a:r>
              <a:rPr lang="en-US" dirty="0" smtClean="0">
                <a:solidFill>
                  <a:srgbClr val="7F7F7F"/>
                </a:solidFill>
                <a:latin typeface="Georgia"/>
                <a:cs typeface="Georgia"/>
              </a:rPr>
              <a:t>.</a:t>
            </a:r>
            <a:endParaRPr lang="en-US" dirty="0">
              <a:solidFill>
                <a:srgbClr val="7F7F7F"/>
              </a:solidFill>
              <a:latin typeface="Georgia"/>
              <a:cs typeface="Georgia"/>
            </a:endParaRPr>
          </a:p>
        </p:txBody>
      </p:sp>
      <p:sp>
        <p:nvSpPr>
          <p:cNvPr id="13" name="TextBox 12"/>
          <p:cNvSpPr txBox="1"/>
          <p:nvPr/>
        </p:nvSpPr>
        <p:spPr>
          <a:xfrm>
            <a:off x="872355" y="4788834"/>
            <a:ext cx="10886356" cy="1077218"/>
          </a:xfrm>
          <a:prstGeom prst="rect">
            <a:avLst/>
          </a:prstGeom>
          <a:noFill/>
        </p:spPr>
        <p:txBody>
          <a:bodyPr wrap="square" rtlCol="0">
            <a:spAutoFit/>
          </a:bodyPr>
          <a:lstStyle/>
          <a:p>
            <a:pPr algn="ctr"/>
            <a:r>
              <a:rPr lang="en-US" sz="3200" b="1" dirty="0" smtClean="0">
                <a:latin typeface="Georgia"/>
                <a:cs typeface="Georgia"/>
              </a:rPr>
              <a:t>Incorporate uncertainty </a:t>
            </a:r>
          </a:p>
          <a:p>
            <a:pPr algn="ctr"/>
            <a:r>
              <a:rPr lang="en-US" sz="3200" b="1" dirty="0" smtClean="0">
                <a:latin typeface="Georgia"/>
                <a:cs typeface="Georgia"/>
              </a:rPr>
              <a:t>using stochastic modeling tools </a:t>
            </a:r>
            <a:endParaRPr lang="en-US" sz="3200" b="1" dirty="0">
              <a:latin typeface="Georgia"/>
              <a:cs typeface="Georgia"/>
            </a:endParaRPr>
          </a:p>
        </p:txBody>
      </p:sp>
      <p:sp>
        <p:nvSpPr>
          <p:cNvPr id="3" name="Slide Number Placeholder 2"/>
          <p:cNvSpPr>
            <a:spLocks noGrp="1"/>
          </p:cNvSpPr>
          <p:nvPr>
            <p:ph type="sldNum" sz="quarter" idx="12"/>
          </p:nvPr>
        </p:nvSpPr>
        <p:spPr/>
        <p:txBody>
          <a:bodyPr/>
          <a:lstStyle/>
          <a:p>
            <a:fld id="{C2D29DEA-C2FF-4F9C-8F85-7923E6F9F7B8}" type="slidenum">
              <a:rPr lang="en-US" smtClean="0"/>
              <a:t>26</a:t>
            </a:fld>
            <a:endParaRPr lang="en-US"/>
          </a:p>
        </p:txBody>
      </p:sp>
    </p:spTree>
    <p:extLst>
      <p:ext uri="{BB962C8B-B14F-4D97-AF65-F5344CB8AC3E}">
        <p14:creationId xmlns:p14="http://schemas.microsoft.com/office/powerpoint/2010/main" val="1948499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1643" y="185758"/>
            <a:ext cx="9051212" cy="885565"/>
          </a:xfrm>
          <a:noFill/>
          <a:ln>
            <a:noFill/>
          </a:ln>
          <a:effectLst>
            <a:softEdge rad="127000"/>
          </a:effectLst>
        </p:spPr>
        <p:txBody>
          <a:bodyPr vert="horz" lIns="182880" tIns="182880" rIns="182880" bIns="182880" rtlCol="0" anchor="ctr" anchorCtr="0">
            <a:noAutofit/>
          </a:bodyPr>
          <a:lstStyle/>
          <a:p>
            <a:r>
              <a:rPr lang="en-US" sz="3600" b="1" dirty="0"/>
              <a:t>Great minds of Decision Analysis</a:t>
            </a:r>
          </a:p>
        </p:txBody>
      </p:sp>
      <p:sp>
        <p:nvSpPr>
          <p:cNvPr id="14" name="TextBox 13"/>
          <p:cNvSpPr txBox="1"/>
          <p:nvPr/>
        </p:nvSpPr>
        <p:spPr>
          <a:xfrm>
            <a:off x="4934017" y="3238445"/>
            <a:ext cx="2128371" cy="584776"/>
          </a:xfrm>
          <a:prstGeom prst="rect">
            <a:avLst/>
          </a:prstGeom>
          <a:noFill/>
        </p:spPr>
        <p:txBody>
          <a:bodyPr wrap="square" rtlCol="0">
            <a:spAutoFit/>
          </a:bodyPr>
          <a:lstStyle>
            <a:defPPr>
              <a:defRPr lang="en-US"/>
            </a:defPPr>
            <a:lvl1pPr algn="ctr"/>
          </a:lstStyle>
          <a:p>
            <a:r>
              <a:rPr lang="en-US" sz="1600" dirty="0">
                <a:latin typeface="Georgia"/>
                <a:cs typeface="Georgia"/>
              </a:rPr>
              <a:t>Daniel </a:t>
            </a:r>
            <a:r>
              <a:rPr lang="en-US" sz="1600" dirty="0" err="1" smtClean="0">
                <a:latin typeface="Georgia"/>
                <a:cs typeface="Georgia"/>
              </a:rPr>
              <a:t>Kahneman</a:t>
            </a:r>
            <a:endParaRPr lang="en-US" sz="1600" dirty="0">
              <a:latin typeface="Georgia"/>
              <a:cs typeface="Georgia"/>
            </a:endParaRPr>
          </a:p>
          <a:p>
            <a:r>
              <a:rPr lang="en-US" sz="1600" i="1" dirty="0" smtClean="0">
                <a:latin typeface="Georgia"/>
                <a:cs typeface="Georgia"/>
              </a:rPr>
              <a:t>Nobel </a:t>
            </a:r>
            <a:r>
              <a:rPr lang="en-US" sz="1600" i="1" dirty="0">
                <a:latin typeface="Georgia"/>
                <a:cs typeface="Georgia"/>
              </a:rPr>
              <a:t>Prize 2002</a:t>
            </a:r>
          </a:p>
        </p:txBody>
      </p:sp>
      <p:sp>
        <p:nvSpPr>
          <p:cNvPr id="20" name="TextBox 19"/>
          <p:cNvSpPr txBox="1"/>
          <p:nvPr/>
        </p:nvSpPr>
        <p:spPr>
          <a:xfrm>
            <a:off x="3346560" y="3238446"/>
            <a:ext cx="1649105" cy="584776"/>
          </a:xfrm>
          <a:prstGeom prst="rect">
            <a:avLst/>
          </a:prstGeom>
          <a:noFill/>
        </p:spPr>
        <p:txBody>
          <a:bodyPr wrap="square" rtlCol="0">
            <a:spAutoFit/>
          </a:bodyPr>
          <a:lstStyle>
            <a:defPPr>
              <a:defRPr lang="en-US"/>
            </a:defPPr>
            <a:lvl1pPr algn="ctr">
              <a:defRPr sz="1600"/>
            </a:lvl1pPr>
          </a:lstStyle>
          <a:p>
            <a:r>
              <a:rPr lang="en-US" dirty="0">
                <a:latin typeface="Georgia"/>
                <a:cs typeface="Georgia"/>
              </a:rPr>
              <a:t>Amos </a:t>
            </a:r>
            <a:r>
              <a:rPr lang="en-US" dirty="0" err="1">
                <a:latin typeface="Georgia"/>
                <a:cs typeface="Georgia"/>
              </a:rPr>
              <a:t>Tversky</a:t>
            </a:r>
            <a:endParaRPr lang="en-US" dirty="0">
              <a:latin typeface="Georgia"/>
              <a:cs typeface="Georgia"/>
            </a:endParaRPr>
          </a:p>
          <a:p>
            <a:r>
              <a:rPr lang="en-US" dirty="0">
                <a:latin typeface="Georgia"/>
                <a:cs typeface="Georgia"/>
              </a:rPr>
              <a:t>1937-1996</a:t>
            </a:r>
          </a:p>
        </p:txBody>
      </p:sp>
      <p:pic>
        <p:nvPicPr>
          <p:cNvPr id="21" name="Picture 20"/>
          <p:cNvPicPr>
            <a:picLocks noChangeAspect="1"/>
          </p:cNvPicPr>
          <p:nvPr/>
        </p:nvPicPr>
        <p:blipFill rotWithShape="1">
          <a:blip r:embed="rId3"/>
          <a:srcRect l="44725" r="18029" b="31566"/>
          <a:stretch/>
        </p:blipFill>
        <p:spPr>
          <a:xfrm>
            <a:off x="8735929" y="3908552"/>
            <a:ext cx="1303907" cy="1755648"/>
          </a:xfrm>
          <a:prstGeom prst="rect">
            <a:avLst/>
          </a:prstGeom>
          <a:effectLst>
            <a:softEdge rad="63500"/>
          </a:effectLst>
        </p:spPr>
      </p:pic>
      <p:sp>
        <p:nvSpPr>
          <p:cNvPr id="23" name="TextBox 22"/>
          <p:cNvSpPr txBox="1"/>
          <p:nvPr/>
        </p:nvSpPr>
        <p:spPr>
          <a:xfrm>
            <a:off x="8485547" y="5603069"/>
            <a:ext cx="1804632" cy="830997"/>
          </a:xfrm>
          <a:prstGeom prst="rect">
            <a:avLst/>
          </a:prstGeom>
          <a:noFill/>
        </p:spPr>
        <p:txBody>
          <a:bodyPr wrap="square" rtlCol="0">
            <a:spAutoFit/>
          </a:bodyPr>
          <a:lstStyle>
            <a:defPPr>
              <a:defRPr lang="en-US"/>
            </a:defPPr>
            <a:lvl1pPr algn="ctr"/>
          </a:lstStyle>
          <a:p>
            <a:r>
              <a:rPr lang="en-US" sz="1600" dirty="0" smtClean="0">
                <a:latin typeface="Georgia"/>
                <a:cs typeface="Georgia"/>
              </a:rPr>
              <a:t>Douglas </a:t>
            </a:r>
            <a:r>
              <a:rPr lang="en-US" sz="1600" dirty="0">
                <a:latin typeface="Georgia"/>
                <a:cs typeface="Georgia"/>
              </a:rPr>
              <a:t>Hubbard</a:t>
            </a:r>
          </a:p>
          <a:p>
            <a:r>
              <a:rPr lang="en-US" sz="1600" i="1" dirty="0" smtClean="0">
                <a:latin typeface="Georgia"/>
                <a:cs typeface="Georgia"/>
              </a:rPr>
              <a:t>H. Decision Research</a:t>
            </a:r>
            <a:endParaRPr lang="en-US" sz="1600" i="1" dirty="0">
              <a:latin typeface="Georgia"/>
              <a:cs typeface="Georgia"/>
            </a:endParaRPr>
          </a:p>
        </p:txBody>
      </p:sp>
      <p:sp>
        <p:nvSpPr>
          <p:cNvPr id="35" name="TextBox 34"/>
          <p:cNvSpPr txBox="1"/>
          <p:nvPr/>
        </p:nvSpPr>
        <p:spPr>
          <a:xfrm>
            <a:off x="2220884" y="5603030"/>
            <a:ext cx="1949075" cy="584776"/>
          </a:xfrm>
          <a:prstGeom prst="rect">
            <a:avLst/>
          </a:prstGeom>
          <a:noFill/>
        </p:spPr>
        <p:txBody>
          <a:bodyPr wrap="square" rtlCol="0">
            <a:spAutoFit/>
          </a:bodyPr>
          <a:lstStyle>
            <a:defPPr>
              <a:defRPr lang="en-US"/>
            </a:defPPr>
            <a:lvl1pPr algn="ctr">
              <a:defRPr sz="1600"/>
            </a:lvl1pPr>
          </a:lstStyle>
          <a:p>
            <a:r>
              <a:rPr lang="en-US" dirty="0">
                <a:latin typeface="Georgia"/>
                <a:cs typeface="Georgia"/>
              </a:rPr>
              <a:t>Nate Silver</a:t>
            </a:r>
          </a:p>
          <a:p>
            <a:r>
              <a:rPr lang="en-US" i="1" dirty="0" err="1">
                <a:latin typeface="Georgia"/>
                <a:cs typeface="Georgia"/>
              </a:rPr>
              <a:t>FiveThirtyEight</a:t>
            </a:r>
            <a:r>
              <a:rPr lang="en-US" i="1" dirty="0">
                <a:latin typeface="Georgia"/>
                <a:cs typeface="Georgia"/>
              </a:rPr>
              <a:t> </a:t>
            </a:r>
          </a:p>
        </p:txBody>
      </p:sp>
      <p:pic>
        <p:nvPicPr>
          <p:cNvPr id="11" name="Picture 10"/>
          <p:cNvPicPr>
            <a:picLocks noChangeAspect="1"/>
          </p:cNvPicPr>
          <p:nvPr/>
        </p:nvPicPr>
        <p:blipFill rotWithShape="1">
          <a:blip r:embed="rId4"/>
          <a:srcRect l="29985" t="12939" r="54128" b="56159"/>
          <a:stretch/>
        </p:blipFill>
        <p:spPr>
          <a:xfrm>
            <a:off x="10354835" y="3921698"/>
            <a:ext cx="1353932" cy="1755648"/>
          </a:xfrm>
          <a:prstGeom prst="rect">
            <a:avLst/>
          </a:prstGeom>
          <a:effectLst>
            <a:softEdge rad="63500"/>
          </a:effectLst>
        </p:spPr>
      </p:pic>
      <p:sp>
        <p:nvSpPr>
          <p:cNvPr id="38" name="TextBox 37"/>
          <p:cNvSpPr txBox="1"/>
          <p:nvPr/>
        </p:nvSpPr>
        <p:spPr>
          <a:xfrm>
            <a:off x="10057263" y="5627973"/>
            <a:ext cx="1949075" cy="830997"/>
          </a:xfrm>
          <a:prstGeom prst="rect">
            <a:avLst/>
          </a:prstGeom>
          <a:noFill/>
        </p:spPr>
        <p:txBody>
          <a:bodyPr wrap="square" rtlCol="0">
            <a:spAutoFit/>
          </a:bodyPr>
          <a:lstStyle>
            <a:defPPr>
              <a:defRPr lang="en-US"/>
            </a:defPPr>
            <a:lvl1pPr algn="ctr"/>
          </a:lstStyle>
          <a:p>
            <a:r>
              <a:rPr lang="en-US" sz="1600" dirty="0">
                <a:latin typeface="Georgia"/>
                <a:cs typeface="Georgia"/>
              </a:rPr>
              <a:t>Norman Fenton</a:t>
            </a:r>
          </a:p>
          <a:p>
            <a:r>
              <a:rPr lang="en-US" sz="1600" i="1" dirty="0">
                <a:latin typeface="Georgia"/>
                <a:cs typeface="Georgia"/>
              </a:rPr>
              <a:t>Queen Mary University</a:t>
            </a:r>
          </a:p>
        </p:txBody>
      </p:sp>
      <p:sp>
        <p:nvSpPr>
          <p:cNvPr id="39" name="TextBox 38"/>
          <p:cNvSpPr txBox="1"/>
          <p:nvPr/>
        </p:nvSpPr>
        <p:spPr>
          <a:xfrm>
            <a:off x="619373" y="3238446"/>
            <a:ext cx="2104543" cy="584776"/>
          </a:xfrm>
          <a:prstGeom prst="rect">
            <a:avLst/>
          </a:prstGeom>
          <a:noFill/>
        </p:spPr>
        <p:txBody>
          <a:bodyPr wrap="square" rtlCol="0">
            <a:spAutoFit/>
          </a:bodyPr>
          <a:lstStyle>
            <a:defPPr>
              <a:defRPr lang="en-US"/>
            </a:defPPr>
            <a:lvl1pPr algn="ctr"/>
          </a:lstStyle>
          <a:p>
            <a:r>
              <a:rPr lang="en-US" sz="1600" dirty="0" smtClean="0">
                <a:latin typeface="Georgia"/>
                <a:cs typeface="Georgia"/>
              </a:rPr>
              <a:t>Daphne </a:t>
            </a:r>
            <a:r>
              <a:rPr lang="en-US" sz="1600" dirty="0" err="1" smtClean="0">
                <a:latin typeface="Georgia"/>
                <a:cs typeface="Georgia"/>
              </a:rPr>
              <a:t>Koller</a:t>
            </a:r>
            <a:endParaRPr lang="en-US" sz="1600" dirty="0" smtClean="0">
              <a:latin typeface="Georgia"/>
              <a:cs typeface="Georgia"/>
            </a:endParaRPr>
          </a:p>
          <a:p>
            <a:r>
              <a:rPr lang="en-US" sz="1600" dirty="0">
                <a:latin typeface="Georgia"/>
                <a:cs typeface="Georgia"/>
              </a:rPr>
              <a:t>Stanford University</a:t>
            </a:r>
          </a:p>
        </p:txBody>
      </p:sp>
      <p:pic>
        <p:nvPicPr>
          <p:cNvPr id="3" name="Picture 2" descr="larg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2136" y="989028"/>
            <a:ext cx="1940057" cy="2260581"/>
          </a:xfrm>
          <a:prstGeom prst="rect">
            <a:avLst/>
          </a:prstGeom>
          <a:ln>
            <a:noFill/>
          </a:ln>
          <a:effectLst>
            <a:softEdge rad="112500"/>
          </a:effectLst>
        </p:spPr>
      </p:pic>
      <p:sp>
        <p:nvSpPr>
          <p:cNvPr id="32" name="TextBox 31"/>
          <p:cNvSpPr txBox="1"/>
          <p:nvPr/>
        </p:nvSpPr>
        <p:spPr>
          <a:xfrm>
            <a:off x="9797627" y="3151286"/>
            <a:ext cx="1949075" cy="830997"/>
          </a:xfrm>
          <a:prstGeom prst="rect">
            <a:avLst/>
          </a:prstGeom>
          <a:noFill/>
        </p:spPr>
        <p:txBody>
          <a:bodyPr wrap="square" rtlCol="0">
            <a:spAutoFit/>
          </a:bodyPr>
          <a:lstStyle>
            <a:defPPr>
              <a:defRPr lang="en-US"/>
            </a:defPPr>
            <a:lvl1pPr algn="ctr"/>
          </a:lstStyle>
          <a:p>
            <a:r>
              <a:rPr lang="en-US" sz="1600" dirty="0" smtClean="0">
                <a:latin typeface="Georgia"/>
                <a:cs typeface="Georgia"/>
              </a:rPr>
              <a:t>Ron Howard</a:t>
            </a:r>
            <a:endParaRPr lang="en-US" sz="1600" dirty="0">
              <a:latin typeface="Georgia"/>
              <a:cs typeface="Georgia"/>
            </a:endParaRPr>
          </a:p>
          <a:p>
            <a:r>
              <a:rPr lang="en-US" sz="1600" i="1" dirty="0">
                <a:latin typeface="Georgia"/>
                <a:cs typeface="Georgia"/>
              </a:rPr>
              <a:t>Stanford University</a:t>
            </a:r>
          </a:p>
        </p:txBody>
      </p:sp>
      <p:pic>
        <p:nvPicPr>
          <p:cNvPr id="4" name="Picture 3" descr="Barbara_McNeil-(183)smal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9183" y="1376486"/>
            <a:ext cx="2352908" cy="1960246"/>
          </a:xfrm>
          <a:prstGeom prst="rect">
            <a:avLst/>
          </a:prstGeom>
          <a:ln>
            <a:noFill/>
          </a:ln>
          <a:effectLst>
            <a:softEdge rad="112500"/>
          </a:effectLst>
        </p:spPr>
      </p:pic>
      <p:sp>
        <p:nvSpPr>
          <p:cNvPr id="45" name="TextBox 44"/>
          <p:cNvSpPr txBox="1"/>
          <p:nvPr/>
        </p:nvSpPr>
        <p:spPr>
          <a:xfrm>
            <a:off x="7021316" y="3238453"/>
            <a:ext cx="2311659" cy="830997"/>
          </a:xfrm>
          <a:prstGeom prst="rect">
            <a:avLst/>
          </a:prstGeom>
          <a:noFill/>
        </p:spPr>
        <p:txBody>
          <a:bodyPr wrap="square" rtlCol="0">
            <a:spAutoFit/>
          </a:bodyPr>
          <a:lstStyle>
            <a:defPPr>
              <a:defRPr lang="en-US"/>
            </a:defPPr>
            <a:lvl1pPr algn="ctr"/>
          </a:lstStyle>
          <a:p>
            <a:r>
              <a:rPr lang="en-US" sz="1600" dirty="0" smtClean="0">
                <a:latin typeface="Georgia"/>
                <a:cs typeface="Georgia"/>
              </a:rPr>
              <a:t>Barbara </a:t>
            </a:r>
            <a:r>
              <a:rPr lang="en-US" sz="1600" dirty="0" err="1" smtClean="0">
                <a:latin typeface="Georgia"/>
                <a:cs typeface="Georgia"/>
              </a:rPr>
              <a:t>Niel</a:t>
            </a:r>
            <a:endParaRPr lang="en-US" sz="1600" dirty="0" smtClean="0">
              <a:latin typeface="Georgia"/>
              <a:cs typeface="Georgia"/>
            </a:endParaRPr>
          </a:p>
          <a:p>
            <a:r>
              <a:rPr lang="en-US" sz="1600" dirty="0" smtClean="0">
                <a:latin typeface="Georgia"/>
                <a:cs typeface="Georgia"/>
              </a:rPr>
              <a:t>Harvard </a:t>
            </a:r>
            <a:r>
              <a:rPr lang="en-US" sz="1600" dirty="0">
                <a:latin typeface="Georgia"/>
                <a:cs typeface="Georgia"/>
              </a:rPr>
              <a:t>Medical School</a:t>
            </a:r>
          </a:p>
        </p:txBody>
      </p:sp>
      <p:pic>
        <p:nvPicPr>
          <p:cNvPr id="28" name="Picture 27" descr="Kahneman-web.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3369" y="1370138"/>
            <a:ext cx="1569711" cy="1966594"/>
          </a:xfrm>
          <a:prstGeom prst="rect">
            <a:avLst/>
          </a:prstGeom>
          <a:ln>
            <a:noFill/>
          </a:ln>
          <a:effectLst>
            <a:softEdge rad="112500"/>
          </a:effectLst>
        </p:spPr>
      </p:pic>
      <p:sp>
        <p:nvSpPr>
          <p:cNvPr id="47" name="TextBox 46"/>
          <p:cNvSpPr txBox="1"/>
          <p:nvPr/>
        </p:nvSpPr>
        <p:spPr>
          <a:xfrm>
            <a:off x="282309" y="5603069"/>
            <a:ext cx="1754416" cy="830997"/>
          </a:xfrm>
          <a:prstGeom prst="rect">
            <a:avLst/>
          </a:prstGeom>
          <a:noFill/>
        </p:spPr>
        <p:txBody>
          <a:bodyPr wrap="square" rtlCol="0">
            <a:spAutoFit/>
          </a:bodyPr>
          <a:lstStyle/>
          <a:p>
            <a:pPr algn="ctr"/>
            <a:r>
              <a:rPr lang="en-US" sz="1600" dirty="0">
                <a:latin typeface="Georgia"/>
                <a:cs typeface="Georgia"/>
              </a:rPr>
              <a:t>Daniela </a:t>
            </a:r>
            <a:r>
              <a:rPr lang="en-US" sz="1600" dirty="0" smtClean="0">
                <a:latin typeface="Georgia"/>
                <a:cs typeface="Georgia"/>
              </a:rPr>
              <a:t>Ladner</a:t>
            </a:r>
          </a:p>
          <a:p>
            <a:pPr algn="ctr"/>
            <a:r>
              <a:rPr lang="en-US" sz="1600" dirty="0" smtClean="0">
                <a:latin typeface="Georgia"/>
                <a:cs typeface="Georgia"/>
              </a:rPr>
              <a:t>Northwestern Medicine</a:t>
            </a:r>
            <a:endParaRPr lang="en-US" sz="1600" dirty="0">
              <a:latin typeface="Georgia"/>
              <a:cs typeface="Georgia"/>
            </a:endParaRPr>
          </a:p>
        </p:txBody>
      </p:sp>
      <p:pic>
        <p:nvPicPr>
          <p:cNvPr id="48" name="Picture 47" descr="KEJ.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9048" y="3920310"/>
            <a:ext cx="1748645" cy="1748190"/>
          </a:xfrm>
          <a:prstGeom prst="rect">
            <a:avLst/>
          </a:prstGeom>
          <a:ln>
            <a:noFill/>
          </a:ln>
          <a:effectLst>
            <a:softEdge rad="112500"/>
          </a:effectLst>
        </p:spPr>
      </p:pic>
      <p:sp>
        <p:nvSpPr>
          <p:cNvPr id="49" name="TextBox 48"/>
          <p:cNvSpPr txBox="1"/>
          <p:nvPr/>
        </p:nvSpPr>
        <p:spPr>
          <a:xfrm>
            <a:off x="7006309" y="5603035"/>
            <a:ext cx="1494127" cy="1077218"/>
          </a:xfrm>
          <a:prstGeom prst="rect">
            <a:avLst/>
          </a:prstGeom>
          <a:noFill/>
        </p:spPr>
        <p:txBody>
          <a:bodyPr wrap="square" rtlCol="0">
            <a:spAutoFit/>
          </a:bodyPr>
          <a:lstStyle/>
          <a:p>
            <a:pPr algn="ctr"/>
            <a:r>
              <a:rPr lang="en-US" sz="1600" dirty="0">
                <a:latin typeface="Georgia"/>
                <a:cs typeface="Georgia"/>
              </a:rPr>
              <a:t>Karen </a:t>
            </a:r>
            <a:r>
              <a:rPr lang="en-US" sz="1600" dirty="0" err="1" smtClean="0">
                <a:latin typeface="Georgia"/>
                <a:cs typeface="Georgia"/>
              </a:rPr>
              <a:t>Jenni</a:t>
            </a:r>
            <a:endParaRPr lang="en-US" sz="1600" dirty="0" smtClean="0">
              <a:latin typeface="Georgia"/>
              <a:cs typeface="Georgia"/>
            </a:endParaRPr>
          </a:p>
          <a:p>
            <a:pPr algn="ctr"/>
            <a:r>
              <a:rPr lang="en-US" sz="1600" dirty="0">
                <a:latin typeface="Georgia"/>
                <a:cs typeface="Georgia"/>
              </a:rPr>
              <a:t>U.S. Geological Survey</a:t>
            </a:r>
          </a:p>
        </p:txBody>
      </p:sp>
      <p:pic>
        <p:nvPicPr>
          <p:cNvPr id="50" name="Picture 49" descr="jane_kim_01.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347" y="3896794"/>
            <a:ext cx="2622968" cy="1748190"/>
          </a:xfrm>
          <a:prstGeom prst="rect">
            <a:avLst/>
          </a:prstGeom>
          <a:ln>
            <a:noFill/>
          </a:ln>
          <a:effectLst>
            <a:softEdge rad="112500"/>
          </a:effectLst>
        </p:spPr>
      </p:pic>
      <p:sp>
        <p:nvSpPr>
          <p:cNvPr id="51" name="TextBox 50"/>
          <p:cNvSpPr txBox="1"/>
          <p:nvPr/>
        </p:nvSpPr>
        <p:spPr>
          <a:xfrm>
            <a:off x="4461240" y="5603070"/>
            <a:ext cx="2275211" cy="830997"/>
          </a:xfrm>
          <a:prstGeom prst="rect">
            <a:avLst/>
          </a:prstGeom>
          <a:noFill/>
        </p:spPr>
        <p:txBody>
          <a:bodyPr wrap="square" rtlCol="0">
            <a:spAutoFit/>
          </a:bodyPr>
          <a:lstStyle/>
          <a:p>
            <a:pPr algn="ctr"/>
            <a:r>
              <a:rPr lang="en-US" sz="1600" dirty="0">
                <a:latin typeface="Georgia"/>
                <a:cs typeface="Georgia"/>
              </a:rPr>
              <a:t>Jane </a:t>
            </a:r>
            <a:r>
              <a:rPr lang="en-US" sz="1600" dirty="0" smtClean="0">
                <a:latin typeface="Georgia"/>
                <a:cs typeface="Georgia"/>
              </a:rPr>
              <a:t>Kim</a:t>
            </a:r>
          </a:p>
          <a:p>
            <a:pPr algn="ctr"/>
            <a:r>
              <a:rPr lang="en-US" sz="1600" dirty="0" smtClean="0">
                <a:latin typeface="Georgia"/>
                <a:cs typeface="Georgia"/>
              </a:rPr>
              <a:t>Harvard School of Public Health</a:t>
            </a:r>
            <a:endParaRPr lang="en-US" sz="1600" dirty="0">
              <a:latin typeface="Georgia"/>
              <a:cs typeface="Georgia"/>
            </a:endParaRPr>
          </a:p>
        </p:txBody>
      </p:sp>
      <p:pic>
        <p:nvPicPr>
          <p:cNvPr id="52" name="Picture 51" descr="6qHB8yy5_400x400.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7855" y="1370772"/>
            <a:ext cx="1966472" cy="1965960"/>
          </a:xfrm>
          <a:prstGeom prst="rect">
            <a:avLst/>
          </a:prstGeom>
          <a:ln>
            <a:noFill/>
          </a:ln>
          <a:effectLst>
            <a:softEdge rad="112500"/>
          </a:effectLst>
        </p:spPr>
      </p:pic>
      <p:pic>
        <p:nvPicPr>
          <p:cNvPr id="53" name="Picture 52" descr="a512e584f64e2a30945af3c91101253c92a874fa_1600x1200.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9065" y="1165066"/>
            <a:ext cx="2896363" cy="2171707"/>
          </a:xfrm>
          <a:prstGeom prst="rect">
            <a:avLst/>
          </a:prstGeom>
          <a:ln>
            <a:noFill/>
          </a:ln>
          <a:effectLst>
            <a:softEdge rad="112500"/>
          </a:effectLst>
        </p:spPr>
      </p:pic>
      <p:pic>
        <p:nvPicPr>
          <p:cNvPr id="54" name="Picture 53" descr="Daniela_Ladner2.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289" y="3896794"/>
            <a:ext cx="1754417" cy="1753960"/>
          </a:xfrm>
          <a:prstGeom prst="rect">
            <a:avLst/>
          </a:prstGeom>
          <a:ln>
            <a:noFill/>
          </a:ln>
          <a:effectLst>
            <a:softEdge rad="112500"/>
          </a:effectLst>
        </p:spPr>
      </p:pic>
      <p:pic>
        <p:nvPicPr>
          <p:cNvPr id="55" name="Picture 54"/>
          <p:cNvPicPr>
            <a:picLocks noChangeAspect="1"/>
          </p:cNvPicPr>
          <p:nvPr/>
        </p:nvPicPr>
        <p:blipFill rotWithShape="1">
          <a:blip r:embed="rId13"/>
          <a:srcRect l="16195" r="7121"/>
          <a:stretch/>
        </p:blipFill>
        <p:spPr>
          <a:xfrm>
            <a:off x="2077947" y="3896794"/>
            <a:ext cx="2234907" cy="1748190"/>
          </a:xfrm>
          <a:prstGeom prst="rect">
            <a:avLst/>
          </a:prstGeom>
          <a:ln>
            <a:noFill/>
          </a:ln>
          <a:effectLst>
            <a:softEdge rad="112500"/>
          </a:effectLst>
        </p:spPr>
      </p:pic>
      <p:sp>
        <p:nvSpPr>
          <p:cNvPr id="5" name="Slide Number Placeholder 4"/>
          <p:cNvSpPr>
            <a:spLocks noGrp="1"/>
          </p:cNvSpPr>
          <p:nvPr>
            <p:ph type="sldNum" sz="quarter" idx="12"/>
          </p:nvPr>
        </p:nvSpPr>
        <p:spPr/>
        <p:txBody>
          <a:bodyPr/>
          <a:lstStyle/>
          <a:p>
            <a:fld id="{C2D29DEA-C2FF-4F9C-8F85-7923E6F9F7B8}" type="slidenum">
              <a:rPr lang="en-US" smtClean="0"/>
              <a:t>27</a:t>
            </a:fld>
            <a:endParaRPr lang="en-US"/>
          </a:p>
        </p:txBody>
      </p:sp>
    </p:spTree>
    <p:extLst>
      <p:ext uri="{BB962C8B-B14F-4D97-AF65-F5344CB8AC3E}">
        <p14:creationId xmlns:p14="http://schemas.microsoft.com/office/powerpoint/2010/main" val="1291138626"/>
      </p:ext>
    </p:extLst>
  </p:cSld>
  <p:clrMapOvr>
    <a:masterClrMapping/>
  </p:clrMapOvr>
  <mc:AlternateContent xmlns:mc="http://schemas.openxmlformats.org/markup-compatibility/2006" xmlns:p14="http://schemas.microsoft.com/office/powerpoint/2010/main">
    <mc:Choice Requires="p14">
      <p:transition spd="slow" p14:dur="2000" advTm="33566"/>
    </mc:Choice>
    <mc:Fallback xmlns="">
      <p:transition xmlns:p14="http://schemas.microsoft.com/office/powerpoint/2010/main" spd="slow" advTm="3356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3"/>
                                        </p:tgtEl>
                                      </p:cBhvr>
                                    </p:animEffect>
                                    <p:animScale>
                                      <p:cBhvr>
                                        <p:cTn id="10" dur="250" autoRev="1" fill="hold"/>
                                        <p:tgtEl>
                                          <p:spTgt spid="53"/>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50"/>
                                        </p:tgtEl>
                                      </p:cBhvr>
                                    </p:animEffect>
                                    <p:animScale>
                                      <p:cBhvr>
                                        <p:cTn id="13" dur="250" autoRev="1" fill="hold"/>
                                        <p:tgtEl>
                                          <p:spTgt spid="5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51"/>
                                        </p:tgtEl>
                                      </p:cBhvr>
                                    </p:animEffect>
                                    <p:animScale>
                                      <p:cBhvr>
                                        <p:cTn id="16" dur="250" autoRev="1" fill="hold"/>
                                        <p:tgtEl>
                                          <p:spTgt spid="51"/>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500" tmFilter="0, 0; .2, .5; .8, .5; 1, 0"/>
                                        <p:tgtEl>
                                          <p:spTgt spid="28"/>
                                        </p:tgtEl>
                                      </p:cBhvr>
                                    </p:animEffect>
                                    <p:animScale>
                                      <p:cBhvr>
                                        <p:cTn id="21" dur="250" autoRev="1" fill="hold"/>
                                        <p:tgtEl>
                                          <p:spTgt spid="28"/>
                                        </p:tgtEl>
                                      </p:cBhvr>
                                      <p:by x="105000" y="105000"/>
                                    </p:animScale>
                                  </p:childTnLst>
                                </p:cTn>
                              </p:par>
                              <p:par>
                                <p:cTn id="22" presetID="26" presetClass="emph" presetSubtype="0" fill="hold" grpId="0" nodeType="with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par>
                                <p:cTn id="25" presetID="26" presetClass="emph" presetSubtype="0" fill="hold" nodeType="withEffect">
                                  <p:stCondLst>
                                    <p:cond delay="0"/>
                                  </p:stCondLst>
                                  <p:childTnLst>
                                    <p:animEffect transition="out" filter="fade">
                                      <p:cBhvr>
                                        <p:cTn id="26" dur="500" tmFilter="0, 0; .2, .5; .8, .5; 1, 0"/>
                                        <p:tgtEl>
                                          <p:spTgt spid="21"/>
                                        </p:tgtEl>
                                      </p:cBhvr>
                                    </p:animEffect>
                                    <p:animScale>
                                      <p:cBhvr>
                                        <p:cTn id="27" dur="250" autoRev="1" fill="hold"/>
                                        <p:tgtEl>
                                          <p:spTgt spid="21"/>
                                        </p:tgtEl>
                                      </p:cBhvr>
                                      <p:by x="105000" y="105000"/>
                                    </p:animScale>
                                  </p:childTnLst>
                                </p:cTn>
                              </p:par>
                              <p:par>
                                <p:cTn id="28" presetID="26" presetClass="emph" presetSubtype="0" fill="hold" grpId="0" nodeType="withEffect">
                                  <p:stCondLst>
                                    <p:cond delay="0"/>
                                  </p:stCondLst>
                                  <p:childTnLst>
                                    <p:animEffect transition="out" filter="fade">
                                      <p:cBhvr>
                                        <p:cTn id="29" dur="500" tmFilter="0, 0; .2, .5; .8, .5; 1, 0"/>
                                        <p:tgtEl>
                                          <p:spTgt spid="23"/>
                                        </p:tgtEl>
                                      </p:cBhvr>
                                    </p:animEffect>
                                    <p:animScale>
                                      <p:cBhvr>
                                        <p:cTn id="3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39"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 y="109751"/>
            <a:ext cx="12192000" cy="689683"/>
          </a:xfrm>
        </p:spPr>
        <p:txBody>
          <a:bodyPr>
            <a:normAutofit/>
          </a:bodyPr>
          <a:lstStyle/>
          <a:p>
            <a:pPr algn="ctr"/>
            <a:r>
              <a:rPr lang="en-US" sz="3600" b="1" dirty="0" smtClean="0"/>
              <a:t>How decision-makers generate knowledge</a:t>
            </a:r>
            <a:endParaRPr lang="en-US" sz="3600" b="1" dirty="0"/>
          </a:p>
        </p:txBody>
      </p:sp>
      <p:sp>
        <p:nvSpPr>
          <p:cNvPr id="31" name="Title 1"/>
          <p:cNvSpPr txBox="1">
            <a:spLocks/>
          </p:cNvSpPr>
          <p:nvPr/>
        </p:nvSpPr>
        <p:spPr>
          <a:xfrm>
            <a:off x="1178749" y="913780"/>
            <a:ext cx="1581151"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smtClean="0">
                <a:latin typeface="Georgia"/>
                <a:cs typeface="Georgia"/>
              </a:rPr>
              <a:t>good</a:t>
            </a:r>
            <a:endParaRPr lang="en-US" sz="3600" b="1" i="1" dirty="0">
              <a:latin typeface="Georgia"/>
              <a:cs typeface="Georgia"/>
            </a:endParaRPr>
          </a:p>
        </p:txBody>
      </p:sp>
      <p:cxnSp>
        <p:nvCxnSpPr>
          <p:cNvPr id="12" name="Straight Arrow Connector 11"/>
          <p:cNvCxnSpPr/>
          <p:nvPr/>
        </p:nvCxnSpPr>
        <p:spPr>
          <a:xfrm flipV="1">
            <a:off x="2159978" y="644642"/>
            <a:ext cx="123468" cy="280212"/>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321779" y="895294"/>
            <a:ext cx="1333821" cy="74123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50" name="TextBox 49"/>
          <p:cNvSpPr txBox="1"/>
          <p:nvPr/>
        </p:nvSpPr>
        <p:spPr>
          <a:xfrm>
            <a:off x="85724" y="1866778"/>
            <a:ext cx="4524376" cy="954107"/>
          </a:xfrm>
          <a:prstGeom prst="rect">
            <a:avLst/>
          </a:prstGeom>
          <a:noFill/>
        </p:spPr>
        <p:txBody>
          <a:bodyPr wrap="square" rtlCol="0">
            <a:spAutoFit/>
          </a:bodyPr>
          <a:lstStyle/>
          <a:p>
            <a:pPr algn="ctr"/>
            <a:r>
              <a:rPr lang="en-US" sz="2800" b="1" dirty="0" smtClean="0">
                <a:latin typeface="Georgia"/>
                <a:cs typeface="Georgia"/>
              </a:rPr>
              <a:t>Structured decision analysis</a:t>
            </a:r>
            <a:endParaRPr lang="en-US" sz="2800" b="1" dirty="0">
              <a:latin typeface="Georgia"/>
              <a:cs typeface="Georgia"/>
            </a:endParaRPr>
          </a:p>
        </p:txBody>
      </p:sp>
      <p:sp>
        <p:nvSpPr>
          <p:cNvPr id="22" name="Freeform 21"/>
          <p:cNvSpPr/>
          <p:nvPr/>
        </p:nvSpPr>
        <p:spPr>
          <a:xfrm>
            <a:off x="1371626" y="1285875"/>
            <a:ext cx="9525311" cy="4848225"/>
          </a:xfrm>
          <a:custGeom>
            <a:avLst/>
            <a:gdLst>
              <a:gd name="connsiteX0" fmla="*/ 0 w 9525311"/>
              <a:gd name="connsiteY0" fmla="*/ 4848225 h 4848225"/>
              <a:gd name="connsiteX1" fmla="*/ 3733800 w 9525311"/>
              <a:gd name="connsiteY1" fmla="*/ 4724400 h 4848225"/>
              <a:gd name="connsiteX2" fmla="*/ 7058025 w 9525311"/>
              <a:gd name="connsiteY2" fmla="*/ 4124325 h 4848225"/>
              <a:gd name="connsiteX3" fmla="*/ 9267825 w 9525311"/>
              <a:gd name="connsiteY3" fmla="*/ 2695575 h 4848225"/>
              <a:gd name="connsiteX4" fmla="*/ 9391650 w 9525311"/>
              <a:gd name="connsiteY4" fmla="*/ 0 h 484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311" h="4848225">
                <a:moveTo>
                  <a:pt x="0" y="4848225"/>
                </a:moveTo>
                <a:cubicBezTo>
                  <a:pt x="1278731" y="4846637"/>
                  <a:pt x="2557463" y="4845050"/>
                  <a:pt x="3733800" y="4724400"/>
                </a:cubicBezTo>
                <a:cubicBezTo>
                  <a:pt x="4910137" y="4603750"/>
                  <a:pt x="6135688" y="4462462"/>
                  <a:pt x="7058025" y="4124325"/>
                </a:cubicBezTo>
                <a:cubicBezTo>
                  <a:pt x="7980362" y="3786188"/>
                  <a:pt x="8878888" y="3382962"/>
                  <a:pt x="9267825" y="2695575"/>
                </a:cubicBezTo>
                <a:cubicBezTo>
                  <a:pt x="9656762" y="2008188"/>
                  <a:pt x="9524206" y="1004094"/>
                  <a:pt x="9391650" y="0"/>
                </a:cubicBezTo>
              </a:path>
            </a:pathLst>
          </a:custGeom>
          <a:noFill/>
          <a:ln w="444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23" name="Freeform 22"/>
          <p:cNvSpPr/>
          <p:nvPr/>
        </p:nvSpPr>
        <p:spPr>
          <a:xfrm>
            <a:off x="6679355" y="2463277"/>
            <a:ext cx="3770068" cy="2670698"/>
          </a:xfrm>
          <a:custGeom>
            <a:avLst/>
            <a:gdLst>
              <a:gd name="connsiteX0" fmla="*/ 3702898 w 3770068"/>
              <a:gd name="connsiteY0" fmla="*/ 1280048 h 2670698"/>
              <a:gd name="connsiteX1" fmla="*/ 3683848 w 3770068"/>
              <a:gd name="connsiteY1" fmla="*/ 1165748 h 2670698"/>
              <a:gd name="connsiteX2" fmla="*/ 2855173 w 3770068"/>
              <a:gd name="connsiteY2" fmla="*/ 308498 h 2670698"/>
              <a:gd name="connsiteX3" fmla="*/ 1607398 w 3770068"/>
              <a:gd name="connsiteY3" fmla="*/ 13223 h 2670698"/>
              <a:gd name="connsiteX4" fmla="*/ 359623 w 3770068"/>
              <a:gd name="connsiteY4" fmla="*/ 679973 h 2670698"/>
              <a:gd name="connsiteX5" fmla="*/ 73873 w 3770068"/>
              <a:gd name="connsiteY5" fmla="*/ 1670573 h 2670698"/>
              <a:gd name="connsiteX6" fmla="*/ 1531198 w 3770068"/>
              <a:gd name="connsiteY6" fmla="*/ 2670698 h 267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0068" h="2670698">
                <a:moveTo>
                  <a:pt x="3702898" y="1280048"/>
                </a:moveTo>
                <a:cubicBezTo>
                  <a:pt x="3764016" y="1303860"/>
                  <a:pt x="3825135" y="1327673"/>
                  <a:pt x="3683848" y="1165748"/>
                </a:cubicBezTo>
                <a:cubicBezTo>
                  <a:pt x="3542561" y="1003823"/>
                  <a:pt x="3201248" y="500585"/>
                  <a:pt x="2855173" y="308498"/>
                </a:cubicBezTo>
                <a:cubicBezTo>
                  <a:pt x="2509098" y="116411"/>
                  <a:pt x="2023323" y="-48689"/>
                  <a:pt x="1607398" y="13223"/>
                </a:cubicBezTo>
                <a:cubicBezTo>
                  <a:pt x="1191473" y="75135"/>
                  <a:pt x="615210" y="403748"/>
                  <a:pt x="359623" y="679973"/>
                </a:cubicBezTo>
                <a:cubicBezTo>
                  <a:pt x="104036" y="956198"/>
                  <a:pt x="-121390" y="1338785"/>
                  <a:pt x="73873" y="1670573"/>
                </a:cubicBezTo>
                <a:cubicBezTo>
                  <a:pt x="269136" y="2002361"/>
                  <a:pt x="900167" y="2336529"/>
                  <a:pt x="1531198" y="2670698"/>
                </a:cubicBezTo>
              </a:path>
            </a:pathLst>
          </a:custGeom>
          <a:noFill/>
          <a:ln w="444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32" name="Oval 31"/>
          <p:cNvSpPr/>
          <p:nvPr/>
        </p:nvSpPr>
        <p:spPr>
          <a:xfrm>
            <a:off x="124318" y="5459640"/>
            <a:ext cx="2573871" cy="1251497"/>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dk1"/>
                </a:solidFill>
                <a:latin typeface="Georgia"/>
                <a:cs typeface="Georgia"/>
              </a:rPr>
              <a:t>Frame entire decision context</a:t>
            </a:r>
            <a:endParaRPr lang="en-US" b="1" dirty="0">
              <a:solidFill>
                <a:schemeClr val="dk1"/>
              </a:solidFill>
              <a:latin typeface="Georgia"/>
              <a:cs typeface="Georgia"/>
            </a:endParaRPr>
          </a:p>
        </p:txBody>
      </p:sp>
      <p:sp>
        <p:nvSpPr>
          <p:cNvPr id="34" name="Oval 33"/>
          <p:cNvSpPr/>
          <p:nvPr/>
        </p:nvSpPr>
        <p:spPr>
          <a:xfrm>
            <a:off x="3555833" y="5322413"/>
            <a:ext cx="2831259" cy="12514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latin typeface="Georgia"/>
                <a:cs typeface="Georgia"/>
              </a:rPr>
              <a:t>Model the situation using all available information</a:t>
            </a:r>
            <a:endParaRPr lang="en-US" b="1" dirty="0">
              <a:solidFill>
                <a:schemeClr val="tx1"/>
              </a:solidFill>
              <a:latin typeface="Georgia"/>
              <a:cs typeface="Georgia"/>
            </a:endParaRPr>
          </a:p>
        </p:txBody>
      </p:sp>
      <p:sp>
        <p:nvSpPr>
          <p:cNvPr id="36" name="Oval 35"/>
          <p:cNvSpPr/>
          <p:nvPr/>
        </p:nvSpPr>
        <p:spPr>
          <a:xfrm>
            <a:off x="9202993" y="3342603"/>
            <a:ext cx="2731321" cy="12514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latin typeface="Georgia"/>
                <a:cs typeface="Georgia"/>
              </a:rPr>
              <a:t>Quantitatively project decision outcomes</a:t>
            </a:r>
            <a:endParaRPr lang="en-US" b="1" dirty="0">
              <a:solidFill>
                <a:schemeClr val="tx1"/>
              </a:solidFill>
              <a:latin typeface="Georgia"/>
              <a:cs typeface="Georgia"/>
            </a:endParaRPr>
          </a:p>
        </p:txBody>
      </p:sp>
      <p:sp>
        <p:nvSpPr>
          <p:cNvPr id="51" name="Oval 50"/>
          <p:cNvSpPr/>
          <p:nvPr/>
        </p:nvSpPr>
        <p:spPr>
          <a:xfrm>
            <a:off x="6969682" y="4842854"/>
            <a:ext cx="2573871" cy="12514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latin typeface="Georgia"/>
                <a:cs typeface="Georgia"/>
              </a:rPr>
              <a:t>Characterize all risks and uncertainties</a:t>
            </a:r>
            <a:endParaRPr lang="en-US" b="1" dirty="0">
              <a:solidFill>
                <a:schemeClr val="tx1"/>
              </a:solidFill>
              <a:latin typeface="Georgia"/>
              <a:cs typeface="Georgia"/>
            </a:endParaRPr>
          </a:p>
        </p:txBody>
      </p:sp>
      <p:sp>
        <p:nvSpPr>
          <p:cNvPr id="54" name="Half Frame 53"/>
          <p:cNvSpPr/>
          <p:nvPr/>
        </p:nvSpPr>
        <p:spPr>
          <a:xfrm rot="2911888">
            <a:off x="10504528" y="2502617"/>
            <a:ext cx="765243" cy="739155"/>
          </a:xfrm>
          <a:prstGeom prst="halfFrame">
            <a:avLst>
              <a:gd name="adj1" fmla="val 21419"/>
              <a:gd name="adj2" fmla="val 22684"/>
            </a:avLst>
          </a:prstGeom>
          <a:solidFill>
            <a:srgbClr val="B7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55" name="Half Frame 54"/>
          <p:cNvSpPr/>
          <p:nvPr/>
        </p:nvSpPr>
        <p:spPr>
          <a:xfrm rot="7620748">
            <a:off x="2528760" y="5792173"/>
            <a:ext cx="765243" cy="739155"/>
          </a:xfrm>
          <a:prstGeom prst="halfFrame">
            <a:avLst>
              <a:gd name="adj1" fmla="val 21419"/>
              <a:gd name="adj2" fmla="val 22684"/>
            </a:avLst>
          </a:prstGeom>
          <a:solidFill>
            <a:srgbClr val="C4D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56" name="Half Frame 55"/>
          <p:cNvSpPr/>
          <p:nvPr/>
        </p:nvSpPr>
        <p:spPr>
          <a:xfrm rot="7620748">
            <a:off x="5968360" y="5514367"/>
            <a:ext cx="765243" cy="739155"/>
          </a:xfrm>
          <a:prstGeom prst="halfFrame">
            <a:avLst>
              <a:gd name="adj1" fmla="val 21419"/>
              <a:gd name="adj2" fmla="val 22684"/>
            </a:avLst>
          </a:prstGeom>
          <a:solidFill>
            <a:srgbClr val="C0D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57" name="Half Frame 56"/>
          <p:cNvSpPr/>
          <p:nvPr/>
        </p:nvSpPr>
        <p:spPr>
          <a:xfrm rot="5614905">
            <a:off x="9117940" y="4627286"/>
            <a:ext cx="765243" cy="739155"/>
          </a:xfrm>
          <a:prstGeom prst="halfFrame">
            <a:avLst>
              <a:gd name="adj1" fmla="val 21419"/>
              <a:gd name="adj2" fmla="val 22684"/>
            </a:avLst>
          </a:prstGeom>
          <a:solidFill>
            <a:srgbClr val="BAD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58" name="Half Frame 57"/>
          <p:cNvSpPr/>
          <p:nvPr/>
        </p:nvSpPr>
        <p:spPr>
          <a:xfrm>
            <a:off x="9570840" y="2760616"/>
            <a:ext cx="765243" cy="739154"/>
          </a:xfrm>
          <a:prstGeom prst="halfFrame">
            <a:avLst>
              <a:gd name="adj1" fmla="val 21419"/>
              <a:gd name="adj2" fmla="val 22684"/>
            </a:avLst>
          </a:prstGeom>
          <a:solidFill>
            <a:srgbClr val="BAC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59" name="Half Frame 58"/>
          <p:cNvSpPr/>
          <p:nvPr/>
        </p:nvSpPr>
        <p:spPr>
          <a:xfrm rot="15708721">
            <a:off x="6810524" y="2569426"/>
            <a:ext cx="765243" cy="739155"/>
          </a:xfrm>
          <a:prstGeom prst="halfFrame">
            <a:avLst>
              <a:gd name="adj1" fmla="val 21419"/>
              <a:gd name="adj2" fmla="val 22684"/>
            </a:avLst>
          </a:prstGeom>
          <a:solidFill>
            <a:srgbClr val="BFD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60" name="Half Frame 59"/>
          <p:cNvSpPr/>
          <p:nvPr/>
        </p:nvSpPr>
        <p:spPr>
          <a:xfrm rot="10800000">
            <a:off x="6810520" y="4115703"/>
            <a:ext cx="765243" cy="739154"/>
          </a:xfrm>
          <a:prstGeom prst="halfFrame">
            <a:avLst>
              <a:gd name="adj1" fmla="val 21419"/>
              <a:gd name="adj2" fmla="val 22684"/>
            </a:avLst>
          </a:prstGeom>
          <a:solidFill>
            <a:srgbClr val="BFD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52" name="Oval 51"/>
          <p:cNvSpPr/>
          <p:nvPr/>
        </p:nvSpPr>
        <p:spPr>
          <a:xfrm>
            <a:off x="6839850" y="1842436"/>
            <a:ext cx="2573871" cy="12514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latin typeface="Georgia"/>
                <a:cs typeface="Georgia"/>
              </a:rPr>
              <a:t>Identify key uncertainties</a:t>
            </a:r>
            <a:endParaRPr lang="en-US" b="1" dirty="0">
              <a:solidFill>
                <a:schemeClr val="tx1"/>
              </a:solidFill>
              <a:latin typeface="Georgia"/>
              <a:cs typeface="Georgia"/>
            </a:endParaRPr>
          </a:p>
        </p:txBody>
      </p:sp>
      <p:sp>
        <p:nvSpPr>
          <p:cNvPr id="53" name="Oval 52"/>
          <p:cNvSpPr/>
          <p:nvPr/>
        </p:nvSpPr>
        <p:spPr>
          <a:xfrm>
            <a:off x="5279438" y="3359005"/>
            <a:ext cx="2573871" cy="12514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latin typeface="Georgia"/>
                <a:cs typeface="Georgia"/>
              </a:rPr>
              <a:t>Measure where information value is high</a:t>
            </a:r>
            <a:endParaRPr lang="en-US" b="1" dirty="0">
              <a:solidFill>
                <a:schemeClr val="tx1"/>
              </a:solidFill>
              <a:latin typeface="Georgia"/>
              <a:cs typeface="Georgia"/>
            </a:endParaRPr>
          </a:p>
        </p:txBody>
      </p:sp>
      <p:sp>
        <p:nvSpPr>
          <p:cNvPr id="61" name="Half Frame 60"/>
          <p:cNvSpPr/>
          <p:nvPr/>
        </p:nvSpPr>
        <p:spPr>
          <a:xfrm rot="2599606">
            <a:off x="10421988" y="1228715"/>
            <a:ext cx="765243" cy="739154"/>
          </a:xfrm>
          <a:prstGeom prst="halfFrame">
            <a:avLst>
              <a:gd name="adj1" fmla="val 21419"/>
              <a:gd name="adj2" fmla="val 22684"/>
            </a:avLst>
          </a:prstGeom>
          <a:solidFill>
            <a:srgbClr val="B7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orgia"/>
              <a:cs typeface="Georgia"/>
            </a:endParaRPr>
          </a:p>
        </p:txBody>
      </p:sp>
      <p:sp>
        <p:nvSpPr>
          <p:cNvPr id="38" name="Oval 37"/>
          <p:cNvSpPr/>
          <p:nvPr/>
        </p:nvSpPr>
        <p:spPr>
          <a:xfrm>
            <a:off x="9527419" y="820789"/>
            <a:ext cx="2573871" cy="12514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latin typeface="Georgia"/>
                <a:cs typeface="Georgia"/>
              </a:rPr>
              <a:t>Recommend preferable option</a:t>
            </a:r>
            <a:endParaRPr lang="en-US" b="1" dirty="0">
              <a:solidFill>
                <a:schemeClr val="tx1"/>
              </a:solidFill>
              <a:latin typeface="Georgia"/>
              <a:cs typeface="Georgia"/>
            </a:endParaRPr>
          </a:p>
        </p:txBody>
      </p:sp>
      <p:sp>
        <p:nvSpPr>
          <p:cNvPr id="62" name="TextBox 61"/>
          <p:cNvSpPr txBox="1"/>
          <p:nvPr/>
        </p:nvSpPr>
        <p:spPr>
          <a:xfrm>
            <a:off x="305388" y="2722151"/>
            <a:ext cx="4809584" cy="209288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000" dirty="0" smtClean="0">
                <a:latin typeface="Georgia"/>
                <a:cs typeface="Georgia"/>
              </a:rPr>
              <a:t>For systems too complex to fully understand (with available resources)</a:t>
            </a:r>
          </a:p>
          <a:p>
            <a:pPr marL="285750" indent="-285750">
              <a:spcBef>
                <a:spcPts val="600"/>
              </a:spcBef>
              <a:buFont typeface="Arial" panose="020B0604020202020204" pitchFamily="34" charset="0"/>
              <a:buChar char="•"/>
            </a:pPr>
            <a:r>
              <a:rPr lang="en-US" sz="2000" dirty="0" smtClean="0">
                <a:latin typeface="Georgia"/>
                <a:cs typeface="Georgia"/>
              </a:rPr>
              <a:t>For supporting decisions that must be made without perfect information</a:t>
            </a:r>
          </a:p>
          <a:p>
            <a:pPr marL="285750" indent="-285750">
              <a:spcBef>
                <a:spcPts val="600"/>
              </a:spcBef>
              <a:buFont typeface="Arial" panose="020B0604020202020204" pitchFamily="34" charset="0"/>
              <a:buChar char="•"/>
            </a:pPr>
            <a:r>
              <a:rPr lang="en-US" sz="2000" dirty="0" smtClean="0">
                <a:latin typeface="Georgia"/>
                <a:cs typeface="Georgia"/>
              </a:rPr>
              <a:t>“What’s the best option according to our limited understanding?”</a:t>
            </a:r>
            <a:endParaRPr lang="en-US" sz="2000" dirty="0">
              <a:latin typeface="Georgia"/>
              <a:cs typeface="Georgia"/>
            </a:endParaRPr>
          </a:p>
        </p:txBody>
      </p:sp>
      <p:sp>
        <p:nvSpPr>
          <p:cNvPr id="3" name="Slide Number Placeholder 2"/>
          <p:cNvSpPr>
            <a:spLocks noGrp="1"/>
          </p:cNvSpPr>
          <p:nvPr>
            <p:ph type="sldNum" sz="quarter" idx="12"/>
          </p:nvPr>
        </p:nvSpPr>
        <p:spPr/>
        <p:txBody>
          <a:bodyPr/>
          <a:lstStyle/>
          <a:p>
            <a:fld id="{C2D29DEA-C2FF-4F9C-8F85-7923E6F9F7B8}" type="slidenum">
              <a:rPr lang="en-US" smtClean="0"/>
              <a:t>28</a:t>
            </a:fld>
            <a:endParaRPr lang="en-US"/>
          </a:p>
        </p:txBody>
      </p:sp>
      <p:sp>
        <p:nvSpPr>
          <p:cNvPr id="27" name="Rectangle 26"/>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26557326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2">
                                            <p:txEl>
                                              <p:pRg st="2" end="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7" grpId="0" animBg="1"/>
      <p:bldP spid="50" grpId="0"/>
      <p:bldP spid="22" grpId="0" animBg="1"/>
      <p:bldP spid="23" grpId="0" animBg="1"/>
      <p:bldP spid="32" grpId="0" animBg="1"/>
      <p:bldP spid="34" grpId="0" animBg="1"/>
      <p:bldP spid="36" grpId="0" animBg="1"/>
      <p:bldP spid="51" grpId="0" animBg="1"/>
      <p:bldP spid="54" grpId="0" animBg="1"/>
      <p:bldP spid="55" grpId="0" animBg="1"/>
      <p:bldP spid="56" grpId="0" animBg="1"/>
      <p:bldP spid="57" grpId="0" animBg="1"/>
      <p:bldP spid="58" grpId="0" animBg="1"/>
      <p:bldP spid="59" grpId="0" animBg="1"/>
      <p:bldP spid="60" grpId="0" animBg="1"/>
      <p:bldP spid="52" grpId="0" animBg="1"/>
      <p:bldP spid="53" grpId="0" animBg="1"/>
      <p:bldP spid="61" grpId="0" animBg="1"/>
      <p:bldP spid="38" grpId="0" animBg="1"/>
      <p:bldP spid="6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 y="212393"/>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Georgia"/>
                <a:cs typeface="Georgia"/>
              </a:rPr>
              <a:t>Probabilistic simulation</a:t>
            </a:r>
            <a:endParaRPr lang="en-US" sz="3600" b="1" dirty="0">
              <a:latin typeface="Georgia"/>
              <a:cs typeface="Georgia"/>
            </a:endParaRPr>
          </a:p>
        </p:txBody>
      </p:sp>
      <p:graphicFrame>
        <p:nvGraphicFramePr>
          <p:cNvPr id="14" name="Diagram 13"/>
          <p:cNvGraphicFramePr/>
          <p:nvPr>
            <p:extLst>
              <p:ext uri="{D42A27DB-BD31-4B8C-83A1-F6EECF244321}">
                <p14:modId xmlns:p14="http://schemas.microsoft.com/office/powerpoint/2010/main" val="2776872590"/>
              </p:ext>
            </p:extLst>
          </p:nvPr>
        </p:nvGraphicFramePr>
        <p:xfrm>
          <a:off x="1257135" y="3077319"/>
          <a:ext cx="2892724" cy="2083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p:cNvSpPr txBox="1"/>
          <p:nvPr/>
        </p:nvSpPr>
        <p:spPr>
          <a:xfrm rot="19727850">
            <a:off x="2070521" y="2833783"/>
            <a:ext cx="480979" cy="707886"/>
          </a:xfrm>
          <a:prstGeom prst="rect">
            <a:avLst/>
          </a:prstGeom>
          <a:noFill/>
        </p:spPr>
        <p:txBody>
          <a:bodyPr wrap="square" rtlCol="0">
            <a:spAutoFit/>
            <a:scene3d>
              <a:camera prst="isometricRightUp"/>
              <a:lightRig rig="threePt" dir="t"/>
            </a:scene3d>
            <a:sp3d/>
          </a:bodyPr>
          <a:lstStyle/>
          <a:p>
            <a:r>
              <a:rPr lang="en-US" sz="4000" dirty="0" smtClean="0">
                <a:latin typeface="Georgia"/>
                <a:cs typeface="Georgia"/>
              </a:rPr>
              <a:t>3</a:t>
            </a:r>
            <a:endParaRPr lang="en-US" sz="4000" dirty="0">
              <a:latin typeface="Georgia"/>
              <a:cs typeface="Georgia"/>
            </a:endParaRPr>
          </a:p>
        </p:txBody>
      </p:sp>
      <p:sp>
        <p:nvSpPr>
          <p:cNvPr id="17" name="TextBox 16"/>
          <p:cNvSpPr txBox="1"/>
          <p:nvPr/>
        </p:nvSpPr>
        <p:spPr>
          <a:xfrm rot="991508">
            <a:off x="2739294" y="2642792"/>
            <a:ext cx="752745" cy="1323439"/>
          </a:xfrm>
          <a:prstGeom prst="rect">
            <a:avLst/>
          </a:prstGeom>
          <a:noFill/>
        </p:spPr>
        <p:txBody>
          <a:bodyPr wrap="square" rtlCol="0">
            <a:spAutoFit/>
            <a:scene3d>
              <a:camera prst="isometricRightUp"/>
              <a:lightRig rig="threePt" dir="t"/>
            </a:scene3d>
            <a:sp3d/>
          </a:bodyPr>
          <a:lstStyle/>
          <a:p>
            <a:r>
              <a:rPr lang="en-US" sz="4000" dirty="0" smtClean="0">
                <a:latin typeface="Georgia"/>
                <a:cs typeface="Georgia"/>
              </a:rPr>
              <a:t>20</a:t>
            </a:r>
            <a:endParaRPr lang="en-US" sz="4000" dirty="0">
              <a:latin typeface="Georgia"/>
              <a:cs typeface="Georgia"/>
            </a:endParaRPr>
          </a:p>
        </p:txBody>
      </p:sp>
      <p:sp>
        <p:nvSpPr>
          <p:cNvPr id="18" name="TextBox 17"/>
          <p:cNvSpPr txBox="1"/>
          <p:nvPr/>
        </p:nvSpPr>
        <p:spPr>
          <a:xfrm rot="991508">
            <a:off x="2252824" y="2705135"/>
            <a:ext cx="930371" cy="461665"/>
          </a:xfrm>
          <a:prstGeom prst="rect">
            <a:avLst/>
          </a:prstGeom>
          <a:noFill/>
        </p:spPr>
        <p:txBody>
          <a:bodyPr wrap="square" rtlCol="0">
            <a:spAutoFit/>
            <a:scene3d>
              <a:camera prst="isometricTopUp"/>
              <a:lightRig rig="threePt" dir="t"/>
            </a:scene3d>
            <a:sp3d/>
          </a:bodyPr>
          <a:lstStyle/>
          <a:p>
            <a:r>
              <a:rPr lang="en-US" sz="2400" dirty="0" smtClean="0">
                <a:latin typeface="Georgia"/>
                <a:cs typeface="Georgia"/>
              </a:rPr>
              <a:t>5</a:t>
            </a:r>
            <a:endParaRPr lang="en-US" sz="2400" dirty="0">
              <a:latin typeface="Georgia"/>
              <a:cs typeface="Georgia"/>
            </a:endParaRPr>
          </a:p>
        </p:txBody>
      </p:sp>
      <p:sp>
        <p:nvSpPr>
          <p:cNvPr id="19" name="TextBox 18"/>
          <p:cNvSpPr txBox="1"/>
          <p:nvPr/>
        </p:nvSpPr>
        <p:spPr>
          <a:xfrm rot="18981649">
            <a:off x="2165009" y="3077902"/>
            <a:ext cx="930371" cy="461665"/>
          </a:xfrm>
          <a:prstGeom prst="rect">
            <a:avLst/>
          </a:prstGeom>
          <a:noFill/>
        </p:spPr>
        <p:txBody>
          <a:bodyPr wrap="square" rtlCol="0">
            <a:spAutoFit/>
            <a:scene3d>
              <a:camera prst="isometricTopUp"/>
              <a:lightRig rig="threePt" dir="t"/>
            </a:scene3d>
            <a:sp3d/>
          </a:bodyPr>
          <a:lstStyle/>
          <a:p>
            <a:r>
              <a:rPr lang="en-US" sz="2400" dirty="0" smtClean="0">
                <a:latin typeface="Georgia"/>
                <a:cs typeface="Georgia"/>
              </a:rPr>
              <a:t>100</a:t>
            </a:r>
            <a:endParaRPr lang="en-US" sz="2400" dirty="0">
              <a:latin typeface="Georgia"/>
              <a:cs typeface="Georgia"/>
            </a:endParaRPr>
          </a:p>
        </p:txBody>
      </p:sp>
      <p:sp>
        <p:nvSpPr>
          <p:cNvPr id="20" name="TextBox 19"/>
          <p:cNvSpPr txBox="1"/>
          <p:nvPr/>
        </p:nvSpPr>
        <p:spPr>
          <a:xfrm rot="991508">
            <a:off x="2617324" y="2418754"/>
            <a:ext cx="930371" cy="461665"/>
          </a:xfrm>
          <a:prstGeom prst="rect">
            <a:avLst/>
          </a:prstGeom>
          <a:noFill/>
        </p:spPr>
        <p:txBody>
          <a:bodyPr wrap="square" rtlCol="0">
            <a:spAutoFit/>
            <a:scene3d>
              <a:camera prst="isometricTopUp"/>
              <a:lightRig rig="threePt" dir="t"/>
            </a:scene3d>
            <a:sp3d/>
          </a:bodyPr>
          <a:lstStyle/>
          <a:p>
            <a:r>
              <a:rPr lang="en-US" sz="2400" dirty="0" smtClean="0">
                <a:latin typeface="Georgia"/>
                <a:cs typeface="Georgia"/>
              </a:rPr>
              <a:t>1.456</a:t>
            </a:r>
            <a:endParaRPr lang="en-US" sz="2400" dirty="0">
              <a:latin typeface="Georgia"/>
              <a:cs typeface="Georgia"/>
            </a:endParaRPr>
          </a:p>
        </p:txBody>
      </p:sp>
      <p:sp>
        <p:nvSpPr>
          <p:cNvPr id="21" name="TextBox 20"/>
          <p:cNvSpPr txBox="1"/>
          <p:nvPr/>
        </p:nvSpPr>
        <p:spPr>
          <a:xfrm>
            <a:off x="184113" y="3677026"/>
            <a:ext cx="1931377" cy="646331"/>
          </a:xfrm>
          <a:prstGeom prst="rect">
            <a:avLst/>
          </a:prstGeom>
          <a:noFill/>
        </p:spPr>
        <p:txBody>
          <a:bodyPr wrap="square" rtlCol="0">
            <a:spAutoFit/>
          </a:bodyPr>
          <a:lstStyle/>
          <a:p>
            <a:pPr algn="ctr"/>
            <a:r>
              <a:rPr lang="en-US" i="1" dirty="0" smtClean="0">
                <a:latin typeface="Georgia"/>
                <a:cs typeface="Georgia"/>
              </a:rPr>
              <a:t>Precise numbers as input</a:t>
            </a:r>
            <a:endParaRPr lang="en-US" i="1" dirty="0">
              <a:latin typeface="Georgia"/>
              <a:cs typeface="Georgia"/>
            </a:endParaRPr>
          </a:p>
        </p:txBody>
      </p:sp>
      <p:sp>
        <p:nvSpPr>
          <p:cNvPr id="23" name="TextBox 22"/>
          <p:cNvSpPr txBox="1"/>
          <p:nvPr/>
        </p:nvSpPr>
        <p:spPr>
          <a:xfrm>
            <a:off x="2217459" y="5367201"/>
            <a:ext cx="829259" cy="646331"/>
          </a:xfrm>
          <a:prstGeom prst="rect">
            <a:avLst/>
          </a:prstGeom>
          <a:solidFill>
            <a:schemeClr val="bg1"/>
          </a:solidFill>
        </p:spPr>
        <p:txBody>
          <a:bodyPr wrap="square" rtlCol="0">
            <a:spAutoFit/>
          </a:bodyPr>
          <a:lstStyle/>
          <a:p>
            <a:pPr algn="ctr"/>
            <a:r>
              <a:rPr lang="en-US" sz="3600" b="1" dirty="0" smtClean="0">
                <a:solidFill>
                  <a:srgbClr val="000000"/>
                </a:solidFill>
                <a:effectLst>
                  <a:glow rad="228600">
                    <a:srgbClr val="FFFF00">
                      <a:alpha val="40000"/>
                    </a:srgbClr>
                  </a:glow>
                </a:effectLst>
                <a:latin typeface="Georgia"/>
                <a:cs typeface="Georgia"/>
              </a:rPr>
              <a:t>42</a:t>
            </a:r>
            <a:endParaRPr lang="en-US" sz="3600" b="1" dirty="0">
              <a:solidFill>
                <a:srgbClr val="000000"/>
              </a:solidFill>
              <a:effectLst>
                <a:glow rad="228600">
                  <a:srgbClr val="FFFF00">
                    <a:alpha val="40000"/>
                  </a:srgbClr>
                </a:glow>
              </a:effectLst>
              <a:latin typeface="Georgia"/>
              <a:cs typeface="Georgia"/>
            </a:endParaRPr>
          </a:p>
        </p:txBody>
      </p:sp>
      <p:sp>
        <p:nvSpPr>
          <p:cNvPr id="24" name="TextBox 23"/>
          <p:cNvSpPr txBox="1"/>
          <p:nvPr/>
        </p:nvSpPr>
        <p:spPr>
          <a:xfrm>
            <a:off x="184113" y="5367200"/>
            <a:ext cx="1931377" cy="646331"/>
          </a:xfrm>
          <a:prstGeom prst="rect">
            <a:avLst/>
          </a:prstGeom>
          <a:noFill/>
        </p:spPr>
        <p:txBody>
          <a:bodyPr wrap="square" rtlCol="0">
            <a:spAutoFit/>
          </a:bodyPr>
          <a:lstStyle/>
          <a:p>
            <a:pPr algn="ctr"/>
            <a:r>
              <a:rPr lang="en-US" i="1" dirty="0" smtClean="0">
                <a:latin typeface="Georgia"/>
                <a:cs typeface="Georgia"/>
              </a:rPr>
              <a:t>Precise number as output</a:t>
            </a:r>
            <a:endParaRPr lang="en-US" i="1" dirty="0">
              <a:latin typeface="Georgia"/>
              <a:cs typeface="Georgia"/>
            </a:endParaRPr>
          </a:p>
        </p:txBody>
      </p:sp>
      <p:graphicFrame>
        <p:nvGraphicFramePr>
          <p:cNvPr id="30" name="Diagram 29"/>
          <p:cNvGraphicFramePr/>
          <p:nvPr>
            <p:extLst>
              <p:ext uri="{D42A27DB-BD31-4B8C-83A1-F6EECF244321}">
                <p14:modId xmlns:p14="http://schemas.microsoft.com/office/powerpoint/2010/main" val="3415904906"/>
              </p:ext>
            </p:extLst>
          </p:nvPr>
        </p:nvGraphicFramePr>
        <p:xfrm>
          <a:off x="7522806" y="3077319"/>
          <a:ext cx="2892724" cy="20839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2" name="TextBox 31"/>
          <p:cNvSpPr txBox="1"/>
          <p:nvPr/>
        </p:nvSpPr>
        <p:spPr>
          <a:xfrm>
            <a:off x="9940582" y="3400028"/>
            <a:ext cx="1931377" cy="1200329"/>
          </a:xfrm>
          <a:prstGeom prst="rect">
            <a:avLst/>
          </a:prstGeom>
          <a:noFill/>
        </p:spPr>
        <p:txBody>
          <a:bodyPr wrap="square" rtlCol="0">
            <a:spAutoFit/>
          </a:bodyPr>
          <a:lstStyle/>
          <a:p>
            <a:pPr algn="ctr"/>
            <a:r>
              <a:rPr lang="en-US" i="1" dirty="0" smtClean="0">
                <a:latin typeface="Georgia"/>
                <a:cs typeface="Georgia"/>
              </a:rPr>
              <a:t>Distributions as input, because precise values are unknown</a:t>
            </a:r>
            <a:endParaRPr lang="en-US" i="1" dirty="0">
              <a:latin typeface="Georgia"/>
              <a:cs typeface="Georgia"/>
            </a:endParaRPr>
          </a:p>
        </p:txBody>
      </p:sp>
      <p:sp>
        <p:nvSpPr>
          <p:cNvPr id="34" name="TextBox 33"/>
          <p:cNvSpPr txBox="1"/>
          <p:nvPr/>
        </p:nvSpPr>
        <p:spPr>
          <a:xfrm>
            <a:off x="9927746" y="5367201"/>
            <a:ext cx="1931377" cy="646331"/>
          </a:xfrm>
          <a:prstGeom prst="rect">
            <a:avLst/>
          </a:prstGeom>
          <a:noFill/>
        </p:spPr>
        <p:txBody>
          <a:bodyPr wrap="square" rtlCol="0">
            <a:spAutoFit/>
          </a:bodyPr>
          <a:lstStyle/>
          <a:p>
            <a:pPr algn="ctr"/>
            <a:r>
              <a:rPr lang="en-US" i="1" dirty="0" smtClean="0">
                <a:latin typeface="Georgia"/>
                <a:cs typeface="Georgia"/>
              </a:rPr>
              <a:t>Distribution as output</a:t>
            </a:r>
            <a:endParaRPr lang="en-US" i="1" dirty="0">
              <a:latin typeface="Georgia"/>
              <a:cs typeface="Georgia"/>
            </a:endParaRPr>
          </a:p>
        </p:txBody>
      </p:sp>
      <p:sp>
        <p:nvSpPr>
          <p:cNvPr id="35" name="Freeform 34"/>
          <p:cNvSpPr/>
          <p:nvPr/>
        </p:nvSpPr>
        <p:spPr>
          <a:xfrm rot="2127076">
            <a:off x="9027037" y="2766126"/>
            <a:ext cx="727495" cy="316916"/>
          </a:xfrm>
          <a:custGeom>
            <a:avLst/>
            <a:gdLst>
              <a:gd name="connsiteX0" fmla="*/ 0 w 994913"/>
              <a:gd name="connsiteY0" fmla="*/ 316916 h 316916"/>
              <a:gd name="connsiteX1" fmla="*/ 201283 w 994913"/>
              <a:gd name="connsiteY1" fmla="*/ 236403 h 316916"/>
              <a:gd name="connsiteX2" fmla="*/ 408317 w 994913"/>
              <a:gd name="connsiteY2" fmla="*/ 69626 h 316916"/>
              <a:gd name="connsiteX3" fmla="*/ 569343 w 994913"/>
              <a:gd name="connsiteY3" fmla="*/ 615 h 316916"/>
              <a:gd name="connsiteX4" fmla="*/ 759124 w 994913"/>
              <a:gd name="connsiteY4" fmla="*/ 104132 h 316916"/>
              <a:gd name="connsiteX5" fmla="*/ 891396 w 994913"/>
              <a:gd name="connsiteY5" fmla="*/ 242154 h 316916"/>
              <a:gd name="connsiteX6" fmla="*/ 994913 w 994913"/>
              <a:gd name="connsiteY6" fmla="*/ 299664 h 31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913" h="316916">
                <a:moveTo>
                  <a:pt x="0" y="316916"/>
                </a:moveTo>
                <a:cubicBezTo>
                  <a:pt x="66615" y="297267"/>
                  <a:pt x="133230" y="277618"/>
                  <a:pt x="201283" y="236403"/>
                </a:cubicBezTo>
                <a:cubicBezTo>
                  <a:pt x="269336" y="195188"/>
                  <a:pt x="346974" y="108924"/>
                  <a:pt x="408317" y="69626"/>
                </a:cubicBezTo>
                <a:cubicBezTo>
                  <a:pt x="469660" y="30328"/>
                  <a:pt x="510875" y="-5136"/>
                  <a:pt x="569343" y="615"/>
                </a:cubicBezTo>
                <a:cubicBezTo>
                  <a:pt x="627811" y="6366"/>
                  <a:pt x="705449" y="63876"/>
                  <a:pt x="759124" y="104132"/>
                </a:cubicBezTo>
                <a:cubicBezTo>
                  <a:pt x="812799" y="144388"/>
                  <a:pt x="852098" y="209565"/>
                  <a:pt x="891396" y="242154"/>
                </a:cubicBezTo>
                <a:cubicBezTo>
                  <a:pt x="930694" y="274743"/>
                  <a:pt x="962803" y="287203"/>
                  <a:pt x="994913" y="299664"/>
                </a:cubicBezTo>
              </a:path>
            </a:pathLst>
          </a:custGeom>
          <a:solidFill>
            <a:schemeClr val="accent1"/>
          </a:solidFill>
          <a:ln w="57150"/>
          <a:effectLst>
            <a:glow rad="25400">
              <a:schemeClr val="accent1">
                <a:alpha val="40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36" name="Freeform 35"/>
          <p:cNvSpPr/>
          <p:nvPr/>
        </p:nvSpPr>
        <p:spPr>
          <a:xfrm rot="20050622">
            <a:off x="8291499" y="3073866"/>
            <a:ext cx="727495" cy="318563"/>
          </a:xfrm>
          <a:custGeom>
            <a:avLst/>
            <a:gdLst>
              <a:gd name="connsiteX0" fmla="*/ 0 w 994913"/>
              <a:gd name="connsiteY0" fmla="*/ 316916 h 316916"/>
              <a:gd name="connsiteX1" fmla="*/ 201283 w 994913"/>
              <a:gd name="connsiteY1" fmla="*/ 236403 h 316916"/>
              <a:gd name="connsiteX2" fmla="*/ 408317 w 994913"/>
              <a:gd name="connsiteY2" fmla="*/ 69626 h 316916"/>
              <a:gd name="connsiteX3" fmla="*/ 569343 w 994913"/>
              <a:gd name="connsiteY3" fmla="*/ 615 h 316916"/>
              <a:gd name="connsiteX4" fmla="*/ 759124 w 994913"/>
              <a:gd name="connsiteY4" fmla="*/ 104132 h 316916"/>
              <a:gd name="connsiteX5" fmla="*/ 891396 w 994913"/>
              <a:gd name="connsiteY5" fmla="*/ 242154 h 316916"/>
              <a:gd name="connsiteX6" fmla="*/ 994913 w 994913"/>
              <a:gd name="connsiteY6" fmla="*/ 299664 h 316916"/>
              <a:gd name="connsiteX0" fmla="*/ 0 w 994913"/>
              <a:gd name="connsiteY0" fmla="*/ 318440 h 318440"/>
              <a:gd name="connsiteX1" fmla="*/ 201283 w 994913"/>
              <a:gd name="connsiteY1" fmla="*/ 237927 h 318440"/>
              <a:gd name="connsiteX2" fmla="*/ 408317 w 994913"/>
              <a:gd name="connsiteY2" fmla="*/ 71150 h 318440"/>
              <a:gd name="connsiteX3" fmla="*/ 421590 w 994913"/>
              <a:gd name="connsiteY3" fmla="*/ 596 h 318440"/>
              <a:gd name="connsiteX4" fmla="*/ 759124 w 994913"/>
              <a:gd name="connsiteY4" fmla="*/ 105656 h 318440"/>
              <a:gd name="connsiteX5" fmla="*/ 891396 w 994913"/>
              <a:gd name="connsiteY5" fmla="*/ 243678 h 318440"/>
              <a:gd name="connsiteX6" fmla="*/ 994913 w 994913"/>
              <a:gd name="connsiteY6" fmla="*/ 301188 h 318440"/>
              <a:gd name="connsiteX0" fmla="*/ 0 w 994913"/>
              <a:gd name="connsiteY0" fmla="*/ 318607 h 318607"/>
              <a:gd name="connsiteX1" fmla="*/ 201283 w 994913"/>
              <a:gd name="connsiteY1" fmla="*/ 238094 h 318607"/>
              <a:gd name="connsiteX2" fmla="*/ 285300 w 994913"/>
              <a:gd name="connsiteY2" fmla="*/ 67889 h 318607"/>
              <a:gd name="connsiteX3" fmla="*/ 421590 w 994913"/>
              <a:gd name="connsiteY3" fmla="*/ 763 h 318607"/>
              <a:gd name="connsiteX4" fmla="*/ 759124 w 994913"/>
              <a:gd name="connsiteY4" fmla="*/ 105823 h 318607"/>
              <a:gd name="connsiteX5" fmla="*/ 891396 w 994913"/>
              <a:gd name="connsiteY5" fmla="*/ 243845 h 318607"/>
              <a:gd name="connsiteX6" fmla="*/ 994913 w 994913"/>
              <a:gd name="connsiteY6" fmla="*/ 301355 h 318607"/>
              <a:gd name="connsiteX0" fmla="*/ 0 w 994913"/>
              <a:gd name="connsiteY0" fmla="*/ 318563 h 318563"/>
              <a:gd name="connsiteX1" fmla="*/ 114083 w 994913"/>
              <a:gd name="connsiteY1" fmla="*/ 222751 h 318563"/>
              <a:gd name="connsiteX2" fmla="*/ 285300 w 994913"/>
              <a:gd name="connsiteY2" fmla="*/ 67845 h 318563"/>
              <a:gd name="connsiteX3" fmla="*/ 421590 w 994913"/>
              <a:gd name="connsiteY3" fmla="*/ 719 h 318563"/>
              <a:gd name="connsiteX4" fmla="*/ 759124 w 994913"/>
              <a:gd name="connsiteY4" fmla="*/ 105779 h 318563"/>
              <a:gd name="connsiteX5" fmla="*/ 891396 w 994913"/>
              <a:gd name="connsiteY5" fmla="*/ 243801 h 318563"/>
              <a:gd name="connsiteX6" fmla="*/ 994913 w 994913"/>
              <a:gd name="connsiteY6" fmla="*/ 301311 h 31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913" h="318563">
                <a:moveTo>
                  <a:pt x="0" y="318563"/>
                </a:moveTo>
                <a:cubicBezTo>
                  <a:pt x="66615" y="298914"/>
                  <a:pt x="66533" y="264537"/>
                  <a:pt x="114083" y="222751"/>
                </a:cubicBezTo>
                <a:cubicBezTo>
                  <a:pt x="161633" y="180965"/>
                  <a:pt x="234049" y="104850"/>
                  <a:pt x="285300" y="67845"/>
                </a:cubicBezTo>
                <a:cubicBezTo>
                  <a:pt x="336551" y="30840"/>
                  <a:pt x="342619" y="-5603"/>
                  <a:pt x="421590" y="719"/>
                </a:cubicBezTo>
                <a:cubicBezTo>
                  <a:pt x="500561" y="7041"/>
                  <a:pt x="680823" y="65265"/>
                  <a:pt x="759124" y="105779"/>
                </a:cubicBezTo>
                <a:cubicBezTo>
                  <a:pt x="837425" y="146293"/>
                  <a:pt x="852098" y="211212"/>
                  <a:pt x="891396" y="243801"/>
                </a:cubicBezTo>
                <a:cubicBezTo>
                  <a:pt x="930694" y="276390"/>
                  <a:pt x="962803" y="288850"/>
                  <a:pt x="994913" y="301311"/>
                </a:cubicBezTo>
              </a:path>
            </a:pathLst>
          </a:custGeom>
          <a:solidFill>
            <a:schemeClr val="accent6">
              <a:lumMod val="60000"/>
              <a:lumOff val="40000"/>
            </a:schemeClr>
          </a:solidFill>
          <a:ln w="57150">
            <a:solidFill>
              <a:schemeClr val="accent6">
                <a:lumMod val="50000"/>
              </a:schemeClr>
            </a:solidFill>
          </a:ln>
          <a:effectLst>
            <a:glow rad="25400">
              <a:schemeClr val="accent6">
                <a:lumMod val="20000"/>
                <a:lumOff val="80000"/>
                <a:alpha val="40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37" name="Freeform 36"/>
          <p:cNvSpPr/>
          <p:nvPr/>
        </p:nvSpPr>
        <p:spPr>
          <a:xfrm rot="19551390">
            <a:off x="8494551" y="2513473"/>
            <a:ext cx="396919" cy="457338"/>
          </a:xfrm>
          <a:custGeom>
            <a:avLst/>
            <a:gdLst>
              <a:gd name="connsiteX0" fmla="*/ 0 w 994913"/>
              <a:gd name="connsiteY0" fmla="*/ 316916 h 316916"/>
              <a:gd name="connsiteX1" fmla="*/ 201283 w 994913"/>
              <a:gd name="connsiteY1" fmla="*/ 236403 h 316916"/>
              <a:gd name="connsiteX2" fmla="*/ 408317 w 994913"/>
              <a:gd name="connsiteY2" fmla="*/ 69626 h 316916"/>
              <a:gd name="connsiteX3" fmla="*/ 569343 w 994913"/>
              <a:gd name="connsiteY3" fmla="*/ 615 h 316916"/>
              <a:gd name="connsiteX4" fmla="*/ 759124 w 994913"/>
              <a:gd name="connsiteY4" fmla="*/ 104132 h 316916"/>
              <a:gd name="connsiteX5" fmla="*/ 891396 w 994913"/>
              <a:gd name="connsiteY5" fmla="*/ 242154 h 316916"/>
              <a:gd name="connsiteX6" fmla="*/ 994913 w 994913"/>
              <a:gd name="connsiteY6" fmla="*/ 299664 h 31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913" h="316916">
                <a:moveTo>
                  <a:pt x="0" y="316916"/>
                </a:moveTo>
                <a:cubicBezTo>
                  <a:pt x="66615" y="297267"/>
                  <a:pt x="133230" y="277618"/>
                  <a:pt x="201283" y="236403"/>
                </a:cubicBezTo>
                <a:cubicBezTo>
                  <a:pt x="269336" y="195188"/>
                  <a:pt x="346974" y="108924"/>
                  <a:pt x="408317" y="69626"/>
                </a:cubicBezTo>
                <a:cubicBezTo>
                  <a:pt x="469660" y="30328"/>
                  <a:pt x="510875" y="-5136"/>
                  <a:pt x="569343" y="615"/>
                </a:cubicBezTo>
                <a:cubicBezTo>
                  <a:pt x="627811" y="6366"/>
                  <a:pt x="705449" y="63876"/>
                  <a:pt x="759124" y="104132"/>
                </a:cubicBezTo>
                <a:cubicBezTo>
                  <a:pt x="812799" y="144388"/>
                  <a:pt x="852098" y="209565"/>
                  <a:pt x="891396" y="242154"/>
                </a:cubicBezTo>
                <a:cubicBezTo>
                  <a:pt x="930694" y="274743"/>
                  <a:pt x="962803" y="287203"/>
                  <a:pt x="994913" y="299664"/>
                </a:cubicBezTo>
              </a:path>
            </a:pathLst>
          </a:custGeom>
          <a:solidFill>
            <a:schemeClr val="accent2">
              <a:lumMod val="60000"/>
              <a:lumOff val="40000"/>
            </a:schemeClr>
          </a:solidFill>
          <a:ln w="57150">
            <a:solidFill>
              <a:schemeClr val="accent2">
                <a:lumMod val="50000"/>
              </a:schemeClr>
            </a:solidFill>
          </a:ln>
          <a:effectLst>
            <a:glow rad="25400">
              <a:schemeClr val="accent2">
                <a:lumMod val="40000"/>
                <a:lumOff val="60000"/>
                <a:alpha val="40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38" name="Freeform 37"/>
          <p:cNvSpPr/>
          <p:nvPr/>
        </p:nvSpPr>
        <p:spPr>
          <a:xfrm rot="1109377">
            <a:off x="8950899" y="3295147"/>
            <a:ext cx="525407" cy="292645"/>
          </a:xfrm>
          <a:custGeom>
            <a:avLst/>
            <a:gdLst>
              <a:gd name="connsiteX0" fmla="*/ 0 w 994913"/>
              <a:gd name="connsiteY0" fmla="*/ 316916 h 316916"/>
              <a:gd name="connsiteX1" fmla="*/ 201283 w 994913"/>
              <a:gd name="connsiteY1" fmla="*/ 236403 h 316916"/>
              <a:gd name="connsiteX2" fmla="*/ 408317 w 994913"/>
              <a:gd name="connsiteY2" fmla="*/ 69626 h 316916"/>
              <a:gd name="connsiteX3" fmla="*/ 569343 w 994913"/>
              <a:gd name="connsiteY3" fmla="*/ 615 h 316916"/>
              <a:gd name="connsiteX4" fmla="*/ 759124 w 994913"/>
              <a:gd name="connsiteY4" fmla="*/ 104132 h 316916"/>
              <a:gd name="connsiteX5" fmla="*/ 891396 w 994913"/>
              <a:gd name="connsiteY5" fmla="*/ 242154 h 316916"/>
              <a:gd name="connsiteX6" fmla="*/ 994913 w 994913"/>
              <a:gd name="connsiteY6" fmla="*/ 299664 h 316916"/>
              <a:gd name="connsiteX0" fmla="*/ 0 w 994913"/>
              <a:gd name="connsiteY0" fmla="*/ 318440 h 318440"/>
              <a:gd name="connsiteX1" fmla="*/ 201283 w 994913"/>
              <a:gd name="connsiteY1" fmla="*/ 237927 h 318440"/>
              <a:gd name="connsiteX2" fmla="*/ 408317 w 994913"/>
              <a:gd name="connsiteY2" fmla="*/ 71150 h 318440"/>
              <a:gd name="connsiteX3" fmla="*/ 421590 w 994913"/>
              <a:gd name="connsiteY3" fmla="*/ 596 h 318440"/>
              <a:gd name="connsiteX4" fmla="*/ 759124 w 994913"/>
              <a:gd name="connsiteY4" fmla="*/ 105656 h 318440"/>
              <a:gd name="connsiteX5" fmla="*/ 891396 w 994913"/>
              <a:gd name="connsiteY5" fmla="*/ 243678 h 318440"/>
              <a:gd name="connsiteX6" fmla="*/ 994913 w 994913"/>
              <a:gd name="connsiteY6" fmla="*/ 301188 h 318440"/>
              <a:gd name="connsiteX0" fmla="*/ 0 w 994913"/>
              <a:gd name="connsiteY0" fmla="*/ 318607 h 318607"/>
              <a:gd name="connsiteX1" fmla="*/ 201283 w 994913"/>
              <a:gd name="connsiteY1" fmla="*/ 238094 h 318607"/>
              <a:gd name="connsiteX2" fmla="*/ 285300 w 994913"/>
              <a:gd name="connsiteY2" fmla="*/ 67889 h 318607"/>
              <a:gd name="connsiteX3" fmla="*/ 421590 w 994913"/>
              <a:gd name="connsiteY3" fmla="*/ 763 h 318607"/>
              <a:gd name="connsiteX4" fmla="*/ 759124 w 994913"/>
              <a:gd name="connsiteY4" fmla="*/ 105823 h 318607"/>
              <a:gd name="connsiteX5" fmla="*/ 891396 w 994913"/>
              <a:gd name="connsiteY5" fmla="*/ 243845 h 318607"/>
              <a:gd name="connsiteX6" fmla="*/ 994913 w 994913"/>
              <a:gd name="connsiteY6" fmla="*/ 301355 h 318607"/>
              <a:gd name="connsiteX0" fmla="*/ 0 w 994913"/>
              <a:gd name="connsiteY0" fmla="*/ 318563 h 318563"/>
              <a:gd name="connsiteX1" fmla="*/ 114083 w 994913"/>
              <a:gd name="connsiteY1" fmla="*/ 222751 h 318563"/>
              <a:gd name="connsiteX2" fmla="*/ 285300 w 994913"/>
              <a:gd name="connsiteY2" fmla="*/ 67845 h 318563"/>
              <a:gd name="connsiteX3" fmla="*/ 421590 w 994913"/>
              <a:gd name="connsiteY3" fmla="*/ 719 h 318563"/>
              <a:gd name="connsiteX4" fmla="*/ 759124 w 994913"/>
              <a:gd name="connsiteY4" fmla="*/ 105779 h 318563"/>
              <a:gd name="connsiteX5" fmla="*/ 891396 w 994913"/>
              <a:gd name="connsiteY5" fmla="*/ 243801 h 318563"/>
              <a:gd name="connsiteX6" fmla="*/ 994913 w 994913"/>
              <a:gd name="connsiteY6" fmla="*/ 301311 h 31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913" h="318563">
                <a:moveTo>
                  <a:pt x="0" y="318563"/>
                </a:moveTo>
                <a:cubicBezTo>
                  <a:pt x="66615" y="298914"/>
                  <a:pt x="66533" y="264537"/>
                  <a:pt x="114083" y="222751"/>
                </a:cubicBezTo>
                <a:cubicBezTo>
                  <a:pt x="161633" y="180965"/>
                  <a:pt x="234049" y="104850"/>
                  <a:pt x="285300" y="67845"/>
                </a:cubicBezTo>
                <a:cubicBezTo>
                  <a:pt x="336551" y="30840"/>
                  <a:pt x="342619" y="-5603"/>
                  <a:pt x="421590" y="719"/>
                </a:cubicBezTo>
                <a:cubicBezTo>
                  <a:pt x="500561" y="7041"/>
                  <a:pt x="680823" y="65265"/>
                  <a:pt x="759124" y="105779"/>
                </a:cubicBezTo>
                <a:cubicBezTo>
                  <a:pt x="837425" y="146293"/>
                  <a:pt x="852098" y="211212"/>
                  <a:pt x="891396" y="243801"/>
                </a:cubicBezTo>
                <a:cubicBezTo>
                  <a:pt x="930694" y="276390"/>
                  <a:pt x="962803" y="288850"/>
                  <a:pt x="994913" y="301311"/>
                </a:cubicBezTo>
              </a:path>
            </a:pathLst>
          </a:custGeom>
          <a:solidFill>
            <a:schemeClr val="accent4">
              <a:lumMod val="40000"/>
              <a:lumOff val="60000"/>
            </a:schemeClr>
          </a:solidFill>
          <a:ln w="57150">
            <a:solidFill>
              <a:schemeClr val="accent4">
                <a:lumMod val="50000"/>
              </a:schemeClr>
            </a:solidFill>
          </a:ln>
          <a:effectLst>
            <a:glow rad="25400">
              <a:schemeClr val="accent4">
                <a:lumMod val="20000"/>
                <a:lumOff val="80000"/>
                <a:alpha val="40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39" name="Freeform 38"/>
          <p:cNvSpPr/>
          <p:nvPr/>
        </p:nvSpPr>
        <p:spPr>
          <a:xfrm>
            <a:off x="7936697" y="5202610"/>
            <a:ext cx="1799656" cy="975452"/>
          </a:xfrm>
          <a:custGeom>
            <a:avLst/>
            <a:gdLst>
              <a:gd name="connsiteX0" fmla="*/ 0 w 2093343"/>
              <a:gd name="connsiteY0" fmla="*/ 975452 h 975452"/>
              <a:gd name="connsiteX1" fmla="*/ 293298 w 2093343"/>
              <a:gd name="connsiteY1" fmla="*/ 733913 h 975452"/>
              <a:gd name="connsiteX2" fmla="*/ 534838 w 2093343"/>
              <a:gd name="connsiteY2" fmla="*/ 429113 h 975452"/>
              <a:gd name="connsiteX3" fmla="*/ 655607 w 2093343"/>
              <a:gd name="connsiteY3" fmla="*/ 141566 h 975452"/>
              <a:gd name="connsiteX4" fmla="*/ 851139 w 2093343"/>
              <a:gd name="connsiteY4" fmla="*/ 38049 h 975452"/>
              <a:gd name="connsiteX5" fmla="*/ 1109932 w 2093343"/>
              <a:gd name="connsiteY5" fmla="*/ 233581 h 975452"/>
              <a:gd name="connsiteX6" fmla="*/ 1351472 w 2093343"/>
              <a:gd name="connsiteY6" fmla="*/ 170320 h 975452"/>
              <a:gd name="connsiteX7" fmla="*/ 1477992 w 2093343"/>
              <a:gd name="connsiteY7" fmla="*/ 15045 h 975452"/>
              <a:gd name="connsiteX8" fmla="*/ 1673524 w 2093343"/>
              <a:gd name="connsiteY8" fmla="*/ 43800 h 975452"/>
              <a:gd name="connsiteX9" fmla="*/ 1817298 w 2093343"/>
              <a:gd name="connsiteY9" fmla="*/ 348600 h 975452"/>
              <a:gd name="connsiteX10" fmla="*/ 1938068 w 2093343"/>
              <a:gd name="connsiteY10" fmla="*/ 785671 h 975452"/>
              <a:gd name="connsiteX11" fmla="*/ 2093343 w 2093343"/>
              <a:gd name="connsiteY11" fmla="*/ 958200 h 9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3343" h="975452">
                <a:moveTo>
                  <a:pt x="0" y="975452"/>
                </a:moveTo>
                <a:cubicBezTo>
                  <a:pt x="102079" y="900210"/>
                  <a:pt x="204158" y="824969"/>
                  <a:pt x="293298" y="733913"/>
                </a:cubicBezTo>
                <a:cubicBezTo>
                  <a:pt x="382438" y="642857"/>
                  <a:pt x="474453" y="527837"/>
                  <a:pt x="534838" y="429113"/>
                </a:cubicBezTo>
                <a:cubicBezTo>
                  <a:pt x="595223" y="330389"/>
                  <a:pt x="602890" y="206743"/>
                  <a:pt x="655607" y="141566"/>
                </a:cubicBezTo>
                <a:cubicBezTo>
                  <a:pt x="708324" y="76389"/>
                  <a:pt x="775418" y="22713"/>
                  <a:pt x="851139" y="38049"/>
                </a:cubicBezTo>
                <a:cubicBezTo>
                  <a:pt x="926860" y="53385"/>
                  <a:pt x="1026543" y="211536"/>
                  <a:pt x="1109932" y="233581"/>
                </a:cubicBezTo>
                <a:cubicBezTo>
                  <a:pt x="1193321" y="255626"/>
                  <a:pt x="1290129" y="206743"/>
                  <a:pt x="1351472" y="170320"/>
                </a:cubicBezTo>
                <a:cubicBezTo>
                  <a:pt x="1412815" y="133897"/>
                  <a:pt x="1424317" y="36132"/>
                  <a:pt x="1477992" y="15045"/>
                </a:cubicBezTo>
                <a:cubicBezTo>
                  <a:pt x="1531667" y="-6042"/>
                  <a:pt x="1616973" y="-11792"/>
                  <a:pt x="1673524" y="43800"/>
                </a:cubicBezTo>
                <a:cubicBezTo>
                  <a:pt x="1730075" y="99392"/>
                  <a:pt x="1773207" y="224955"/>
                  <a:pt x="1817298" y="348600"/>
                </a:cubicBezTo>
                <a:cubicBezTo>
                  <a:pt x="1861389" y="472245"/>
                  <a:pt x="1892061" y="684071"/>
                  <a:pt x="1938068" y="785671"/>
                </a:cubicBezTo>
                <a:cubicBezTo>
                  <a:pt x="1984076" y="887271"/>
                  <a:pt x="2038709" y="922735"/>
                  <a:pt x="2093343" y="958200"/>
                </a:cubicBezTo>
              </a:path>
            </a:pathLst>
          </a:custGeom>
          <a:solidFill>
            <a:schemeClr val="accent4">
              <a:lumMod val="20000"/>
              <a:lumOff val="80000"/>
            </a:schemeClr>
          </a:solidFill>
          <a:ln w="85725">
            <a:solidFill>
              <a:srgbClr val="B40000"/>
            </a:solidFill>
          </a:ln>
          <a:effectLst>
            <a:glow rad="25400">
              <a:schemeClr val="accent4">
                <a:lumMod val="20000"/>
                <a:lumOff val="80000"/>
                <a:alpha val="40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40" name="TextBox 39"/>
          <p:cNvSpPr txBox="1"/>
          <p:nvPr/>
        </p:nvSpPr>
        <p:spPr>
          <a:xfrm>
            <a:off x="3688345" y="3414652"/>
            <a:ext cx="4220667" cy="2708434"/>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000" dirty="0" smtClean="0">
                <a:latin typeface="Georgia"/>
                <a:cs typeface="Georgia"/>
              </a:rPr>
              <a:t>Allows working with variables that we don’t have perfect knowledge on</a:t>
            </a:r>
          </a:p>
          <a:p>
            <a:pPr marL="285750" indent="-285750">
              <a:spcBef>
                <a:spcPts val="600"/>
              </a:spcBef>
              <a:buFont typeface="Arial" panose="020B0604020202020204" pitchFamily="34" charset="0"/>
              <a:buChar char="•"/>
            </a:pPr>
            <a:r>
              <a:rPr lang="en-US" sz="2000" dirty="0" smtClean="0">
                <a:latin typeface="Georgia"/>
                <a:cs typeface="Georgia"/>
              </a:rPr>
              <a:t>Requires characterizing our uncertainty about them</a:t>
            </a:r>
          </a:p>
          <a:p>
            <a:pPr marL="285750" indent="-285750">
              <a:spcBef>
                <a:spcPts val="600"/>
              </a:spcBef>
              <a:buFont typeface="Arial" panose="020B0604020202020204" pitchFamily="34" charset="0"/>
              <a:buChar char="•"/>
            </a:pPr>
            <a:r>
              <a:rPr lang="en-US" sz="2000" dirty="0" smtClean="0">
                <a:latin typeface="Georgia"/>
                <a:cs typeface="Georgia"/>
              </a:rPr>
              <a:t>Common methods are Monte Carlo simulation and Bayesian Network</a:t>
            </a:r>
            <a:endParaRPr lang="en-US" sz="2000" dirty="0">
              <a:latin typeface="Georgia"/>
              <a:cs typeface="Georgia"/>
            </a:endParaRPr>
          </a:p>
        </p:txBody>
      </p:sp>
      <p:sp>
        <p:nvSpPr>
          <p:cNvPr id="2" name="Rectangle 1"/>
          <p:cNvSpPr/>
          <p:nvPr/>
        </p:nvSpPr>
        <p:spPr>
          <a:xfrm>
            <a:off x="8095708" y="1389220"/>
            <a:ext cx="2012891" cy="707886"/>
          </a:xfrm>
          <a:prstGeom prst="rect">
            <a:avLst/>
          </a:prstGeom>
          <a:solidFill>
            <a:schemeClr val="bg1"/>
          </a:solidFill>
        </p:spPr>
        <p:txBody>
          <a:bodyPr wrap="square">
            <a:spAutoFit/>
          </a:bodyPr>
          <a:lstStyle/>
          <a:p>
            <a:pPr algn="ctr"/>
            <a:r>
              <a:rPr lang="en-US" sz="2000" b="1" dirty="0">
                <a:solidFill>
                  <a:schemeClr val="dk1"/>
                </a:solidFill>
                <a:latin typeface="Georgia"/>
                <a:cs typeface="Georgia"/>
              </a:rPr>
              <a:t>Probabilistic</a:t>
            </a:r>
          </a:p>
          <a:p>
            <a:pPr algn="ctr"/>
            <a:r>
              <a:rPr lang="en-US" sz="2000" b="1" dirty="0">
                <a:solidFill>
                  <a:schemeClr val="dk1"/>
                </a:solidFill>
                <a:latin typeface="Georgia"/>
                <a:cs typeface="Georgia"/>
              </a:rPr>
              <a:t>model</a:t>
            </a:r>
          </a:p>
        </p:txBody>
      </p:sp>
      <p:sp>
        <p:nvSpPr>
          <p:cNvPr id="41" name="Rectangle 40"/>
          <p:cNvSpPr/>
          <p:nvPr/>
        </p:nvSpPr>
        <p:spPr>
          <a:xfrm>
            <a:off x="1758455" y="1389220"/>
            <a:ext cx="2012891" cy="707886"/>
          </a:xfrm>
          <a:prstGeom prst="rect">
            <a:avLst/>
          </a:prstGeom>
          <a:solidFill>
            <a:schemeClr val="bg1"/>
          </a:solidFill>
        </p:spPr>
        <p:txBody>
          <a:bodyPr wrap="square">
            <a:spAutoFit/>
          </a:bodyPr>
          <a:lstStyle/>
          <a:p>
            <a:pPr algn="ctr"/>
            <a:r>
              <a:rPr lang="en-US" sz="2000" b="1" dirty="0" smtClean="0">
                <a:solidFill>
                  <a:schemeClr val="dk1"/>
                </a:solidFill>
                <a:latin typeface="Georgia"/>
                <a:cs typeface="Georgia"/>
              </a:rPr>
              <a:t>Deterministic</a:t>
            </a:r>
            <a:endParaRPr lang="en-US" sz="2000" b="1" dirty="0">
              <a:solidFill>
                <a:schemeClr val="dk1"/>
              </a:solidFill>
              <a:latin typeface="Georgia"/>
              <a:cs typeface="Georgia"/>
            </a:endParaRPr>
          </a:p>
          <a:p>
            <a:pPr algn="ctr"/>
            <a:r>
              <a:rPr lang="en-US" sz="2000" b="1" dirty="0">
                <a:solidFill>
                  <a:schemeClr val="dk1"/>
                </a:solidFill>
                <a:latin typeface="Georgia"/>
                <a:cs typeface="Georgia"/>
              </a:rPr>
              <a:t>model</a:t>
            </a:r>
          </a:p>
        </p:txBody>
      </p:sp>
      <p:sp>
        <p:nvSpPr>
          <p:cNvPr id="3" name="Slide Number Placeholder 2"/>
          <p:cNvSpPr>
            <a:spLocks noGrp="1"/>
          </p:cNvSpPr>
          <p:nvPr>
            <p:ph type="sldNum" sz="quarter" idx="12"/>
          </p:nvPr>
        </p:nvSpPr>
        <p:spPr/>
        <p:txBody>
          <a:bodyPr/>
          <a:lstStyle/>
          <a:p>
            <a:fld id="{C2D29DEA-C2FF-4F9C-8F85-7923E6F9F7B8}" type="slidenum">
              <a:rPr lang="en-US" smtClean="0"/>
              <a:t>29</a:t>
            </a:fld>
            <a:endParaRPr lang="en-US"/>
          </a:p>
        </p:txBody>
      </p:sp>
      <p:sp>
        <p:nvSpPr>
          <p:cNvPr id="25" name="Rectangle 24"/>
          <p:cNvSpPr/>
          <p:nvPr/>
        </p:nvSpPr>
        <p:spPr>
          <a:xfrm>
            <a:off x="8462832" y="6329923"/>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2003765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3" grpId="0" animBg="1"/>
      <p:bldP spid="24" grpId="0"/>
      <p:bldP spid="32" grpId="0"/>
      <p:bldP spid="34" grpId="0"/>
      <p:bldP spid="35" grpId="0" animBg="1"/>
      <p:bldP spid="36" grpId="0" animBg="1"/>
      <p:bldP spid="37" grpId="0" animBg="1"/>
      <p:bldP spid="38" grpId="0" animBg="1"/>
      <p:bldP spid="39" grpId="0" animBg="1"/>
      <p:bldP spid="4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851" y="949796"/>
            <a:ext cx="3186149" cy="2022414"/>
          </a:xfrm>
          <a:prstGeom prst="rect">
            <a:avLst/>
          </a:prstGeom>
        </p:spPr>
      </p:pic>
      <p:pic>
        <p:nvPicPr>
          <p:cNvPr id="14" name="Picture 13" descr="Desertification_map.png"/>
          <p:cNvPicPr>
            <a:picLocks noChangeAspect="1"/>
          </p:cNvPicPr>
          <p:nvPr/>
        </p:nvPicPr>
        <p:blipFill rotWithShape="1">
          <a:blip r:embed="rId4" cstate="print">
            <a:clrChange>
              <a:clrFrom>
                <a:srgbClr val="F0FFFF"/>
              </a:clrFrom>
              <a:clrTo>
                <a:srgbClr val="F0FFFF">
                  <a:alpha val="0"/>
                </a:srgbClr>
              </a:clrTo>
            </a:clrChange>
            <a:extLst>
              <a:ext uri="{28A0092B-C50C-407E-A947-70E740481C1C}">
                <a14:useLocalDpi xmlns:a14="http://schemas.microsoft.com/office/drawing/2010/main"/>
              </a:ext>
            </a:extLst>
          </a:blip>
          <a:srcRect l="4421" t="11226" r="4322" b="7184"/>
          <a:stretch/>
        </p:blipFill>
        <p:spPr>
          <a:xfrm>
            <a:off x="298831" y="1191969"/>
            <a:ext cx="8613993" cy="4983393"/>
          </a:xfrm>
          <a:prstGeom prst="rect">
            <a:avLst/>
          </a:prstGeom>
        </p:spPr>
      </p:pic>
      <p:sp>
        <p:nvSpPr>
          <p:cNvPr id="15" name="Rectangle 14"/>
          <p:cNvSpPr/>
          <p:nvPr/>
        </p:nvSpPr>
        <p:spPr>
          <a:xfrm>
            <a:off x="298831" y="5369949"/>
            <a:ext cx="2351987" cy="748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Desertification_map.png"/>
          <p:cNvPicPr>
            <a:picLocks noChangeAspect="1"/>
          </p:cNvPicPr>
          <p:nvPr/>
        </p:nvPicPr>
        <p:blipFill rotWithShape="1">
          <a:blip r:embed="rId5" cstate="print">
            <a:extLst>
              <a:ext uri="{28A0092B-C50C-407E-A947-70E740481C1C}">
                <a14:useLocalDpi xmlns:a14="http://schemas.microsoft.com/office/drawing/2010/main"/>
              </a:ext>
            </a:extLst>
          </a:blip>
          <a:srcRect l="11310" t="35624" r="68946" b="6057"/>
          <a:stretch/>
        </p:blipFill>
        <p:spPr>
          <a:xfrm>
            <a:off x="343220" y="5638007"/>
            <a:ext cx="513721" cy="435045"/>
          </a:xfrm>
          <a:prstGeom prst="rect">
            <a:avLst/>
          </a:prstGeom>
        </p:spPr>
      </p:pic>
      <p:pic>
        <p:nvPicPr>
          <p:cNvPr id="18" name="Picture 17" descr="Desertification_map.png"/>
          <p:cNvPicPr>
            <a:picLocks noChangeAspect="1"/>
          </p:cNvPicPr>
          <p:nvPr/>
        </p:nvPicPr>
        <p:blipFill rotWithShape="1">
          <a:blip r:embed="rId4" cstate="print">
            <a:extLst>
              <a:ext uri="{28A0092B-C50C-407E-A947-70E740481C1C}">
                <a14:useLocalDpi xmlns:a14="http://schemas.microsoft.com/office/drawing/2010/main"/>
              </a:ext>
            </a:extLst>
          </a:blip>
          <a:srcRect l="4567" t="79310" r="72383" b="8037"/>
          <a:stretch/>
        </p:blipFill>
        <p:spPr>
          <a:xfrm>
            <a:off x="4412885" y="5326488"/>
            <a:ext cx="3927466" cy="1394987"/>
          </a:xfrm>
          <a:prstGeom prst="rect">
            <a:avLst/>
          </a:prstGeom>
        </p:spPr>
      </p:pic>
      <p:sp>
        <p:nvSpPr>
          <p:cNvPr id="20" name="TextBox 19"/>
          <p:cNvSpPr txBox="1"/>
          <p:nvPr/>
        </p:nvSpPr>
        <p:spPr>
          <a:xfrm>
            <a:off x="777831" y="5590586"/>
            <a:ext cx="2044149" cy="584776"/>
          </a:xfrm>
          <a:prstGeom prst="rect">
            <a:avLst/>
          </a:prstGeom>
          <a:noFill/>
        </p:spPr>
        <p:txBody>
          <a:bodyPr wrap="none" rtlCol="0">
            <a:spAutoFit/>
          </a:bodyPr>
          <a:lstStyle/>
          <a:p>
            <a:r>
              <a:rPr lang="en-US" sz="800" dirty="0" smtClean="0">
                <a:latin typeface="Arial"/>
                <a:cs typeface="Arial"/>
              </a:rPr>
              <a:t>US department of Agriculture</a:t>
            </a:r>
          </a:p>
          <a:p>
            <a:r>
              <a:rPr lang="en-US" sz="800" dirty="0" smtClean="0">
                <a:latin typeface="Arial"/>
                <a:cs typeface="Arial"/>
              </a:rPr>
              <a:t>Natural Resources Conservation Service</a:t>
            </a:r>
          </a:p>
          <a:p>
            <a:r>
              <a:rPr lang="en-US" sz="800" dirty="0" smtClean="0">
                <a:latin typeface="Arial"/>
                <a:cs typeface="Arial"/>
              </a:rPr>
              <a:t>Soil Survey Division</a:t>
            </a:r>
          </a:p>
          <a:p>
            <a:r>
              <a:rPr lang="en-US" sz="800" dirty="0" smtClean="0">
                <a:latin typeface="Arial"/>
                <a:cs typeface="Arial"/>
              </a:rPr>
              <a:t>World Soil Resources</a:t>
            </a:r>
            <a:endParaRPr lang="en-US" sz="800" dirty="0">
              <a:latin typeface="Arial"/>
              <a:cs typeface="Arial"/>
            </a:endParaRPr>
          </a:p>
        </p:txBody>
      </p:sp>
      <p:sp>
        <p:nvSpPr>
          <p:cNvPr id="21" name="Rectangle 20"/>
          <p:cNvSpPr/>
          <p:nvPr/>
        </p:nvSpPr>
        <p:spPr>
          <a:xfrm>
            <a:off x="8320875" y="170252"/>
            <a:ext cx="3893803" cy="1200329"/>
          </a:xfrm>
          <a:prstGeom prst="rect">
            <a:avLst/>
          </a:prstGeom>
        </p:spPr>
        <p:txBody>
          <a:bodyPr wrap="square">
            <a:spAutoFit/>
          </a:bodyPr>
          <a:lstStyle/>
          <a:p>
            <a:r>
              <a:rPr lang="en-US" sz="3600" b="1" dirty="0" smtClean="0">
                <a:latin typeface="Georgia"/>
                <a:cs typeface="Georgia"/>
              </a:rPr>
              <a:t>Desertification </a:t>
            </a:r>
            <a:r>
              <a:rPr lang="en-US" sz="3600" b="1" dirty="0">
                <a:latin typeface="Georgia"/>
                <a:cs typeface="Georgia"/>
              </a:rPr>
              <a:t>vulnerability</a:t>
            </a:r>
            <a:endParaRPr lang="en-US" sz="3600" dirty="0"/>
          </a:p>
        </p:txBody>
      </p:sp>
      <p:sp>
        <p:nvSpPr>
          <p:cNvPr id="22" name="Rectangle 21"/>
          <p:cNvSpPr/>
          <p:nvPr/>
        </p:nvSpPr>
        <p:spPr>
          <a:xfrm>
            <a:off x="435395" y="812797"/>
            <a:ext cx="7569768" cy="553998"/>
          </a:xfrm>
          <a:prstGeom prst="rect">
            <a:avLst/>
          </a:prstGeom>
        </p:spPr>
        <p:txBody>
          <a:bodyPr wrap="square">
            <a:spAutoFit/>
          </a:bodyPr>
          <a:lstStyle/>
          <a:p>
            <a:pPr algn="ctr"/>
            <a:r>
              <a:rPr lang="en-US" sz="1500" dirty="0" smtClean="0">
                <a:latin typeface="Georgia"/>
                <a:cs typeface="Georgia"/>
              </a:rPr>
              <a:t>Reduced crop </a:t>
            </a:r>
            <a:r>
              <a:rPr lang="en-US" sz="1500" dirty="0">
                <a:latin typeface="Georgia"/>
                <a:cs typeface="Georgia"/>
              </a:rPr>
              <a:t>yields by up to 50 </a:t>
            </a:r>
            <a:r>
              <a:rPr lang="en-US" sz="1500" dirty="0" smtClean="0">
                <a:latin typeface="Georgia"/>
                <a:cs typeface="Georgia"/>
              </a:rPr>
              <a:t>percent </a:t>
            </a:r>
            <a:r>
              <a:rPr lang="en-US" sz="1500" dirty="0">
                <a:latin typeface="Georgia"/>
                <a:cs typeface="Georgia"/>
              </a:rPr>
              <a:t>in </a:t>
            </a:r>
            <a:r>
              <a:rPr lang="en-US" sz="1500" dirty="0" smtClean="0">
                <a:latin typeface="Georgia"/>
                <a:cs typeface="Georgia"/>
              </a:rPr>
              <a:t>parts of Africa, Asia, and Central and South America</a:t>
            </a:r>
          </a:p>
        </p:txBody>
      </p:sp>
      <p:sp>
        <p:nvSpPr>
          <p:cNvPr id="23" name="Slide Number Placeholder 2"/>
          <p:cNvSpPr>
            <a:spLocks noGrp="1"/>
          </p:cNvSpPr>
          <p:nvPr>
            <p:ph type="sldNum" sz="quarter" idx="12"/>
          </p:nvPr>
        </p:nvSpPr>
        <p:spPr>
          <a:xfrm>
            <a:off x="8737623" y="6356399"/>
            <a:ext cx="2844800" cy="365125"/>
          </a:xfrm>
        </p:spPr>
        <p:txBody>
          <a:bodyPr/>
          <a:lstStyle/>
          <a:p>
            <a:fld id="{6C661672-5D48-5D49-8356-6B399BFD7FAB}" type="slidenum">
              <a:rPr lang="en-US" smtClean="0"/>
              <a:t>3</a:t>
            </a:fld>
            <a:endParaRPr lang="en-US" dirty="0"/>
          </a:p>
        </p:txBody>
      </p:sp>
      <p:sp>
        <p:nvSpPr>
          <p:cNvPr id="25" name="Rectangle 24"/>
          <p:cNvSpPr/>
          <p:nvPr/>
        </p:nvSpPr>
        <p:spPr>
          <a:xfrm>
            <a:off x="8578391" y="2686860"/>
            <a:ext cx="3511729" cy="830997"/>
          </a:xfrm>
          <a:prstGeom prst="rect">
            <a:avLst/>
          </a:prstGeom>
        </p:spPr>
        <p:txBody>
          <a:bodyPr wrap="square">
            <a:spAutoFit/>
          </a:bodyPr>
          <a:lstStyle/>
          <a:p>
            <a:pPr algn="ctr"/>
            <a:r>
              <a:rPr lang="en-US" sz="1200" i="1" dirty="0" smtClean="0">
                <a:latin typeface="Georgia"/>
                <a:cs typeface="Georgia"/>
              </a:rPr>
              <a:t>Intergovernmental </a:t>
            </a:r>
            <a:r>
              <a:rPr lang="en-US" sz="1200" i="1" dirty="0">
                <a:latin typeface="Georgia"/>
                <a:cs typeface="Georgia"/>
              </a:rPr>
              <a:t>Platform for Biodiversity and Ecosystem </a:t>
            </a:r>
            <a:r>
              <a:rPr lang="en-US" sz="1200" i="1" dirty="0" smtClean="0">
                <a:latin typeface="Georgia"/>
                <a:cs typeface="Georgia"/>
              </a:rPr>
              <a:t>Services</a:t>
            </a:r>
          </a:p>
          <a:p>
            <a:pPr algn="ctr"/>
            <a:r>
              <a:rPr lang="en-US" sz="1200" i="1" dirty="0" smtClean="0">
                <a:latin typeface="Georgia"/>
                <a:cs typeface="Georgia"/>
              </a:rPr>
              <a:t> </a:t>
            </a:r>
            <a:r>
              <a:rPr lang="en-US" sz="1200" i="1" dirty="0" smtClean="0">
                <a:solidFill>
                  <a:schemeClr val="bg1">
                    <a:lumMod val="50000"/>
                  </a:schemeClr>
                </a:solidFill>
              </a:rPr>
              <a:t>https</a:t>
            </a:r>
            <a:r>
              <a:rPr lang="en-US" sz="1200" i="1" dirty="0">
                <a:solidFill>
                  <a:schemeClr val="bg1">
                    <a:lumMod val="50000"/>
                  </a:schemeClr>
                </a:solidFill>
              </a:rPr>
              <a:t>://</a:t>
            </a:r>
            <a:r>
              <a:rPr lang="en-US" sz="1200" i="1" dirty="0" err="1">
                <a:solidFill>
                  <a:schemeClr val="bg1">
                    <a:lumMod val="50000"/>
                  </a:schemeClr>
                </a:solidFill>
              </a:rPr>
              <a:t>www.luke.fi</a:t>
            </a:r>
            <a:r>
              <a:rPr lang="en-US" sz="1200" i="1" dirty="0">
                <a:solidFill>
                  <a:schemeClr val="bg1">
                    <a:lumMod val="50000"/>
                  </a:schemeClr>
                </a:solidFill>
              </a:rPr>
              <a:t>/</a:t>
            </a:r>
            <a:r>
              <a:rPr lang="en-US" sz="1200" i="1" dirty="0" err="1">
                <a:solidFill>
                  <a:schemeClr val="bg1">
                    <a:lumMod val="50000"/>
                  </a:schemeClr>
                </a:solidFill>
              </a:rPr>
              <a:t>wp</a:t>
            </a:r>
            <a:r>
              <a:rPr lang="en-US" sz="1200" i="1" dirty="0">
                <a:solidFill>
                  <a:schemeClr val="bg1">
                    <a:lumMod val="50000"/>
                  </a:schemeClr>
                </a:solidFill>
              </a:rPr>
              <a:t>-content/uploads/2018/03/ipbes-6-</a:t>
            </a:r>
            <a:r>
              <a:rPr lang="en-US" sz="1200" i="1" dirty="0" smtClean="0">
                <a:solidFill>
                  <a:schemeClr val="bg1">
                    <a:lumMod val="50000"/>
                  </a:schemeClr>
                </a:solidFill>
              </a:rPr>
              <a:t>l9_en.pdf</a:t>
            </a:r>
            <a:endParaRPr lang="en-US" sz="1200" i="1" dirty="0">
              <a:solidFill>
                <a:schemeClr val="bg1">
                  <a:lumMod val="50000"/>
                </a:schemeClr>
              </a:solidFill>
            </a:endParaRPr>
          </a:p>
        </p:txBody>
      </p:sp>
      <p:sp>
        <p:nvSpPr>
          <p:cNvPr id="29" name="TextBox 28"/>
          <p:cNvSpPr txBox="1"/>
          <p:nvPr/>
        </p:nvSpPr>
        <p:spPr>
          <a:xfrm>
            <a:off x="457627" y="222659"/>
            <a:ext cx="7704754" cy="646331"/>
          </a:xfrm>
          <a:prstGeom prst="rect">
            <a:avLst/>
          </a:prstGeom>
          <a:noFill/>
        </p:spPr>
        <p:txBody>
          <a:bodyPr wrap="none" rtlCol="0">
            <a:spAutoFit/>
          </a:bodyPr>
          <a:lstStyle/>
          <a:p>
            <a:r>
              <a:rPr lang="en-US" sz="3600" b="1" dirty="0" smtClean="0">
                <a:latin typeface="Georgia"/>
                <a:cs typeface="Georgia"/>
              </a:rPr>
              <a:t>Global sustainability challenges</a:t>
            </a:r>
            <a:endParaRPr lang="en-US" sz="3600" b="1" dirty="0">
              <a:latin typeface="Georgia"/>
              <a:cs typeface="Georgia"/>
            </a:endParaRPr>
          </a:p>
        </p:txBody>
      </p:sp>
    </p:spTree>
    <p:extLst>
      <p:ext uri="{BB962C8B-B14F-4D97-AF65-F5344CB8AC3E}">
        <p14:creationId xmlns:p14="http://schemas.microsoft.com/office/powerpoint/2010/main" val="35118387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2" grpId="0"/>
      <p:bldP spid="22" grpId="1"/>
      <p:bldP spid="25" grpId="0"/>
      <p:bldP spid="2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203037" y="786145"/>
            <a:ext cx="3348689" cy="5739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eorgia"/>
                <a:cs typeface="Georgia"/>
              </a:rPr>
              <a:t>Mont</a:t>
            </a:r>
            <a:endParaRPr lang="en-US" dirty="0">
              <a:latin typeface="Georgia"/>
              <a:cs typeface="Georgia"/>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334881" y="1427521"/>
            <a:ext cx="3072121" cy="1684076"/>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341458" y="3045799"/>
            <a:ext cx="3065543" cy="1657761"/>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352422" y="4696985"/>
            <a:ext cx="3058965" cy="1677496"/>
          </a:xfrm>
          <a:prstGeom prst="rect">
            <a:avLst/>
          </a:prstGeom>
        </p:spPr>
      </p:pic>
      <p:sp>
        <p:nvSpPr>
          <p:cNvPr id="10" name="TextBox 9"/>
          <p:cNvSpPr txBox="1"/>
          <p:nvPr/>
        </p:nvSpPr>
        <p:spPr>
          <a:xfrm>
            <a:off x="10474405" y="1670838"/>
            <a:ext cx="402674" cy="523220"/>
          </a:xfrm>
          <a:prstGeom prst="rect">
            <a:avLst/>
          </a:prstGeom>
          <a:noFill/>
        </p:spPr>
        <p:txBody>
          <a:bodyPr wrap="none" rtlCol="0">
            <a:spAutoFit/>
          </a:bodyPr>
          <a:lstStyle/>
          <a:p>
            <a:pPr algn="ctr"/>
            <a:r>
              <a:rPr lang="en-US" sz="2800" b="1" dirty="0" smtClean="0">
                <a:latin typeface="Georgia"/>
                <a:cs typeface="Georgia"/>
              </a:rPr>
              <a:t>a</a:t>
            </a:r>
            <a:endParaRPr lang="en-US" sz="2800" b="1" dirty="0">
              <a:latin typeface="Georgia"/>
              <a:cs typeface="Georgia"/>
            </a:endParaRPr>
          </a:p>
        </p:txBody>
      </p:sp>
      <p:sp>
        <p:nvSpPr>
          <p:cNvPr id="11" name="TextBox 10"/>
          <p:cNvSpPr txBox="1"/>
          <p:nvPr/>
        </p:nvSpPr>
        <p:spPr>
          <a:xfrm>
            <a:off x="10467503" y="3234600"/>
            <a:ext cx="416450" cy="523220"/>
          </a:xfrm>
          <a:prstGeom prst="rect">
            <a:avLst/>
          </a:prstGeom>
          <a:noFill/>
        </p:spPr>
        <p:txBody>
          <a:bodyPr wrap="none" rtlCol="0">
            <a:spAutoFit/>
          </a:bodyPr>
          <a:lstStyle/>
          <a:p>
            <a:pPr algn="ctr"/>
            <a:r>
              <a:rPr lang="en-US" sz="2800" b="1" dirty="0" smtClean="0">
                <a:latin typeface="Georgia"/>
                <a:cs typeface="Georgia"/>
              </a:rPr>
              <a:t>b</a:t>
            </a:r>
            <a:endParaRPr lang="en-US" sz="2800" b="1" dirty="0">
              <a:latin typeface="Georgia"/>
              <a:cs typeface="Georgia"/>
            </a:endParaRPr>
          </a:p>
        </p:txBody>
      </p:sp>
      <p:sp>
        <p:nvSpPr>
          <p:cNvPr id="12" name="TextBox 11"/>
          <p:cNvSpPr txBox="1"/>
          <p:nvPr/>
        </p:nvSpPr>
        <p:spPr>
          <a:xfrm>
            <a:off x="8617136" y="4908516"/>
            <a:ext cx="882824" cy="523220"/>
          </a:xfrm>
          <a:prstGeom prst="rect">
            <a:avLst/>
          </a:prstGeom>
          <a:noFill/>
        </p:spPr>
        <p:txBody>
          <a:bodyPr wrap="none" rtlCol="0">
            <a:spAutoFit/>
          </a:bodyPr>
          <a:lstStyle/>
          <a:p>
            <a:pPr algn="ctr"/>
            <a:r>
              <a:rPr lang="en-US" sz="2800" b="1" dirty="0" err="1">
                <a:latin typeface="Georgia"/>
                <a:cs typeface="Georgia"/>
              </a:rPr>
              <a:t>a</a:t>
            </a:r>
            <a:r>
              <a:rPr lang="en-US" sz="2800" b="1" dirty="0" err="1" smtClean="0">
                <a:latin typeface="Georgia"/>
                <a:cs typeface="Georgia"/>
              </a:rPr>
              <a:t>+b</a:t>
            </a:r>
            <a:endParaRPr lang="en-US" sz="2800" b="1" dirty="0">
              <a:latin typeface="Georgia"/>
              <a:cs typeface="Georgia"/>
            </a:endParaRPr>
          </a:p>
        </p:txBody>
      </p:sp>
      <p:sp>
        <p:nvSpPr>
          <p:cNvPr id="15" name="TextBox 14"/>
          <p:cNvSpPr txBox="1"/>
          <p:nvPr/>
        </p:nvSpPr>
        <p:spPr>
          <a:xfrm>
            <a:off x="8203037" y="783671"/>
            <a:ext cx="3348689" cy="707886"/>
          </a:xfrm>
          <a:prstGeom prst="rect">
            <a:avLst/>
          </a:prstGeom>
          <a:noFill/>
        </p:spPr>
        <p:txBody>
          <a:bodyPr wrap="square" rtlCol="0">
            <a:spAutoFit/>
          </a:bodyPr>
          <a:lstStyle/>
          <a:p>
            <a:pPr algn="ctr"/>
            <a:r>
              <a:rPr lang="en-US" sz="2000" b="1" dirty="0" smtClean="0">
                <a:latin typeface="Georgia"/>
                <a:cs typeface="Georgia"/>
              </a:rPr>
              <a:t>Monte Carlo simulation with 100,000 runs</a:t>
            </a:r>
            <a:endParaRPr lang="en-US" sz="2000" b="1" dirty="0">
              <a:latin typeface="Georgia"/>
              <a:cs typeface="Georgia"/>
            </a:endParaRPr>
          </a:p>
        </p:txBody>
      </p:sp>
      <p:sp>
        <p:nvSpPr>
          <p:cNvPr id="21" name="Title 1"/>
          <p:cNvSpPr txBox="1">
            <a:spLocks/>
          </p:cNvSpPr>
          <p:nvPr/>
        </p:nvSpPr>
        <p:spPr>
          <a:xfrm>
            <a:off x="23" y="109751"/>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Georgia"/>
                <a:cs typeface="Georgia"/>
              </a:rPr>
              <a:t>Monte Carlo simulation</a:t>
            </a:r>
            <a:endParaRPr lang="en-US" sz="3600" b="1" dirty="0">
              <a:latin typeface="Georgia"/>
              <a:cs typeface="Georgia"/>
            </a:endParaRPr>
          </a:p>
        </p:txBody>
      </p:sp>
      <p:sp>
        <p:nvSpPr>
          <p:cNvPr id="4" name="Slide Number Placeholder 3"/>
          <p:cNvSpPr>
            <a:spLocks noGrp="1"/>
          </p:cNvSpPr>
          <p:nvPr>
            <p:ph type="sldNum" sz="quarter" idx="12"/>
          </p:nvPr>
        </p:nvSpPr>
        <p:spPr/>
        <p:txBody>
          <a:bodyPr/>
          <a:lstStyle/>
          <a:p>
            <a:fld id="{C2D29DEA-C2FF-4F9C-8F85-7923E6F9F7B8}" type="slidenum">
              <a:rPr lang="en-US" smtClean="0"/>
              <a:t>30</a:t>
            </a:fld>
            <a:endParaRPr lang="en-US"/>
          </a:p>
        </p:txBody>
      </p:sp>
      <p:sp>
        <p:nvSpPr>
          <p:cNvPr id="22" name="Rectangle 21"/>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
        <p:nvSpPr>
          <p:cNvPr id="5" name="Rectangle 4"/>
          <p:cNvSpPr/>
          <p:nvPr/>
        </p:nvSpPr>
        <p:spPr>
          <a:xfrm>
            <a:off x="859619" y="989301"/>
            <a:ext cx="6363170" cy="5693867"/>
          </a:xfrm>
          <a:prstGeom prst="rect">
            <a:avLst/>
          </a:prstGeom>
        </p:spPr>
        <p:txBody>
          <a:bodyPr wrap="square">
            <a:spAutoFit/>
          </a:bodyPr>
          <a:lstStyle/>
          <a:p>
            <a:r>
              <a:rPr lang="en-US" sz="2800" dirty="0">
                <a:latin typeface="Georgia"/>
                <a:cs typeface="Georgia"/>
              </a:rPr>
              <a:t>Can we work with what we actually know rather than with </a:t>
            </a:r>
            <a:r>
              <a:rPr lang="en-US" sz="2800" dirty="0" smtClean="0">
                <a:latin typeface="Georgia"/>
                <a:cs typeface="Georgia"/>
              </a:rPr>
              <a:t>allegedly </a:t>
            </a:r>
            <a:r>
              <a:rPr lang="en-US" sz="2800" dirty="0">
                <a:latin typeface="Georgia"/>
                <a:cs typeface="Georgia"/>
              </a:rPr>
              <a:t>precise numbers we aren’t really sure about</a:t>
            </a:r>
            <a:r>
              <a:rPr lang="en-US" sz="2800" dirty="0" smtClean="0">
                <a:latin typeface="Georgia"/>
                <a:cs typeface="Georgia"/>
              </a:rPr>
              <a:t>?</a:t>
            </a:r>
          </a:p>
          <a:p>
            <a:pPr marL="457200" indent="-457200">
              <a:buFont typeface="Arial"/>
              <a:buChar char="•"/>
            </a:pPr>
            <a:r>
              <a:rPr lang="en-US" sz="2800" dirty="0">
                <a:latin typeface="Georgia"/>
                <a:cs typeface="Georgia"/>
              </a:rPr>
              <a:t>How much is </a:t>
            </a:r>
            <a:r>
              <a:rPr lang="en-US" sz="2800" dirty="0" err="1">
                <a:latin typeface="Georgia"/>
                <a:cs typeface="Georgia"/>
              </a:rPr>
              <a:t>a+b</a:t>
            </a:r>
            <a:r>
              <a:rPr lang="en-US" sz="2800" dirty="0">
                <a:latin typeface="Georgia"/>
                <a:cs typeface="Georgia"/>
              </a:rPr>
              <a:t>, if a=1 and b=3?</a:t>
            </a:r>
          </a:p>
          <a:p>
            <a:pPr marL="457200" indent="-457200">
              <a:buFont typeface="Arial"/>
              <a:buChar char="•"/>
            </a:pPr>
            <a:r>
              <a:rPr lang="en-US" sz="2800" dirty="0">
                <a:latin typeface="Georgia"/>
                <a:cs typeface="Georgia"/>
              </a:rPr>
              <a:t>How much is </a:t>
            </a:r>
            <a:r>
              <a:rPr lang="en-US" sz="2800" dirty="0" err="1">
                <a:latin typeface="Georgia"/>
                <a:cs typeface="Georgia"/>
              </a:rPr>
              <a:t>a+b</a:t>
            </a:r>
            <a:r>
              <a:rPr lang="en-US" sz="2800" dirty="0">
                <a:latin typeface="Georgia"/>
                <a:cs typeface="Georgia"/>
              </a:rPr>
              <a:t>, </a:t>
            </a:r>
            <a:r>
              <a:rPr lang="en-US" sz="2800" dirty="0" smtClean="0">
                <a:latin typeface="Georgia"/>
                <a:cs typeface="Georgia"/>
              </a:rPr>
              <a:t>if</a:t>
            </a:r>
            <a:r>
              <a:rPr lang="en-US" sz="2800" dirty="0">
                <a:latin typeface="Georgia"/>
                <a:cs typeface="Georgia"/>
              </a:rPr>
              <a:t> </a:t>
            </a:r>
            <a:r>
              <a:rPr lang="en-US" sz="2800" dirty="0" smtClean="0">
                <a:latin typeface="Georgia"/>
                <a:cs typeface="Georgia"/>
              </a:rPr>
              <a:t>we </a:t>
            </a:r>
            <a:r>
              <a:rPr lang="en-US" sz="2800" dirty="0">
                <a:latin typeface="Georgia"/>
                <a:cs typeface="Georgia"/>
              </a:rPr>
              <a:t>assume normality </a:t>
            </a:r>
            <a:r>
              <a:rPr lang="en-US" sz="2800" dirty="0" smtClean="0">
                <a:latin typeface="Georgia"/>
                <a:cs typeface="Georgia"/>
              </a:rPr>
              <a:t>&amp;: </a:t>
            </a:r>
          </a:p>
          <a:p>
            <a:pPr marL="914400" lvl="1" indent="-457200">
              <a:buFont typeface="Lucida Grande"/>
              <a:buChar char="-"/>
            </a:pPr>
            <a:r>
              <a:rPr lang="en-US" sz="2800" dirty="0" smtClean="0">
                <a:latin typeface="Georgia"/>
                <a:cs typeface="Georgia"/>
              </a:rPr>
              <a:t>are </a:t>
            </a:r>
            <a:r>
              <a:rPr lang="en-US" sz="2800" dirty="0">
                <a:latin typeface="Georgia"/>
                <a:cs typeface="Georgia"/>
              </a:rPr>
              <a:t>90% </a:t>
            </a:r>
            <a:r>
              <a:rPr lang="en-US" sz="2800" dirty="0" smtClean="0">
                <a:latin typeface="Georgia"/>
                <a:cs typeface="Georgia"/>
              </a:rPr>
              <a:t>certain 0.5</a:t>
            </a:r>
            <a:r>
              <a:rPr lang="en-US" sz="2800" dirty="0">
                <a:latin typeface="Georgia"/>
                <a:cs typeface="Georgia"/>
              </a:rPr>
              <a:t>&lt; a &lt;1.5 </a:t>
            </a:r>
          </a:p>
          <a:p>
            <a:pPr marL="914400" lvl="1" indent="-457200">
              <a:buFont typeface="Lucida Grande"/>
              <a:buChar char="-"/>
            </a:pPr>
            <a:r>
              <a:rPr lang="en-US" sz="2800" dirty="0">
                <a:latin typeface="Georgia"/>
                <a:cs typeface="Georgia"/>
              </a:rPr>
              <a:t>a</a:t>
            </a:r>
            <a:r>
              <a:rPr lang="en-US" sz="2800" dirty="0" smtClean="0">
                <a:latin typeface="Georgia"/>
                <a:cs typeface="Georgia"/>
              </a:rPr>
              <a:t>nd 2.6</a:t>
            </a:r>
            <a:r>
              <a:rPr lang="en-US" sz="2800" dirty="0">
                <a:latin typeface="Georgia"/>
                <a:cs typeface="Georgia"/>
              </a:rPr>
              <a:t>&lt; b &lt;</a:t>
            </a:r>
            <a:r>
              <a:rPr lang="en-US" sz="2800" dirty="0" smtClean="0">
                <a:latin typeface="Georgia"/>
                <a:cs typeface="Georgia"/>
              </a:rPr>
              <a:t>3.4</a:t>
            </a:r>
          </a:p>
          <a:p>
            <a:pPr marL="914400" lvl="1" indent="-457200">
              <a:buFont typeface="Lucida Grande"/>
              <a:buChar char="-"/>
            </a:pPr>
            <a:endParaRPr lang="en-US" sz="2800" dirty="0">
              <a:latin typeface="Georgia"/>
              <a:cs typeface="Georgia"/>
            </a:endParaRPr>
          </a:p>
          <a:p>
            <a:pPr marL="0" lvl="1"/>
            <a:r>
              <a:rPr lang="en-US" sz="2800" dirty="0" smtClean="0">
                <a:latin typeface="Georgia"/>
                <a:cs typeface="Georgia"/>
              </a:rPr>
              <a:t>Monte </a:t>
            </a:r>
            <a:r>
              <a:rPr lang="en-US" sz="2800" dirty="0">
                <a:latin typeface="Georgia"/>
                <a:cs typeface="Georgia"/>
              </a:rPr>
              <a:t>Carlo draws many random samples from these distributions  for a distribution that expresses our uncertainty about </a:t>
            </a:r>
            <a:r>
              <a:rPr lang="en-US" sz="2800" dirty="0" err="1">
                <a:latin typeface="Georgia"/>
                <a:cs typeface="Georgia"/>
              </a:rPr>
              <a:t>a+</a:t>
            </a:r>
            <a:r>
              <a:rPr lang="en-US" sz="2800" dirty="0" err="1" smtClean="0">
                <a:latin typeface="Georgia"/>
                <a:cs typeface="Georgia"/>
              </a:rPr>
              <a:t>b</a:t>
            </a:r>
            <a:endParaRPr lang="en-US" sz="2800" dirty="0">
              <a:latin typeface="Georgia"/>
              <a:cs typeface="Georgia"/>
            </a:endParaRPr>
          </a:p>
        </p:txBody>
      </p:sp>
    </p:spTree>
    <p:extLst>
      <p:ext uri="{BB962C8B-B14F-4D97-AF65-F5344CB8AC3E}">
        <p14:creationId xmlns:p14="http://schemas.microsoft.com/office/powerpoint/2010/main" val="2114275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fig_bayesfourcandle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75" y="3968367"/>
            <a:ext cx="6233752" cy="2552343"/>
          </a:xfrm>
          <a:prstGeom prst="rect">
            <a:avLst/>
          </a:prstGeom>
        </p:spPr>
      </p:pic>
      <p:grpSp>
        <p:nvGrpSpPr>
          <p:cNvPr id="4" name="Group 3"/>
          <p:cNvGrpSpPr/>
          <p:nvPr/>
        </p:nvGrpSpPr>
        <p:grpSpPr>
          <a:xfrm>
            <a:off x="8630228" y="4678454"/>
            <a:ext cx="3429023" cy="2069433"/>
            <a:chOff x="12045472" y="39294"/>
            <a:chExt cx="2438400" cy="1524000"/>
          </a:xfrm>
        </p:grpSpPr>
        <p:pic>
          <p:nvPicPr>
            <p:cNvPr id="2" name="Picture 1" descr="PoliceCharitiesfemalebacks800x5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5472" y="39294"/>
              <a:ext cx="2438400" cy="1524000"/>
            </a:xfrm>
            <a:prstGeom prst="rect">
              <a:avLst/>
            </a:prstGeom>
          </p:spPr>
        </p:pic>
        <p:sp>
          <p:nvSpPr>
            <p:cNvPr id="3" name="Rectangle 2"/>
            <p:cNvSpPr/>
            <p:nvPr/>
          </p:nvSpPr>
          <p:spPr>
            <a:xfrm>
              <a:off x="12125082" y="1264286"/>
              <a:ext cx="1863190" cy="271988"/>
            </a:xfrm>
            <a:prstGeom prst="rect">
              <a:avLst/>
            </a:prstGeom>
          </p:spPr>
          <p:txBody>
            <a:bodyPr wrap="none">
              <a:spAutoFit/>
            </a:bodyPr>
            <a:lstStyle/>
            <a:p>
              <a:pPr algn="ctr"/>
              <a:r>
                <a:rPr lang="en-US" dirty="0">
                  <a:solidFill>
                    <a:schemeClr val="bg1"/>
                  </a:solidFill>
                  <a:latin typeface="Georgia"/>
                  <a:cs typeface="Georgia"/>
                </a:rPr>
                <a:t>http://</a:t>
              </a:r>
              <a:r>
                <a:rPr lang="en-US" dirty="0" err="1">
                  <a:solidFill>
                    <a:schemeClr val="bg1"/>
                  </a:solidFill>
                  <a:latin typeface="Georgia"/>
                  <a:cs typeface="Georgia"/>
                </a:rPr>
                <a:t>www.polfed.org</a:t>
              </a:r>
              <a:r>
                <a:rPr lang="en-US" dirty="0">
                  <a:solidFill>
                    <a:schemeClr val="bg1"/>
                  </a:solidFill>
                  <a:latin typeface="Georgia"/>
                  <a:cs typeface="Georgia"/>
                </a:rPr>
                <a:t>/</a:t>
              </a:r>
            </a:p>
          </p:txBody>
        </p:sp>
      </p:grpSp>
      <p:sp>
        <p:nvSpPr>
          <p:cNvPr id="16" name="TextBox 15"/>
          <p:cNvSpPr txBox="1"/>
          <p:nvPr/>
        </p:nvSpPr>
        <p:spPr>
          <a:xfrm>
            <a:off x="2301622" y="6312567"/>
            <a:ext cx="184666" cy="369332"/>
          </a:xfrm>
          <a:prstGeom prst="rect">
            <a:avLst/>
          </a:prstGeom>
          <a:noFill/>
        </p:spPr>
        <p:txBody>
          <a:bodyPr wrap="none" rtlCol="0">
            <a:spAutoFit/>
          </a:bodyPr>
          <a:lstStyle/>
          <a:p>
            <a:endParaRPr lang="en-US" dirty="0">
              <a:latin typeface="Georgia"/>
              <a:cs typeface="Georgia"/>
            </a:endParaRPr>
          </a:p>
        </p:txBody>
      </p:sp>
      <p:grpSp>
        <p:nvGrpSpPr>
          <p:cNvPr id="5" name="Group 4"/>
          <p:cNvGrpSpPr/>
          <p:nvPr/>
        </p:nvGrpSpPr>
        <p:grpSpPr>
          <a:xfrm>
            <a:off x="338972" y="1969890"/>
            <a:ext cx="5309008" cy="1378534"/>
            <a:chOff x="607548" y="2617073"/>
            <a:chExt cx="5307624" cy="1378534"/>
          </a:xfrm>
        </p:grpSpPr>
        <p:sp>
          <p:nvSpPr>
            <p:cNvPr id="14" name="TextBox 13"/>
            <p:cNvSpPr txBox="1"/>
            <p:nvPr/>
          </p:nvSpPr>
          <p:spPr>
            <a:xfrm>
              <a:off x="607548" y="2934603"/>
              <a:ext cx="2207131" cy="707886"/>
            </a:xfrm>
            <a:prstGeom prst="rect">
              <a:avLst/>
            </a:prstGeom>
            <a:noFill/>
          </p:spPr>
          <p:txBody>
            <a:bodyPr wrap="none" rtlCol="0">
              <a:spAutoFit/>
            </a:bodyPr>
            <a:lstStyle/>
            <a:p>
              <a:r>
                <a:rPr lang="en-US" sz="4000" dirty="0" smtClean="0">
                  <a:latin typeface="Georgia"/>
                  <a:cs typeface="Georgia"/>
                </a:rPr>
                <a:t>P(A|B) = </a:t>
              </a:r>
              <a:endParaRPr lang="en-US" sz="4000" dirty="0">
                <a:latin typeface="Georgia"/>
                <a:cs typeface="Georgia"/>
              </a:endParaRPr>
            </a:p>
          </p:txBody>
        </p:sp>
        <p:sp>
          <p:nvSpPr>
            <p:cNvPr id="15" name="TextBox 14"/>
            <p:cNvSpPr txBox="1"/>
            <p:nvPr/>
          </p:nvSpPr>
          <p:spPr>
            <a:xfrm>
              <a:off x="2996393" y="2617073"/>
              <a:ext cx="2918779" cy="707886"/>
            </a:xfrm>
            <a:prstGeom prst="rect">
              <a:avLst/>
            </a:prstGeom>
            <a:noFill/>
          </p:spPr>
          <p:txBody>
            <a:bodyPr wrap="none" rtlCol="0">
              <a:spAutoFit/>
            </a:bodyPr>
            <a:lstStyle/>
            <a:p>
              <a:r>
                <a:rPr lang="en-US" sz="4000" dirty="0" smtClean="0">
                  <a:latin typeface="Georgia"/>
                  <a:cs typeface="Georgia"/>
                </a:rPr>
                <a:t>P(B|A) P(A) </a:t>
              </a:r>
              <a:endParaRPr lang="en-US" sz="4000" dirty="0">
                <a:latin typeface="Georgia"/>
                <a:cs typeface="Georgia"/>
              </a:endParaRPr>
            </a:p>
          </p:txBody>
        </p:sp>
        <p:sp>
          <p:nvSpPr>
            <p:cNvPr id="17" name="TextBox 16"/>
            <p:cNvSpPr txBox="1"/>
            <p:nvPr/>
          </p:nvSpPr>
          <p:spPr>
            <a:xfrm>
              <a:off x="3710750" y="3287721"/>
              <a:ext cx="1217284" cy="707886"/>
            </a:xfrm>
            <a:prstGeom prst="rect">
              <a:avLst/>
            </a:prstGeom>
            <a:noFill/>
          </p:spPr>
          <p:txBody>
            <a:bodyPr wrap="none" rtlCol="0">
              <a:spAutoFit/>
            </a:bodyPr>
            <a:lstStyle/>
            <a:p>
              <a:r>
                <a:rPr lang="en-US" sz="4000" dirty="0" smtClean="0">
                  <a:latin typeface="Georgia"/>
                  <a:cs typeface="Georgia"/>
                </a:rPr>
                <a:t>P(B) </a:t>
              </a:r>
              <a:endParaRPr lang="en-US" sz="4000" dirty="0">
                <a:latin typeface="Georgia"/>
                <a:cs typeface="Georgia"/>
              </a:endParaRPr>
            </a:p>
          </p:txBody>
        </p:sp>
        <p:cxnSp>
          <p:nvCxnSpPr>
            <p:cNvPr id="19" name="Straight Connector 18"/>
            <p:cNvCxnSpPr/>
            <p:nvPr/>
          </p:nvCxnSpPr>
          <p:spPr>
            <a:xfrm>
              <a:off x="2711482" y="3351080"/>
              <a:ext cx="303031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4394983" y="726349"/>
            <a:ext cx="1914148" cy="1407051"/>
            <a:chOff x="4662500" y="1373494"/>
            <a:chExt cx="1913649" cy="1407051"/>
          </a:xfrm>
        </p:grpSpPr>
        <p:cxnSp>
          <p:nvCxnSpPr>
            <p:cNvPr id="23" name="Straight Arrow Connector 22"/>
            <p:cNvCxnSpPr/>
            <p:nvPr/>
          </p:nvCxnSpPr>
          <p:spPr>
            <a:xfrm flipH="1">
              <a:off x="4954117" y="2225746"/>
              <a:ext cx="226330" cy="55479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662500" y="1373494"/>
              <a:ext cx="1913649" cy="1200328"/>
            </a:xfrm>
            <a:prstGeom prst="rect">
              <a:avLst/>
            </a:prstGeom>
            <a:noFill/>
          </p:spPr>
          <p:txBody>
            <a:bodyPr wrap="square" rtlCol="0">
              <a:spAutoFit/>
            </a:bodyPr>
            <a:lstStyle/>
            <a:p>
              <a:pPr algn="ctr"/>
              <a:r>
                <a:rPr lang="en-US" sz="2400" dirty="0" smtClean="0">
                  <a:latin typeface="Georgia"/>
                  <a:cs typeface="Georgia"/>
                </a:rPr>
                <a:t>Probability that ‘A’ is true</a:t>
              </a:r>
              <a:endParaRPr lang="en-US" sz="2400" dirty="0">
                <a:latin typeface="Georgia"/>
                <a:cs typeface="Georgia"/>
              </a:endParaRPr>
            </a:p>
          </p:txBody>
        </p:sp>
      </p:grpSp>
      <p:grpSp>
        <p:nvGrpSpPr>
          <p:cNvPr id="27" name="Group 26"/>
          <p:cNvGrpSpPr/>
          <p:nvPr/>
        </p:nvGrpSpPr>
        <p:grpSpPr>
          <a:xfrm>
            <a:off x="1082565" y="146721"/>
            <a:ext cx="2053017" cy="1856922"/>
            <a:chOff x="1838385" y="861945"/>
            <a:chExt cx="2052482" cy="1856922"/>
          </a:xfrm>
        </p:grpSpPr>
        <p:cxnSp>
          <p:nvCxnSpPr>
            <p:cNvPr id="20" name="Straight Arrow Connector 19"/>
            <p:cNvCxnSpPr/>
            <p:nvPr/>
          </p:nvCxnSpPr>
          <p:spPr>
            <a:xfrm>
              <a:off x="3526222" y="2152995"/>
              <a:ext cx="364645" cy="56587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838385" y="861945"/>
              <a:ext cx="1913649" cy="1569660"/>
            </a:xfrm>
            <a:prstGeom prst="rect">
              <a:avLst/>
            </a:prstGeom>
            <a:noFill/>
          </p:spPr>
          <p:txBody>
            <a:bodyPr wrap="square" rtlCol="0">
              <a:spAutoFit/>
            </a:bodyPr>
            <a:lstStyle/>
            <a:p>
              <a:pPr algn="ctr"/>
              <a:r>
                <a:rPr lang="en-US" sz="2400" dirty="0" smtClean="0">
                  <a:latin typeface="Georgia"/>
                  <a:cs typeface="Georgia"/>
                </a:rPr>
                <a:t>Probability that ‘B’ is true given ‘A’ is true</a:t>
              </a:r>
              <a:endParaRPr lang="en-US" sz="2400" dirty="0">
                <a:latin typeface="Georgia"/>
                <a:cs typeface="Georgia"/>
              </a:endParaRPr>
            </a:p>
          </p:txBody>
        </p:sp>
      </p:grpSp>
      <p:cxnSp>
        <p:nvCxnSpPr>
          <p:cNvPr id="29" name="Straight Arrow Connector 28"/>
          <p:cNvCxnSpPr/>
          <p:nvPr/>
        </p:nvCxnSpPr>
        <p:spPr>
          <a:xfrm flipV="1">
            <a:off x="1189244" y="2995345"/>
            <a:ext cx="209312" cy="4271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52529" y="3363419"/>
            <a:ext cx="2416515" cy="1200328"/>
          </a:xfrm>
          <a:prstGeom prst="rect">
            <a:avLst/>
          </a:prstGeom>
          <a:noFill/>
        </p:spPr>
        <p:txBody>
          <a:bodyPr wrap="square" rtlCol="0">
            <a:spAutoFit/>
          </a:bodyPr>
          <a:lstStyle/>
          <a:p>
            <a:pPr algn="ctr"/>
            <a:r>
              <a:rPr lang="en-US" sz="2400" dirty="0" smtClean="0">
                <a:latin typeface="Georgia"/>
                <a:cs typeface="Georgia"/>
              </a:rPr>
              <a:t>Probability that ‘A’ is true given ‘B’ is true</a:t>
            </a:r>
            <a:endParaRPr lang="en-US" sz="2400" dirty="0">
              <a:latin typeface="Georgia"/>
              <a:cs typeface="Georgia"/>
            </a:endParaRPr>
          </a:p>
        </p:txBody>
      </p:sp>
      <p:cxnSp>
        <p:nvCxnSpPr>
          <p:cNvPr id="26" name="Straight Arrow Connector 25"/>
          <p:cNvCxnSpPr/>
          <p:nvPr/>
        </p:nvCxnSpPr>
        <p:spPr>
          <a:xfrm flipH="1">
            <a:off x="4585092" y="3219114"/>
            <a:ext cx="80770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904173" y="2772682"/>
            <a:ext cx="1914148" cy="1200328"/>
          </a:xfrm>
          <a:prstGeom prst="rect">
            <a:avLst/>
          </a:prstGeom>
          <a:noFill/>
        </p:spPr>
        <p:txBody>
          <a:bodyPr wrap="square" rtlCol="0">
            <a:spAutoFit/>
          </a:bodyPr>
          <a:lstStyle/>
          <a:p>
            <a:pPr algn="ctr"/>
            <a:r>
              <a:rPr lang="en-US" sz="2400" dirty="0" smtClean="0">
                <a:latin typeface="Georgia"/>
                <a:cs typeface="Georgia"/>
              </a:rPr>
              <a:t>Probability that ‘B’ is true</a:t>
            </a:r>
            <a:endParaRPr lang="en-US" sz="2400" dirty="0">
              <a:latin typeface="Georgia"/>
              <a:cs typeface="Georgia"/>
            </a:endParaRPr>
          </a:p>
        </p:txBody>
      </p:sp>
      <p:grpSp>
        <p:nvGrpSpPr>
          <p:cNvPr id="12" name="Group 11"/>
          <p:cNvGrpSpPr/>
          <p:nvPr/>
        </p:nvGrpSpPr>
        <p:grpSpPr>
          <a:xfrm>
            <a:off x="7017424" y="298756"/>
            <a:ext cx="4818877" cy="4475138"/>
            <a:chOff x="6700068" y="1648805"/>
            <a:chExt cx="4817622" cy="4475138"/>
          </a:xfrm>
        </p:grpSpPr>
        <p:sp>
          <p:nvSpPr>
            <p:cNvPr id="9" name="Oval 8"/>
            <p:cNvSpPr/>
            <p:nvPr/>
          </p:nvSpPr>
          <p:spPr>
            <a:xfrm>
              <a:off x="6700068" y="1648805"/>
              <a:ext cx="4817622" cy="4475138"/>
            </a:xfrm>
            <a:prstGeom prst="ellipse">
              <a:avLst/>
            </a:prstGeom>
            <a:solidFill>
              <a:schemeClr val="lt1">
                <a:alpha val="23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Georgia"/>
                <a:cs typeface="Georgia"/>
              </a:endParaRPr>
            </a:p>
          </p:txBody>
        </p:sp>
        <p:sp>
          <p:nvSpPr>
            <p:cNvPr id="7" name="Oval 6"/>
            <p:cNvSpPr/>
            <p:nvPr/>
          </p:nvSpPr>
          <p:spPr>
            <a:xfrm>
              <a:off x="8391965" y="3810330"/>
              <a:ext cx="604529" cy="581619"/>
            </a:xfrm>
            <a:prstGeom prst="ellipse">
              <a:avLst/>
            </a:prstGeom>
            <a:solidFill>
              <a:schemeClr val="accent3">
                <a:lumMod val="20000"/>
                <a:lumOff val="80000"/>
              </a:schemeClr>
            </a:solidFill>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Georgia"/>
                  <a:cs typeface="Georgia"/>
                </a:rPr>
                <a:t>A</a:t>
              </a:r>
              <a:endParaRPr lang="en-US" sz="2400" dirty="0">
                <a:latin typeface="Georgia"/>
                <a:cs typeface="Georgia"/>
              </a:endParaRPr>
            </a:p>
          </p:txBody>
        </p:sp>
        <p:sp>
          <p:nvSpPr>
            <p:cNvPr id="8" name="Oval 7"/>
            <p:cNvSpPr/>
            <p:nvPr/>
          </p:nvSpPr>
          <p:spPr>
            <a:xfrm>
              <a:off x="8692745" y="2527545"/>
              <a:ext cx="2357186" cy="2244957"/>
            </a:xfrm>
            <a:prstGeom prst="ellipse">
              <a:avLst/>
            </a:prstGeom>
            <a:solidFill>
              <a:schemeClr val="accent2">
                <a:lumMod val="20000"/>
                <a:lumOff val="80000"/>
                <a:alpha val="48000"/>
              </a:schemeClr>
            </a:solidFill>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Georgia"/>
                  <a:cs typeface="Georgia"/>
                </a:rPr>
                <a:t>B</a:t>
              </a:r>
              <a:endParaRPr lang="en-US" sz="2400" dirty="0">
                <a:latin typeface="Georgia"/>
                <a:cs typeface="Georgia"/>
              </a:endParaRPr>
            </a:p>
          </p:txBody>
        </p:sp>
        <p:cxnSp>
          <p:nvCxnSpPr>
            <p:cNvPr id="10" name="Straight Arrow Connector 9"/>
            <p:cNvCxnSpPr/>
            <p:nvPr/>
          </p:nvCxnSpPr>
          <p:spPr>
            <a:xfrm flipH="1" flipV="1">
              <a:off x="8877169" y="3961071"/>
              <a:ext cx="264052" cy="103113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875513" y="5027666"/>
              <a:ext cx="707612" cy="461665"/>
            </a:xfrm>
            <a:prstGeom prst="rect">
              <a:avLst/>
            </a:prstGeom>
            <a:noFill/>
          </p:spPr>
          <p:txBody>
            <a:bodyPr wrap="none" rtlCol="0">
              <a:spAutoFit/>
            </a:bodyPr>
            <a:lstStyle/>
            <a:p>
              <a:r>
                <a:rPr lang="en-US" sz="2400" dirty="0" smtClean="0">
                  <a:latin typeface="Georgia"/>
                  <a:cs typeface="Georgia"/>
                </a:rPr>
                <a:t>A|B</a:t>
              </a:r>
              <a:endParaRPr lang="en-US" sz="2400" dirty="0">
                <a:latin typeface="Georgia"/>
                <a:cs typeface="Georgia"/>
              </a:endParaRPr>
            </a:p>
          </p:txBody>
        </p:sp>
        <p:sp>
          <p:nvSpPr>
            <p:cNvPr id="38" name="TextBox 37"/>
            <p:cNvSpPr txBox="1"/>
            <p:nvPr/>
          </p:nvSpPr>
          <p:spPr>
            <a:xfrm>
              <a:off x="7782639" y="1839531"/>
              <a:ext cx="2490835" cy="461665"/>
            </a:xfrm>
            <a:prstGeom prst="rect">
              <a:avLst/>
            </a:prstGeom>
            <a:noFill/>
          </p:spPr>
          <p:txBody>
            <a:bodyPr wrap="square" rtlCol="0">
              <a:spAutoFit/>
            </a:bodyPr>
            <a:lstStyle/>
            <a:p>
              <a:pPr algn="ctr"/>
              <a:r>
                <a:rPr lang="en-US" sz="2400" dirty="0" smtClean="0">
                  <a:latin typeface="Georgia"/>
                  <a:cs typeface="Georgia"/>
                </a:rPr>
                <a:t>All possibilities</a:t>
              </a:r>
              <a:endParaRPr lang="en-US" sz="2400" dirty="0">
                <a:latin typeface="Georgia"/>
                <a:cs typeface="Georgia"/>
              </a:endParaRPr>
            </a:p>
          </p:txBody>
        </p:sp>
      </p:grpSp>
      <p:sp>
        <p:nvSpPr>
          <p:cNvPr id="25" name="Title 1"/>
          <p:cNvSpPr txBox="1">
            <a:spLocks/>
          </p:cNvSpPr>
          <p:nvPr/>
        </p:nvSpPr>
        <p:spPr>
          <a:xfrm>
            <a:off x="2569043" y="84712"/>
            <a:ext cx="6918896" cy="773011"/>
          </a:xfrm>
          <a:prstGeom prst="rect">
            <a:avLst/>
          </a:prstGeom>
          <a:noFill/>
          <a:ln>
            <a:noFill/>
          </a:ln>
          <a:effectLst>
            <a:softEdge rad="127000"/>
          </a:effectLst>
        </p:spPr>
        <p:txBody>
          <a:bodyPr vert="horz" lIns="182880" tIns="182880" rIns="182880" bIns="18288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1000"/>
              </a:spcBef>
              <a:buFont typeface="Arial" panose="020B0604020202020204" pitchFamily="34" charset="0"/>
              <a:buNone/>
            </a:pPr>
            <a:r>
              <a:rPr lang="en-US" sz="3600" b="1" dirty="0" smtClean="0">
                <a:latin typeface="Georgia"/>
                <a:ea typeface="+mn-ea"/>
                <a:cs typeface="Georgia"/>
              </a:rPr>
              <a:t>Bayes Theorem</a:t>
            </a:r>
            <a:endParaRPr lang="en-US" sz="3600" b="1" dirty="0">
              <a:latin typeface="Georgia"/>
              <a:ea typeface="+mn-ea"/>
              <a:cs typeface="Georgia"/>
            </a:endParaRPr>
          </a:p>
        </p:txBody>
      </p:sp>
      <p:sp>
        <p:nvSpPr>
          <p:cNvPr id="40" name="TextBox 39"/>
          <p:cNvSpPr txBox="1"/>
          <p:nvPr/>
        </p:nvSpPr>
        <p:spPr>
          <a:xfrm rot="16200000">
            <a:off x="5665165" y="4945616"/>
            <a:ext cx="1771977" cy="369332"/>
          </a:xfrm>
          <a:prstGeom prst="rect">
            <a:avLst/>
          </a:prstGeom>
          <a:noFill/>
        </p:spPr>
        <p:txBody>
          <a:bodyPr wrap="none" rtlCol="0">
            <a:spAutoFit/>
          </a:bodyPr>
          <a:lstStyle/>
          <a:p>
            <a:r>
              <a:rPr lang="en-US" dirty="0" err="1">
                <a:solidFill>
                  <a:srgbClr val="7F7F7F"/>
                </a:solidFill>
                <a:latin typeface="Georgia"/>
                <a:cs typeface="Georgia"/>
              </a:rPr>
              <a:t>t</a:t>
            </a:r>
            <a:r>
              <a:rPr lang="en-US" dirty="0" err="1" smtClean="0">
                <a:solidFill>
                  <a:srgbClr val="7F7F7F"/>
                </a:solidFill>
                <a:latin typeface="Georgia"/>
                <a:cs typeface="Georgia"/>
              </a:rPr>
              <a:t>heatlantic.com</a:t>
            </a:r>
            <a:endParaRPr lang="en-US" dirty="0">
              <a:solidFill>
                <a:srgbClr val="7F7F7F"/>
              </a:solidFill>
              <a:latin typeface="Georgia"/>
              <a:cs typeface="Georgia"/>
            </a:endParaRPr>
          </a:p>
        </p:txBody>
      </p:sp>
      <p:sp>
        <p:nvSpPr>
          <p:cNvPr id="41" name="TextBox 40"/>
          <p:cNvSpPr txBox="1"/>
          <p:nvPr/>
        </p:nvSpPr>
        <p:spPr>
          <a:xfrm>
            <a:off x="2092651" y="6340667"/>
            <a:ext cx="2189859" cy="584776"/>
          </a:xfrm>
          <a:prstGeom prst="rect">
            <a:avLst/>
          </a:prstGeom>
          <a:noFill/>
        </p:spPr>
        <p:txBody>
          <a:bodyPr wrap="square" rtlCol="0">
            <a:spAutoFit/>
          </a:bodyPr>
          <a:lstStyle/>
          <a:p>
            <a:pPr algn="ctr"/>
            <a:r>
              <a:rPr lang="en-US" sz="1600" dirty="0" smtClean="0">
                <a:latin typeface="Georgia"/>
                <a:cs typeface="Georgia"/>
              </a:rPr>
              <a:t>Thomas Bayes</a:t>
            </a:r>
          </a:p>
          <a:p>
            <a:pPr algn="ctr"/>
            <a:r>
              <a:rPr lang="en-US" sz="1600" dirty="0" smtClean="0">
                <a:latin typeface="Georgia"/>
                <a:cs typeface="Georgia"/>
              </a:rPr>
              <a:t>(c. 1701-1761)</a:t>
            </a:r>
            <a:endParaRPr lang="en-US" sz="1600" dirty="0">
              <a:latin typeface="Georgia"/>
              <a:cs typeface="Georgia"/>
            </a:endParaRPr>
          </a:p>
        </p:txBody>
      </p:sp>
      <p:sp>
        <p:nvSpPr>
          <p:cNvPr id="6" name="Slide Number Placeholder 5"/>
          <p:cNvSpPr>
            <a:spLocks noGrp="1"/>
          </p:cNvSpPr>
          <p:nvPr>
            <p:ph type="sldNum" sz="quarter" idx="12"/>
          </p:nvPr>
        </p:nvSpPr>
        <p:spPr/>
        <p:txBody>
          <a:bodyPr/>
          <a:lstStyle/>
          <a:p>
            <a:fld id="{C2D29DEA-C2FF-4F9C-8F85-7923E6F9F7B8}" type="slidenum">
              <a:rPr lang="en-US" smtClean="0"/>
              <a:t>31</a:t>
            </a:fld>
            <a:endParaRPr lang="en-US"/>
          </a:p>
        </p:txBody>
      </p:sp>
    </p:spTree>
    <p:extLst>
      <p:ext uri="{BB962C8B-B14F-4D97-AF65-F5344CB8AC3E}">
        <p14:creationId xmlns:p14="http://schemas.microsoft.com/office/powerpoint/2010/main" val="413397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0" grpId="0"/>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5"/>
          <p:cNvSpPr txBox="1">
            <a:spLocks noChangeArrowheads="1"/>
          </p:cNvSpPr>
          <p:nvPr/>
        </p:nvSpPr>
        <p:spPr bwMode="auto">
          <a:xfrm>
            <a:off x="3233770" y="6397137"/>
            <a:ext cx="7894498" cy="349665"/>
          </a:xfrm>
          <a:prstGeom prst="rect">
            <a:avLst/>
          </a:prstGeom>
          <a:noFill/>
          <a:ln w="82550">
            <a:noFill/>
          </a:ln>
          <a:effectLst>
            <a:softEdge rad="31750"/>
          </a:effectLst>
        </p:spPr>
        <p:txBody>
          <a:bodyPr vert="horz" lIns="182880" tIns="182880" rIns="182880" bIns="182880" rtlCol="0" anchor="ctr" anchorCtr="0">
            <a:noAutofit/>
          </a:bodyPr>
          <a:lstStyle>
            <a:defPPr>
              <a:defRPr lang="en-US"/>
            </a:defPPr>
            <a:lvl1pPr lvl="0" algn="r">
              <a:lnSpc>
                <a:spcPct val="90000"/>
              </a:lnSpc>
              <a:spcBef>
                <a:spcPts val="0"/>
              </a:spcBef>
            </a:lvl1pPr>
          </a:lstStyle>
          <a:p>
            <a:r>
              <a:rPr lang="en-US" dirty="0" smtClean="0">
                <a:solidFill>
                  <a:srgbClr val="7F7F7F"/>
                </a:solidFill>
                <a:latin typeface="Georgia"/>
                <a:cs typeface="Georgia"/>
              </a:rPr>
              <a:t>Luedeling and Shepherd, </a:t>
            </a:r>
            <a:r>
              <a:rPr lang="en-US" dirty="0">
                <a:solidFill>
                  <a:srgbClr val="7F7F7F"/>
                </a:solidFill>
                <a:latin typeface="Georgia"/>
                <a:cs typeface="Georgia"/>
              </a:rPr>
              <a:t>2016. </a:t>
            </a:r>
            <a:r>
              <a:rPr lang="en-US" dirty="0" smtClean="0">
                <a:solidFill>
                  <a:srgbClr val="7F7F7F"/>
                </a:solidFill>
                <a:latin typeface="Georgia"/>
                <a:cs typeface="Georgia"/>
              </a:rPr>
              <a:t>Solutions </a:t>
            </a:r>
            <a:r>
              <a:rPr lang="en-US" dirty="0">
                <a:solidFill>
                  <a:srgbClr val="7F7F7F"/>
                </a:solidFill>
                <a:latin typeface="Georgia"/>
                <a:cs typeface="Georgia"/>
              </a:rPr>
              <a:t>7(5), </a:t>
            </a:r>
            <a:r>
              <a:rPr lang="en-US" dirty="0" smtClean="0">
                <a:solidFill>
                  <a:srgbClr val="7F7F7F"/>
                </a:solidFill>
                <a:latin typeface="Georgia"/>
                <a:cs typeface="Georgia"/>
              </a:rPr>
              <a:t>46-54.</a:t>
            </a:r>
            <a:endParaRPr lang="en-US" dirty="0">
              <a:solidFill>
                <a:srgbClr val="7F7F7F"/>
              </a:solidFill>
              <a:latin typeface="Georgia"/>
              <a:cs typeface="Georgia"/>
            </a:endParaRPr>
          </a:p>
        </p:txBody>
      </p:sp>
      <p:pic>
        <p:nvPicPr>
          <p:cNvPr id="19" name="Picture 18"/>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4285" y="5086869"/>
            <a:ext cx="1467312" cy="162419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442" y="901006"/>
            <a:ext cx="9806295" cy="5400034"/>
          </a:xfrm>
          <a:prstGeom prst="rect">
            <a:avLst/>
          </a:prstGeom>
        </p:spPr>
      </p:pic>
      <p:sp>
        <p:nvSpPr>
          <p:cNvPr id="2" name="Slide Number Placeholder 1"/>
          <p:cNvSpPr>
            <a:spLocks noGrp="1"/>
          </p:cNvSpPr>
          <p:nvPr>
            <p:ph type="sldNum" sz="quarter" idx="12"/>
          </p:nvPr>
        </p:nvSpPr>
        <p:spPr/>
        <p:txBody>
          <a:bodyPr/>
          <a:lstStyle/>
          <a:p>
            <a:fld id="{C2D29DEA-C2FF-4F9C-8F85-7923E6F9F7B8}" type="slidenum">
              <a:rPr lang="en-US" smtClean="0"/>
              <a:t>32</a:t>
            </a:fld>
            <a:endParaRPr lang="en-US"/>
          </a:p>
        </p:txBody>
      </p:sp>
      <p:sp>
        <p:nvSpPr>
          <p:cNvPr id="7" name="Title 1"/>
          <p:cNvSpPr txBox="1">
            <a:spLocks/>
          </p:cNvSpPr>
          <p:nvPr/>
        </p:nvSpPr>
        <p:spPr>
          <a:xfrm>
            <a:off x="23" y="109751"/>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atin typeface="Georgia"/>
                <a:cs typeface="Georgia"/>
              </a:rPr>
              <a:t>Decision Analysis</a:t>
            </a:r>
            <a:endParaRPr lang="en-US" sz="3200" b="1" dirty="0">
              <a:latin typeface="Georgia"/>
              <a:cs typeface="Georgia"/>
            </a:endParaRPr>
          </a:p>
        </p:txBody>
      </p:sp>
    </p:spTree>
    <p:extLst>
      <p:ext uri="{BB962C8B-B14F-4D97-AF65-F5344CB8AC3E}">
        <p14:creationId xmlns:p14="http://schemas.microsoft.com/office/powerpoint/2010/main" val="34995465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688873" y="4579383"/>
            <a:ext cx="4814305" cy="16577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latin typeface="Georgia"/>
                <a:cs typeface="Georgia"/>
              </a:rPr>
              <a:t>Analysis </a:t>
            </a:r>
            <a:r>
              <a:rPr lang="en-US" sz="2000" b="1" dirty="0">
                <a:latin typeface="Georgia"/>
                <a:cs typeface="Georgia"/>
              </a:rPr>
              <a:t>strategy capable of addressing decision problems</a:t>
            </a:r>
          </a:p>
        </p:txBody>
      </p:sp>
      <p:cxnSp>
        <p:nvCxnSpPr>
          <p:cNvPr id="17" name="Straight Arrow Connector 16"/>
          <p:cNvCxnSpPr/>
          <p:nvPr/>
        </p:nvCxnSpPr>
        <p:spPr>
          <a:xfrm>
            <a:off x="2246347" y="2387148"/>
            <a:ext cx="2119712" cy="21921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p:cNvCxnSpPr>
          <p:nvPr/>
        </p:nvCxnSpPr>
        <p:spPr>
          <a:xfrm>
            <a:off x="4515742" y="2637169"/>
            <a:ext cx="829703" cy="194216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2"/>
          </p:cNvCxnSpPr>
          <p:nvPr/>
        </p:nvCxnSpPr>
        <p:spPr>
          <a:xfrm flipH="1">
            <a:off x="6821840" y="2637169"/>
            <a:ext cx="841307" cy="194216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966465" y="2387148"/>
            <a:ext cx="2006419" cy="217087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9451" y="979458"/>
            <a:ext cx="2157720" cy="16577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latin typeface="Georgia"/>
                <a:cs typeface="Georgia"/>
              </a:rPr>
              <a:t>Science with fuzzy information</a:t>
            </a:r>
            <a:endParaRPr lang="en-US" sz="2000" b="1" dirty="0">
              <a:latin typeface="Georgia"/>
              <a:cs typeface="Georgia"/>
            </a:endParaRPr>
          </a:p>
        </p:txBody>
      </p:sp>
      <p:sp>
        <p:nvSpPr>
          <p:cNvPr id="10" name="Rectangle 9"/>
          <p:cNvSpPr/>
          <p:nvPr/>
        </p:nvSpPr>
        <p:spPr>
          <a:xfrm>
            <a:off x="3436857" y="979458"/>
            <a:ext cx="2157720" cy="16577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latin typeface="Georgia"/>
                <a:cs typeface="Georgia"/>
              </a:rPr>
              <a:t>Figuring out how systems work</a:t>
            </a:r>
            <a:endParaRPr lang="en-US" sz="2000" b="1" dirty="0">
              <a:latin typeface="Georgia"/>
              <a:cs typeface="Georgia"/>
            </a:endParaRPr>
          </a:p>
        </p:txBody>
      </p:sp>
      <p:sp>
        <p:nvSpPr>
          <p:cNvPr id="11" name="Rectangle 10"/>
          <p:cNvSpPr/>
          <p:nvPr/>
        </p:nvSpPr>
        <p:spPr>
          <a:xfrm>
            <a:off x="6584264" y="979458"/>
            <a:ext cx="2157720" cy="16577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latin typeface="Georgia"/>
                <a:cs typeface="Georgia"/>
              </a:rPr>
              <a:t>Estimating our state of knowledge</a:t>
            </a:r>
            <a:endParaRPr lang="en-US" sz="2000" b="1" dirty="0">
              <a:latin typeface="Georgia"/>
              <a:cs typeface="Georgia"/>
            </a:endParaRPr>
          </a:p>
        </p:txBody>
      </p:sp>
      <p:sp>
        <p:nvSpPr>
          <p:cNvPr id="12" name="Rectangle 11"/>
          <p:cNvSpPr/>
          <p:nvPr/>
        </p:nvSpPr>
        <p:spPr>
          <a:xfrm>
            <a:off x="9731672" y="979458"/>
            <a:ext cx="2157720" cy="16577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latin typeface="Georgia"/>
                <a:cs typeface="Georgia"/>
              </a:rPr>
              <a:t>Value of information</a:t>
            </a:r>
            <a:endParaRPr lang="en-US" sz="2000" b="1" dirty="0">
              <a:latin typeface="Georgia"/>
              <a:cs typeface="Georgia"/>
            </a:endParaRPr>
          </a:p>
        </p:txBody>
      </p:sp>
      <p:sp>
        <p:nvSpPr>
          <p:cNvPr id="14" name="Title 1"/>
          <p:cNvSpPr txBox="1">
            <a:spLocks/>
          </p:cNvSpPr>
          <p:nvPr/>
        </p:nvSpPr>
        <p:spPr>
          <a:xfrm>
            <a:off x="23" y="109751"/>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atin typeface="Georgia"/>
                <a:cs typeface="Georgia"/>
              </a:rPr>
              <a:t>Decision Analysis</a:t>
            </a:r>
            <a:endParaRPr lang="en-US" sz="3200" b="1" dirty="0">
              <a:latin typeface="Georgia"/>
              <a:cs typeface="Georgia"/>
            </a:endParaRPr>
          </a:p>
        </p:txBody>
      </p:sp>
      <p:sp>
        <p:nvSpPr>
          <p:cNvPr id="2" name="Slide Number Placeholder 1"/>
          <p:cNvSpPr>
            <a:spLocks noGrp="1"/>
          </p:cNvSpPr>
          <p:nvPr>
            <p:ph type="sldNum" sz="quarter" idx="12"/>
          </p:nvPr>
        </p:nvSpPr>
        <p:spPr/>
        <p:txBody>
          <a:bodyPr/>
          <a:lstStyle/>
          <a:p>
            <a:fld id="{C2D29DEA-C2FF-4F9C-8F85-7923E6F9F7B8}" type="slidenum">
              <a:rPr lang="en-US" smtClean="0"/>
              <a:t>33</a:t>
            </a:fld>
            <a:endParaRPr lang="en-US"/>
          </a:p>
        </p:txBody>
      </p:sp>
      <p:sp>
        <p:nvSpPr>
          <p:cNvPr id="15" name="Rectangle 14"/>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1690097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10"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ontent Placeholder 4"/>
          <p:cNvGraphicFramePr>
            <a:graphicFrameLocks/>
          </p:cNvGraphicFramePr>
          <p:nvPr>
            <p:extLst>
              <p:ext uri="{D42A27DB-BD31-4B8C-83A1-F6EECF244321}">
                <p14:modId xmlns:p14="http://schemas.microsoft.com/office/powerpoint/2010/main" val="1867842856"/>
              </p:ext>
            </p:extLst>
          </p:nvPr>
        </p:nvGraphicFramePr>
        <p:xfrm>
          <a:off x="92494" y="12922"/>
          <a:ext cx="1204823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5DA48D9A-82B3-4787-BFBF-1265C54746D2}" type="slidenum">
              <a:rPr lang="en-US" smtClean="0"/>
              <a:t>34</a:t>
            </a:fld>
            <a:endParaRPr lang="en-US"/>
          </a:p>
        </p:txBody>
      </p:sp>
    </p:spTree>
    <p:extLst>
      <p:ext uri="{BB962C8B-B14F-4D97-AF65-F5344CB8AC3E}">
        <p14:creationId xmlns:p14="http://schemas.microsoft.com/office/powerpoint/2010/main" val="312756059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meeting-clipart-group-work-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97" y="3514163"/>
            <a:ext cx="2998595" cy="2997814"/>
          </a:xfrm>
          <a:prstGeom prst="rect">
            <a:avLst/>
          </a:prstGeom>
        </p:spPr>
      </p:pic>
      <p:sp>
        <p:nvSpPr>
          <p:cNvPr id="47" name="Text Box 5"/>
          <p:cNvSpPr txBox="1">
            <a:spLocks noChangeArrowheads="1"/>
          </p:cNvSpPr>
          <p:nvPr/>
        </p:nvSpPr>
        <p:spPr bwMode="auto">
          <a:xfrm>
            <a:off x="5135325" y="6367592"/>
            <a:ext cx="7046259" cy="349665"/>
          </a:xfrm>
          <a:prstGeom prst="rect">
            <a:avLst/>
          </a:prstGeom>
          <a:noFill/>
          <a:ln w="82550">
            <a:noFill/>
          </a:ln>
          <a:effectLst>
            <a:softEdge rad="31750"/>
          </a:effectLst>
        </p:spPr>
        <p:txBody>
          <a:bodyPr vert="horz" lIns="182880" tIns="182880" rIns="182880" bIns="182880" rtlCol="0" anchor="ctr" anchorCtr="0">
            <a:noAutofit/>
          </a:bodyPr>
          <a:lstStyle>
            <a:defPPr>
              <a:defRPr lang="en-US"/>
            </a:defPPr>
            <a:lvl1pPr lvl="0" algn="r">
              <a:lnSpc>
                <a:spcPct val="90000"/>
              </a:lnSpc>
              <a:spcBef>
                <a:spcPts val="0"/>
              </a:spcBef>
            </a:lvl1pPr>
          </a:lstStyle>
          <a:p>
            <a:r>
              <a:rPr lang="en-US" dirty="0" err="1" smtClean="0">
                <a:solidFill>
                  <a:srgbClr val="7F7F7F"/>
                </a:solidFill>
                <a:latin typeface="Georgia"/>
                <a:cs typeface="Georgia"/>
              </a:rPr>
              <a:t>Luedeling</a:t>
            </a:r>
            <a:r>
              <a:rPr lang="en-US" dirty="0" smtClean="0">
                <a:solidFill>
                  <a:srgbClr val="7F7F7F"/>
                </a:solidFill>
                <a:latin typeface="Georgia"/>
                <a:cs typeface="Georgia"/>
              </a:rPr>
              <a:t> &amp; Shepherd, 2016. Solutions 7(5), 46-54.</a:t>
            </a:r>
            <a:endParaRPr lang="en-US" dirty="0">
              <a:solidFill>
                <a:srgbClr val="7F7F7F"/>
              </a:solidFill>
              <a:latin typeface="Georgia"/>
              <a:cs typeface="Georgia"/>
            </a:endParaRPr>
          </a:p>
        </p:txBody>
      </p:sp>
      <p:sp>
        <p:nvSpPr>
          <p:cNvPr id="7" name="Title 1"/>
          <p:cNvSpPr txBox="1">
            <a:spLocks/>
          </p:cNvSpPr>
          <p:nvPr/>
        </p:nvSpPr>
        <p:spPr>
          <a:xfrm>
            <a:off x="1021777" y="84712"/>
            <a:ext cx="9925843" cy="773011"/>
          </a:xfrm>
          <a:prstGeom prst="rect">
            <a:avLst/>
          </a:prstGeom>
          <a:solidFill>
            <a:srgbClr val="FFFFFF">
              <a:alpha val="85000"/>
            </a:srgbClr>
          </a:solidFill>
          <a:ln>
            <a:noFill/>
          </a:ln>
          <a:effectLst>
            <a:softEdge rad="127000"/>
          </a:effectLst>
        </p:spPr>
        <p:txBody>
          <a:bodyPr vert="horz" lIns="182880" tIns="182880" rIns="182880" bIns="18288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1000"/>
              </a:spcBef>
              <a:buFont typeface="Arial" panose="020B0604020202020204" pitchFamily="34" charset="0"/>
              <a:buNone/>
            </a:pPr>
            <a:r>
              <a:rPr lang="en-US" sz="3600" b="1" dirty="0" smtClean="0">
                <a:latin typeface="Georgia"/>
                <a:ea typeface="+mn-ea"/>
                <a:cs typeface="Georgia"/>
              </a:rPr>
              <a:t>Modeling principles</a:t>
            </a:r>
            <a:endParaRPr lang="en-US" sz="3600" b="1" dirty="0">
              <a:latin typeface="Georgia"/>
              <a:ea typeface="+mn-ea"/>
              <a:cs typeface="Georgia"/>
            </a:endParaRPr>
          </a:p>
        </p:txBody>
      </p:sp>
      <p:sp>
        <p:nvSpPr>
          <p:cNvPr id="8" name="Content Placeholder 8"/>
          <p:cNvSpPr txBox="1">
            <a:spLocks/>
          </p:cNvSpPr>
          <p:nvPr/>
        </p:nvSpPr>
        <p:spPr>
          <a:xfrm>
            <a:off x="159409" y="779834"/>
            <a:ext cx="10788211" cy="570214"/>
          </a:xfrm>
          <a:prstGeom prst="rect">
            <a:avLst/>
          </a:prstGeom>
          <a:noFill/>
          <a:ln>
            <a:noFill/>
          </a:ln>
          <a:effectLst>
            <a:softEdge rad="127000"/>
          </a:effectLst>
        </p:spPr>
        <p:txBody>
          <a:bodyPr vert="horz" lIns="182880" tIns="182880" rIns="182880" bIns="1828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latin typeface="Georgia"/>
                <a:cs typeface="Georgia"/>
              </a:rPr>
              <a:t>Incorporate </a:t>
            </a:r>
            <a:r>
              <a:rPr lang="en-US" sz="2400" dirty="0">
                <a:latin typeface="Georgia"/>
                <a:cs typeface="Georgia"/>
              </a:rPr>
              <a:t>all important aspects into </a:t>
            </a:r>
            <a:r>
              <a:rPr lang="en-US" sz="2400" dirty="0" smtClean="0">
                <a:latin typeface="Georgia"/>
                <a:cs typeface="Georgia"/>
              </a:rPr>
              <a:t>models</a:t>
            </a:r>
            <a:endParaRPr lang="en-US" sz="2400" dirty="0">
              <a:latin typeface="Georgia"/>
              <a:cs typeface="Georgia"/>
            </a:endParaRPr>
          </a:p>
        </p:txBody>
      </p:sp>
      <p:grpSp>
        <p:nvGrpSpPr>
          <p:cNvPr id="19" name="Group 18"/>
          <p:cNvGrpSpPr/>
          <p:nvPr/>
        </p:nvGrpSpPr>
        <p:grpSpPr>
          <a:xfrm>
            <a:off x="127038" y="3875530"/>
            <a:ext cx="4478004" cy="2486758"/>
            <a:chOff x="691388" y="4133326"/>
            <a:chExt cx="4476838" cy="2486758"/>
          </a:xfrm>
        </p:grpSpPr>
        <p:sp>
          <p:nvSpPr>
            <p:cNvPr id="20" name="Connector 19"/>
            <p:cNvSpPr/>
            <p:nvPr/>
          </p:nvSpPr>
          <p:spPr>
            <a:xfrm>
              <a:off x="2875336" y="4274966"/>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a1</a:t>
              </a:r>
              <a:endParaRPr lang="en-US" sz="2000" dirty="0">
                <a:latin typeface="Georgia"/>
                <a:cs typeface="Georgia"/>
              </a:endParaRPr>
            </a:p>
          </p:txBody>
        </p:sp>
        <p:sp>
          <p:nvSpPr>
            <p:cNvPr id="21" name="Connector 20"/>
            <p:cNvSpPr/>
            <p:nvPr/>
          </p:nvSpPr>
          <p:spPr>
            <a:xfrm>
              <a:off x="3085392" y="495454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b3</a:t>
              </a:r>
              <a:endParaRPr lang="en-US" sz="2000" dirty="0">
                <a:latin typeface="Georgia"/>
                <a:cs typeface="Georgia"/>
              </a:endParaRPr>
            </a:p>
          </p:txBody>
        </p:sp>
        <p:cxnSp>
          <p:nvCxnSpPr>
            <p:cNvPr id="22" name="Straight Arrow Connector 21"/>
            <p:cNvCxnSpPr>
              <a:stCxn id="20" idx="4"/>
              <a:endCxn id="21" idx="0"/>
            </p:cNvCxnSpPr>
            <p:nvPr/>
          </p:nvCxnSpPr>
          <p:spPr>
            <a:xfrm>
              <a:off x="3328448" y="4718762"/>
              <a:ext cx="210056" cy="23578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3" name="Connector 22"/>
            <p:cNvSpPr/>
            <p:nvPr/>
          </p:nvSpPr>
          <p:spPr>
            <a:xfrm>
              <a:off x="1997574" y="4754457"/>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a2</a:t>
              </a:r>
              <a:endParaRPr lang="en-US" sz="2000" dirty="0">
                <a:latin typeface="Georgia"/>
                <a:cs typeface="Georgia"/>
              </a:endParaRPr>
            </a:p>
          </p:txBody>
        </p:sp>
        <p:sp>
          <p:nvSpPr>
            <p:cNvPr id="24" name="Connector 23"/>
            <p:cNvSpPr/>
            <p:nvPr/>
          </p:nvSpPr>
          <p:spPr>
            <a:xfrm>
              <a:off x="2478018" y="5398344"/>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b2</a:t>
              </a:r>
              <a:endParaRPr lang="en-US" sz="2000" dirty="0">
                <a:latin typeface="Georgia"/>
                <a:cs typeface="Georgia"/>
              </a:endParaRPr>
            </a:p>
          </p:txBody>
        </p:sp>
        <p:cxnSp>
          <p:nvCxnSpPr>
            <p:cNvPr id="25" name="Straight Arrow Connector 24"/>
            <p:cNvCxnSpPr>
              <a:stCxn id="23" idx="4"/>
              <a:endCxn id="24" idx="0"/>
            </p:cNvCxnSpPr>
            <p:nvPr/>
          </p:nvCxnSpPr>
          <p:spPr>
            <a:xfrm>
              <a:off x="2450686" y="5198253"/>
              <a:ext cx="480444" cy="2000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6" name="Connector 25"/>
            <p:cNvSpPr/>
            <p:nvPr/>
          </p:nvSpPr>
          <p:spPr>
            <a:xfrm>
              <a:off x="4262003" y="471876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a4</a:t>
              </a:r>
              <a:endParaRPr lang="en-US" sz="2000" dirty="0">
                <a:latin typeface="Georgia"/>
                <a:cs typeface="Georgia"/>
              </a:endParaRPr>
            </a:p>
          </p:txBody>
        </p:sp>
        <p:sp>
          <p:nvSpPr>
            <p:cNvPr id="27" name="Connector 26"/>
            <p:cNvSpPr/>
            <p:nvPr/>
          </p:nvSpPr>
          <p:spPr>
            <a:xfrm>
              <a:off x="3778662" y="5843011"/>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b4</a:t>
              </a:r>
              <a:endParaRPr lang="en-US" sz="2000" dirty="0">
                <a:latin typeface="Georgia"/>
                <a:cs typeface="Georgia"/>
              </a:endParaRPr>
            </a:p>
          </p:txBody>
        </p:sp>
        <p:cxnSp>
          <p:nvCxnSpPr>
            <p:cNvPr id="28" name="Straight Arrow Connector 27"/>
            <p:cNvCxnSpPr>
              <a:stCxn id="26" idx="4"/>
              <a:endCxn id="27" idx="0"/>
            </p:cNvCxnSpPr>
            <p:nvPr/>
          </p:nvCxnSpPr>
          <p:spPr>
            <a:xfrm flipH="1">
              <a:off x="4231776" y="5162564"/>
              <a:ext cx="483339" cy="68044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9" name="Connector 28"/>
            <p:cNvSpPr/>
            <p:nvPr/>
          </p:nvSpPr>
          <p:spPr>
            <a:xfrm>
              <a:off x="1185068" y="5532398"/>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a3</a:t>
              </a:r>
              <a:endParaRPr lang="en-US" sz="2000" dirty="0">
                <a:latin typeface="Georgia"/>
                <a:cs typeface="Georgia"/>
              </a:endParaRPr>
            </a:p>
          </p:txBody>
        </p:sp>
        <p:sp>
          <p:nvSpPr>
            <p:cNvPr id="30" name="Connector 29"/>
            <p:cNvSpPr/>
            <p:nvPr/>
          </p:nvSpPr>
          <p:spPr>
            <a:xfrm>
              <a:off x="1665514" y="617628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b1</a:t>
              </a:r>
              <a:endParaRPr lang="en-US" sz="2000" dirty="0">
                <a:latin typeface="Georgia"/>
                <a:cs typeface="Georgia"/>
              </a:endParaRPr>
            </a:p>
          </p:txBody>
        </p:sp>
        <p:cxnSp>
          <p:nvCxnSpPr>
            <p:cNvPr id="31" name="Straight Arrow Connector 30"/>
            <p:cNvCxnSpPr>
              <a:stCxn id="29" idx="4"/>
              <a:endCxn id="30" idx="0"/>
            </p:cNvCxnSpPr>
            <p:nvPr/>
          </p:nvCxnSpPr>
          <p:spPr>
            <a:xfrm>
              <a:off x="1638182" y="5976194"/>
              <a:ext cx="480444" cy="2000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9" idx="0"/>
              <a:endCxn id="23" idx="3"/>
            </p:cNvCxnSpPr>
            <p:nvPr/>
          </p:nvCxnSpPr>
          <p:spPr>
            <a:xfrm flipV="1">
              <a:off x="1638182" y="5133263"/>
              <a:ext cx="492108" cy="3991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0" idx="7"/>
              <a:endCxn id="24" idx="3"/>
            </p:cNvCxnSpPr>
            <p:nvPr/>
          </p:nvCxnSpPr>
          <p:spPr>
            <a:xfrm flipV="1">
              <a:off x="2439022" y="5777147"/>
              <a:ext cx="171710" cy="46412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3" idx="0"/>
              <a:endCxn id="20" idx="2"/>
            </p:cNvCxnSpPr>
            <p:nvPr/>
          </p:nvCxnSpPr>
          <p:spPr>
            <a:xfrm flipV="1">
              <a:off x="2450687" y="4496866"/>
              <a:ext cx="424649" cy="25759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4" idx="7"/>
              <a:endCxn id="21" idx="4"/>
            </p:cNvCxnSpPr>
            <p:nvPr/>
          </p:nvCxnSpPr>
          <p:spPr>
            <a:xfrm flipV="1">
              <a:off x="3251529" y="5398344"/>
              <a:ext cx="286975" cy="6499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1" idx="6"/>
              <a:endCxn id="26" idx="3"/>
            </p:cNvCxnSpPr>
            <p:nvPr/>
          </p:nvCxnSpPr>
          <p:spPr>
            <a:xfrm flipV="1">
              <a:off x="3991614" y="5097568"/>
              <a:ext cx="403102" cy="78874"/>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7" idx="2"/>
              <a:endCxn id="30" idx="6"/>
            </p:cNvCxnSpPr>
            <p:nvPr/>
          </p:nvCxnSpPr>
          <p:spPr>
            <a:xfrm flipH="1">
              <a:off x="2571737" y="6064908"/>
              <a:ext cx="1206927" cy="333274"/>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1"/>
              <a:endCxn id="24" idx="6"/>
            </p:cNvCxnSpPr>
            <p:nvPr/>
          </p:nvCxnSpPr>
          <p:spPr>
            <a:xfrm flipH="1" flipV="1">
              <a:off x="3384241" y="5620244"/>
              <a:ext cx="527134" cy="28776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91388" y="4133326"/>
              <a:ext cx="1759299" cy="433039"/>
            </a:xfrm>
            <a:prstGeom prst="rect">
              <a:avLst/>
            </a:prstGeom>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smtClean="0">
                  <a:latin typeface="Georgia"/>
                  <a:cs typeface="Georgia"/>
                </a:rPr>
                <a:t>A?</a:t>
              </a:r>
              <a:endParaRPr lang="en-US" sz="2000" dirty="0">
                <a:latin typeface="Georgia"/>
                <a:cs typeface="Georgia"/>
              </a:endParaRPr>
            </a:p>
          </p:txBody>
        </p:sp>
        <p:cxnSp>
          <p:nvCxnSpPr>
            <p:cNvPr id="40" name="Straight Arrow Connector 39"/>
            <p:cNvCxnSpPr>
              <a:stCxn id="39" idx="2"/>
              <a:endCxn id="29" idx="0"/>
            </p:cNvCxnSpPr>
            <p:nvPr/>
          </p:nvCxnSpPr>
          <p:spPr>
            <a:xfrm>
              <a:off x="1571038" y="4566365"/>
              <a:ext cx="67144" cy="966033"/>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9" idx="3"/>
              <a:endCxn id="20" idx="1"/>
            </p:cNvCxnSpPr>
            <p:nvPr/>
          </p:nvCxnSpPr>
          <p:spPr>
            <a:xfrm flipV="1">
              <a:off x="2450688" y="4339959"/>
              <a:ext cx="557363" cy="988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9" idx="2"/>
              <a:endCxn id="23" idx="1"/>
            </p:cNvCxnSpPr>
            <p:nvPr/>
          </p:nvCxnSpPr>
          <p:spPr>
            <a:xfrm>
              <a:off x="1571036" y="4566365"/>
              <a:ext cx="559252" cy="253085"/>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709430" y="5843008"/>
              <a:ext cx="295046" cy="369332"/>
            </a:xfrm>
            <a:prstGeom prst="rect">
              <a:avLst/>
            </a:prstGeom>
            <a:noFill/>
          </p:spPr>
          <p:txBody>
            <a:bodyPr wrap="none" rtlCol="0">
              <a:spAutoFit/>
            </a:bodyPr>
            <a:lstStyle/>
            <a:p>
              <a:r>
                <a:rPr lang="en-US" dirty="0" smtClean="0">
                  <a:latin typeface="Georgia"/>
                  <a:cs typeface="Georgia"/>
                </a:rPr>
                <a:t>?</a:t>
              </a:r>
              <a:endParaRPr lang="en-US" dirty="0">
                <a:latin typeface="Georgia"/>
                <a:cs typeface="Georgia"/>
              </a:endParaRPr>
            </a:p>
          </p:txBody>
        </p:sp>
        <p:sp>
          <p:nvSpPr>
            <p:cNvPr id="44" name="TextBox 43"/>
            <p:cNvSpPr txBox="1"/>
            <p:nvPr/>
          </p:nvSpPr>
          <p:spPr>
            <a:xfrm>
              <a:off x="1608219" y="4848756"/>
              <a:ext cx="295046" cy="369332"/>
            </a:xfrm>
            <a:prstGeom prst="rect">
              <a:avLst/>
            </a:prstGeom>
            <a:noFill/>
          </p:spPr>
          <p:txBody>
            <a:bodyPr wrap="none" rtlCol="0">
              <a:spAutoFit/>
            </a:bodyPr>
            <a:lstStyle/>
            <a:p>
              <a:r>
                <a:rPr lang="en-US" dirty="0" smtClean="0">
                  <a:latin typeface="Georgia"/>
                  <a:cs typeface="Georgia"/>
                </a:rPr>
                <a:t>?</a:t>
              </a:r>
              <a:endParaRPr lang="en-US" dirty="0">
                <a:latin typeface="Georgia"/>
                <a:cs typeface="Georgia"/>
              </a:endParaRPr>
            </a:p>
          </p:txBody>
        </p:sp>
        <p:sp>
          <p:nvSpPr>
            <p:cNvPr id="45" name="TextBox 44"/>
            <p:cNvSpPr txBox="1"/>
            <p:nvPr/>
          </p:nvSpPr>
          <p:spPr>
            <a:xfrm>
              <a:off x="3699173" y="5502862"/>
              <a:ext cx="295046" cy="369332"/>
            </a:xfrm>
            <a:prstGeom prst="rect">
              <a:avLst/>
            </a:prstGeom>
            <a:noFill/>
          </p:spPr>
          <p:txBody>
            <a:bodyPr wrap="none" rtlCol="0">
              <a:spAutoFit/>
            </a:bodyPr>
            <a:lstStyle/>
            <a:p>
              <a:r>
                <a:rPr lang="en-US" dirty="0" smtClean="0">
                  <a:latin typeface="Georgia"/>
                  <a:cs typeface="Georgia"/>
                </a:rPr>
                <a:t>?</a:t>
              </a:r>
              <a:endParaRPr lang="en-US" dirty="0">
                <a:latin typeface="Georgia"/>
                <a:cs typeface="Georgia"/>
              </a:endParaRPr>
            </a:p>
          </p:txBody>
        </p:sp>
        <p:sp>
          <p:nvSpPr>
            <p:cNvPr id="46" name="TextBox 45"/>
            <p:cNvSpPr txBox="1"/>
            <p:nvPr/>
          </p:nvSpPr>
          <p:spPr>
            <a:xfrm>
              <a:off x="2837077" y="4691545"/>
              <a:ext cx="295046" cy="369332"/>
            </a:xfrm>
            <a:prstGeom prst="rect">
              <a:avLst/>
            </a:prstGeom>
            <a:noFill/>
          </p:spPr>
          <p:txBody>
            <a:bodyPr wrap="none" rtlCol="0">
              <a:spAutoFit/>
            </a:bodyPr>
            <a:lstStyle/>
            <a:p>
              <a:r>
                <a:rPr lang="en-US" dirty="0" smtClean="0">
                  <a:latin typeface="Georgia"/>
                  <a:cs typeface="Georgia"/>
                </a:rPr>
                <a:t>?</a:t>
              </a:r>
              <a:endParaRPr lang="en-US" dirty="0">
                <a:latin typeface="Georgia"/>
                <a:cs typeface="Georgia"/>
              </a:endParaRPr>
            </a:p>
          </p:txBody>
        </p:sp>
        <p:sp>
          <p:nvSpPr>
            <p:cNvPr id="48" name="TextBox 47"/>
            <p:cNvSpPr txBox="1"/>
            <p:nvPr/>
          </p:nvSpPr>
          <p:spPr>
            <a:xfrm>
              <a:off x="2050287" y="5373521"/>
              <a:ext cx="295046" cy="369332"/>
            </a:xfrm>
            <a:prstGeom prst="rect">
              <a:avLst/>
            </a:prstGeom>
            <a:noFill/>
          </p:spPr>
          <p:txBody>
            <a:bodyPr wrap="none" rtlCol="0">
              <a:spAutoFit/>
            </a:bodyPr>
            <a:lstStyle/>
            <a:p>
              <a:r>
                <a:rPr lang="en-US" dirty="0" smtClean="0">
                  <a:latin typeface="Georgia"/>
                  <a:cs typeface="Georgia"/>
                </a:rPr>
                <a:t>?</a:t>
              </a:r>
              <a:endParaRPr lang="en-US" dirty="0">
                <a:latin typeface="Georgia"/>
                <a:cs typeface="Georgia"/>
              </a:endParaRPr>
            </a:p>
          </p:txBody>
        </p:sp>
      </p:grpSp>
      <p:sp>
        <p:nvSpPr>
          <p:cNvPr id="2" name="Rectangle 1"/>
          <p:cNvSpPr/>
          <p:nvPr/>
        </p:nvSpPr>
        <p:spPr>
          <a:xfrm>
            <a:off x="159410" y="1492038"/>
            <a:ext cx="12032591" cy="461665"/>
          </a:xfrm>
          <a:prstGeom prst="rect">
            <a:avLst/>
          </a:prstGeom>
        </p:spPr>
        <p:txBody>
          <a:bodyPr wrap="square">
            <a:spAutoFit/>
          </a:bodyPr>
          <a:lstStyle/>
          <a:p>
            <a:pPr marL="342900" indent="-342900">
              <a:buFont typeface="Arial"/>
              <a:buChar char="•"/>
            </a:pPr>
            <a:r>
              <a:rPr lang="en-US" sz="2400" dirty="0">
                <a:latin typeface="Georgia"/>
                <a:cs typeface="Georgia"/>
              </a:rPr>
              <a:t>Model system using all sources of information, including local and expert </a:t>
            </a:r>
            <a:r>
              <a:rPr lang="en-US" sz="2400" dirty="0" smtClean="0">
                <a:latin typeface="Georgia"/>
                <a:cs typeface="Georgia"/>
              </a:rPr>
              <a:t>knowledge</a:t>
            </a:r>
            <a:endParaRPr lang="en-US" sz="2400" dirty="0">
              <a:latin typeface="Georgia"/>
              <a:cs typeface="Georgia"/>
            </a:endParaRPr>
          </a:p>
        </p:txBody>
      </p:sp>
      <p:sp>
        <p:nvSpPr>
          <p:cNvPr id="3" name="Rectangle 2"/>
          <p:cNvSpPr/>
          <p:nvPr/>
        </p:nvSpPr>
        <p:spPr>
          <a:xfrm>
            <a:off x="159409" y="2053756"/>
            <a:ext cx="10788211" cy="461665"/>
          </a:xfrm>
          <a:prstGeom prst="rect">
            <a:avLst/>
          </a:prstGeom>
        </p:spPr>
        <p:txBody>
          <a:bodyPr wrap="square">
            <a:spAutoFit/>
          </a:bodyPr>
          <a:lstStyle/>
          <a:p>
            <a:pPr marL="342900" indent="-342900">
              <a:buFont typeface="Arial"/>
              <a:buChar char="•"/>
            </a:pPr>
            <a:r>
              <a:rPr lang="en-US" sz="2400" dirty="0">
                <a:latin typeface="Georgia"/>
                <a:cs typeface="Georgia"/>
              </a:rPr>
              <a:t>Explicitly consider uncertainties about inputs, processes and </a:t>
            </a:r>
            <a:r>
              <a:rPr lang="en-US" sz="2400" dirty="0" smtClean="0">
                <a:latin typeface="Georgia"/>
                <a:cs typeface="Georgia"/>
              </a:rPr>
              <a:t>outputs</a:t>
            </a:r>
            <a:endParaRPr lang="en-US" sz="2400" dirty="0">
              <a:latin typeface="Georgia"/>
              <a:cs typeface="Georgia"/>
            </a:endParaRPr>
          </a:p>
        </p:txBody>
      </p:sp>
      <p:sp>
        <p:nvSpPr>
          <p:cNvPr id="4" name="Rectangle 3"/>
          <p:cNvSpPr/>
          <p:nvPr/>
        </p:nvSpPr>
        <p:spPr>
          <a:xfrm>
            <a:off x="159410" y="2615439"/>
            <a:ext cx="11925895" cy="461665"/>
          </a:xfrm>
          <a:prstGeom prst="rect">
            <a:avLst/>
          </a:prstGeom>
        </p:spPr>
        <p:txBody>
          <a:bodyPr wrap="square">
            <a:spAutoFit/>
          </a:bodyPr>
          <a:lstStyle/>
          <a:p>
            <a:pPr marL="342900" indent="-342900">
              <a:buFont typeface="Arial"/>
              <a:buChar char="•"/>
            </a:pPr>
            <a:r>
              <a:rPr lang="en-US" sz="2400" dirty="0" smtClean="0">
                <a:solidFill>
                  <a:srgbClr val="000000"/>
                </a:solidFill>
                <a:latin typeface="Georgia"/>
                <a:cs typeface="Georgia"/>
              </a:rPr>
              <a:t>Identify key uncertainties for measurement using ‘Value of Information’ analysis</a:t>
            </a:r>
            <a:endParaRPr lang="en-US" sz="2400" dirty="0">
              <a:solidFill>
                <a:srgbClr val="000000"/>
              </a:solidFill>
              <a:latin typeface="Georgia"/>
              <a:cs typeface="Georgia"/>
            </a:endParaRPr>
          </a:p>
        </p:txBody>
      </p:sp>
      <p:sp>
        <p:nvSpPr>
          <p:cNvPr id="5" name="Rectangle 4"/>
          <p:cNvSpPr/>
          <p:nvPr/>
        </p:nvSpPr>
        <p:spPr>
          <a:xfrm>
            <a:off x="170824" y="3177122"/>
            <a:ext cx="10776813" cy="461665"/>
          </a:xfrm>
          <a:prstGeom prst="rect">
            <a:avLst/>
          </a:prstGeom>
        </p:spPr>
        <p:txBody>
          <a:bodyPr wrap="square">
            <a:spAutoFit/>
          </a:bodyPr>
          <a:lstStyle/>
          <a:p>
            <a:pPr marL="342900" indent="-342900">
              <a:buFont typeface="Arial"/>
              <a:buChar char="•"/>
            </a:pPr>
            <a:r>
              <a:rPr lang="en-US" sz="2400" dirty="0">
                <a:solidFill>
                  <a:srgbClr val="000000"/>
                </a:solidFill>
                <a:latin typeface="Georgia"/>
                <a:cs typeface="Georgia"/>
              </a:rPr>
              <a:t>Update and clarify model, when new information becomes available</a:t>
            </a:r>
          </a:p>
        </p:txBody>
      </p:sp>
      <p:grpSp>
        <p:nvGrpSpPr>
          <p:cNvPr id="49" name="Group 48"/>
          <p:cNvGrpSpPr/>
          <p:nvPr/>
        </p:nvGrpSpPr>
        <p:grpSpPr>
          <a:xfrm>
            <a:off x="7305315" y="3872346"/>
            <a:ext cx="4478004" cy="2486758"/>
            <a:chOff x="691388" y="4133326"/>
            <a:chExt cx="4476838" cy="2486758"/>
          </a:xfrm>
        </p:grpSpPr>
        <p:sp>
          <p:nvSpPr>
            <p:cNvPr id="50" name="Connector 49"/>
            <p:cNvSpPr/>
            <p:nvPr/>
          </p:nvSpPr>
          <p:spPr>
            <a:xfrm>
              <a:off x="2875336" y="4274966"/>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a1</a:t>
              </a:r>
              <a:endParaRPr lang="en-US" sz="2000" dirty="0">
                <a:latin typeface="Georgia"/>
                <a:cs typeface="Georgia"/>
              </a:endParaRPr>
            </a:p>
          </p:txBody>
        </p:sp>
        <p:sp>
          <p:nvSpPr>
            <p:cNvPr id="51" name="Connector 50"/>
            <p:cNvSpPr/>
            <p:nvPr/>
          </p:nvSpPr>
          <p:spPr>
            <a:xfrm>
              <a:off x="3085392" y="495454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b3</a:t>
              </a:r>
              <a:endParaRPr lang="en-US" sz="2000" dirty="0">
                <a:latin typeface="Georgia"/>
                <a:cs typeface="Georgia"/>
              </a:endParaRPr>
            </a:p>
          </p:txBody>
        </p:sp>
        <p:cxnSp>
          <p:nvCxnSpPr>
            <p:cNvPr id="52" name="Straight Arrow Connector 51"/>
            <p:cNvCxnSpPr>
              <a:stCxn id="50" idx="4"/>
              <a:endCxn id="51" idx="0"/>
            </p:cNvCxnSpPr>
            <p:nvPr/>
          </p:nvCxnSpPr>
          <p:spPr>
            <a:xfrm>
              <a:off x="3328448" y="4718762"/>
              <a:ext cx="210056" cy="235780"/>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53" name="Connector 52"/>
            <p:cNvSpPr/>
            <p:nvPr/>
          </p:nvSpPr>
          <p:spPr>
            <a:xfrm>
              <a:off x="1997574" y="4754457"/>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a2</a:t>
              </a:r>
              <a:endParaRPr lang="en-US" sz="2000" dirty="0">
                <a:latin typeface="Georgia"/>
                <a:cs typeface="Georgia"/>
              </a:endParaRPr>
            </a:p>
          </p:txBody>
        </p:sp>
        <p:sp>
          <p:nvSpPr>
            <p:cNvPr id="54" name="Connector 53"/>
            <p:cNvSpPr/>
            <p:nvPr/>
          </p:nvSpPr>
          <p:spPr>
            <a:xfrm>
              <a:off x="2478018" y="5398344"/>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b2</a:t>
              </a:r>
              <a:endParaRPr lang="en-US" sz="2000" dirty="0">
                <a:latin typeface="Georgia"/>
                <a:cs typeface="Georgia"/>
              </a:endParaRPr>
            </a:p>
          </p:txBody>
        </p:sp>
        <p:cxnSp>
          <p:nvCxnSpPr>
            <p:cNvPr id="55" name="Straight Arrow Connector 54"/>
            <p:cNvCxnSpPr>
              <a:stCxn id="53" idx="4"/>
              <a:endCxn id="54" idx="0"/>
            </p:cNvCxnSpPr>
            <p:nvPr/>
          </p:nvCxnSpPr>
          <p:spPr>
            <a:xfrm>
              <a:off x="2450686" y="5198253"/>
              <a:ext cx="480444" cy="200088"/>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56" name="Connector 55"/>
            <p:cNvSpPr/>
            <p:nvPr/>
          </p:nvSpPr>
          <p:spPr>
            <a:xfrm>
              <a:off x="4262003" y="471876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a4</a:t>
              </a:r>
              <a:endParaRPr lang="en-US" sz="2000" dirty="0">
                <a:latin typeface="Georgia"/>
                <a:cs typeface="Georgia"/>
              </a:endParaRPr>
            </a:p>
          </p:txBody>
        </p:sp>
        <p:sp>
          <p:nvSpPr>
            <p:cNvPr id="57" name="Connector 56"/>
            <p:cNvSpPr/>
            <p:nvPr/>
          </p:nvSpPr>
          <p:spPr>
            <a:xfrm>
              <a:off x="3778662" y="5843011"/>
              <a:ext cx="906223" cy="443799"/>
            </a:xfrm>
            <a:prstGeom prst="flowChartConnector">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latin typeface="Georgia"/>
                  <a:cs typeface="Georgia"/>
                </a:rPr>
                <a:t>b4</a:t>
              </a:r>
              <a:endParaRPr lang="en-US" sz="2000" dirty="0">
                <a:latin typeface="Georgia"/>
                <a:cs typeface="Georgia"/>
              </a:endParaRPr>
            </a:p>
          </p:txBody>
        </p:sp>
        <p:cxnSp>
          <p:nvCxnSpPr>
            <p:cNvPr id="58" name="Straight Arrow Connector 57"/>
            <p:cNvCxnSpPr>
              <a:stCxn id="56" idx="4"/>
              <a:endCxn id="57" idx="0"/>
            </p:cNvCxnSpPr>
            <p:nvPr/>
          </p:nvCxnSpPr>
          <p:spPr>
            <a:xfrm flipH="1">
              <a:off x="4231776" y="5162564"/>
              <a:ext cx="483339" cy="680447"/>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59" name="Connector 58"/>
            <p:cNvSpPr/>
            <p:nvPr/>
          </p:nvSpPr>
          <p:spPr>
            <a:xfrm>
              <a:off x="1185068" y="5532398"/>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a3</a:t>
              </a:r>
              <a:endParaRPr lang="en-US" sz="2000" dirty="0">
                <a:latin typeface="Georgia"/>
                <a:cs typeface="Georgia"/>
              </a:endParaRPr>
            </a:p>
          </p:txBody>
        </p:sp>
        <p:sp>
          <p:nvSpPr>
            <p:cNvPr id="60" name="Connector 59"/>
            <p:cNvSpPr/>
            <p:nvPr/>
          </p:nvSpPr>
          <p:spPr>
            <a:xfrm>
              <a:off x="1665514" y="617628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latin typeface="Georgia"/>
                  <a:cs typeface="Georgia"/>
                </a:rPr>
                <a:t>b1</a:t>
              </a:r>
              <a:endParaRPr lang="en-US" sz="2000" dirty="0">
                <a:latin typeface="Georgia"/>
                <a:cs typeface="Georgia"/>
              </a:endParaRPr>
            </a:p>
          </p:txBody>
        </p:sp>
        <p:cxnSp>
          <p:nvCxnSpPr>
            <p:cNvPr id="61" name="Straight Arrow Connector 60"/>
            <p:cNvCxnSpPr>
              <a:stCxn id="59" idx="4"/>
              <a:endCxn id="60" idx="0"/>
            </p:cNvCxnSpPr>
            <p:nvPr/>
          </p:nvCxnSpPr>
          <p:spPr>
            <a:xfrm>
              <a:off x="1638182" y="5976194"/>
              <a:ext cx="480444" cy="200088"/>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59" idx="0"/>
              <a:endCxn id="53" idx="3"/>
            </p:cNvCxnSpPr>
            <p:nvPr/>
          </p:nvCxnSpPr>
          <p:spPr>
            <a:xfrm flipV="1">
              <a:off x="1638182" y="5133263"/>
              <a:ext cx="492108" cy="399135"/>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60" idx="7"/>
              <a:endCxn id="54" idx="3"/>
            </p:cNvCxnSpPr>
            <p:nvPr/>
          </p:nvCxnSpPr>
          <p:spPr>
            <a:xfrm flipV="1">
              <a:off x="2439022" y="5777147"/>
              <a:ext cx="171710" cy="464128"/>
            </a:xfrm>
            <a:prstGeom prst="straightConnector1">
              <a:avLst/>
            </a:prstGeom>
            <a:ln>
              <a:solidFill>
                <a:schemeClr val="accent3">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3" idx="0"/>
              <a:endCxn id="50" idx="2"/>
            </p:cNvCxnSpPr>
            <p:nvPr/>
          </p:nvCxnSpPr>
          <p:spPr>
            <a:xfrm flipV="1">
              <a:off x="2450687" y="4496866"/>
              <a:ext cx="424649" cy="257591"/>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54" idx="7"/>
              <a:endCxn id="51" idx="4"/>
            </p:cNvCxnSpPr>
            <p:nvPr/>
          </p:nvCxnSpPr>
          <p:spPr>
            <a:xfrm flipV="1">
              <a:off x="3251529" y="5398344"/>
              <a:ext cx="286975" cy="64993"/>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1" idx="6"/>
              <a:endCxn id="56" idx="3"/>
            </p:cNvCxnSpPr>
            <p:nvPr/>
          </p:nvCxnSpPr>
          <p:spPr>
            <a:xfrm flipV="1">
              <a:off x="3991614" y="5097568"/>
              <a:ext cx="403102" cy="78874"/>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2"/>
              <a:endCxn id="60" idx="6"/>
            </p:cNvCxnSpPr>
            <p:nvPr/>
          </p:nvCxnSpPr>
          <p:spPr>
            <a:xfrm flipH="1">
              <a:off x="2571737" y="6064908"/>
              <a:ext cx="1206927" cy="333274"/>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57" idx="1"/>
              <a:endCxn id="54" idx="6"/>
            </p:cNvCxnSpPr>
            <p:nvPr/>
          </p:nvCxnSpPr>
          <p:spPr>
            <a:xfrm flipH="1" flipV="1">
              <a:off x="3384241" y="5620244"/>
              <a:ext cx="527134" cy="287760"/>
            </a:xfrm>
            <a:prstGeom prst="straightConnector1">
              <a:avLst/>
            </a:prstGeom>
            <a:ln>
              <a:solidFill>
                <a:srgbClr val="77933C"/>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691388" y="4133326"/>
              <a:ext cx="1759299" cy="433039"/>
            </a:xfrm>
            <a:prstGeom prst="rect">
              <a:avLst/>
            </a:prstGeom>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smtClean="0">
                  <a:latin typeface="Georgia"/>
                  <a:cs typeface="Georgia"/>
                </a:rPr>
                <a:t>A</a:t>
              </a:r>
              <a:endParaRPr lang="en-US" sz="2000" dirty="0">
                <a:latin typeface="Georgia"/>
                <a:cs typeface="Georgia"/>
              </a:endParaRPr>
            </a:p>
          </p:txBody>
        </p:sp>
        <p:cxnSp>
          <p:nvCxnSpPr>
            <p:cNvPr id="70" name="Straight Arrow Connector 69"/>
            <p:cNvCxnSpPr>
              <a:stCxn id="69" idx="2"/>
              <a:endCxn id="59" idx="0"/>
            </p:cNvCxnSpPr>
            <p:nvPr/>
          </p:nvCxnSpPr>
          <p:spPr>
            <a:xfrm>
              <a:off x="1571038" y="4566365"/>
              <a:ext cx="67144" cy="966033"/>
            </a:xfrm>
            <a:prstGeom prst="straightConnector1">
              <a:avLst/>
            </a:prstGeom>
            <a:ln>
              <a:solidFill>
                <a:schemeClr val="accent3">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9" idx="3"/>
              <a:endCxn id="50" idx="1"/>
            </p:cNvCxnSpPr>
            <p:nvPr/>
          </p:nvCxnSpPr>
          <p:spPr>
            <a:xfrm flipV="1">
              <a:off x="2450688" y="4339959"/>
              <a:ext cx="557363" cy="9887"/>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69" idx="2"/>
              <a:endCxn id="53" idx="1"/>
            </p:cNvCxnSpPr>
            <p:nvPr/>
          </p:nvCxnSpPr>
          <p:spPr>
            <a:xfrm>
              <a:off x="1571036" y="4566365"/>
              <a:ext cx="559252" cy="253085"/>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2709430" y="5843008"/>
              <a:ext cx="184618" cy="369332"/>
            </a:xfrm>
            <a:prstGeom prst="rect">
              <a:avLst/>
            </a:prstGeom>
            <a:noFill/>
          </p:spPr>
          <p:txBody>
            <a:bodyPr wrap="none" rtlCol="0">
              <a:spAutoFit/>
            </a:bodyPr>
            <a:lstStyle/>
            <a:p>
              <a:endParaRPr lang="en-US" dirty="0">
                <a:latin typeface="Georgia"/>
                <a:cs typeface="Georgia"/>
              </a:endParaRPr>
            </a:p>
          </p:txBody>
        </p:sp>
        <p:sp>
          <p:nvSpPr>
            <p:cNvPr id="76" name="TextBox 75"/>
            <p:cNvSpPr txBox="1"/>
            <p:nvPr/>
          </p:nvSpPr>
          <p:spPr>
            <a:xfrm>
              <a:off x="2837077" y="4691545"/>
              <a:ext cx="184618" cy="369332"/>
            </a:xfrm>
            <a:prstGeom prst="rect">
              <a:avLst/>
            </a:prstGeom>
            <a:noFill/>
          </p:spPr>
          <p:txBody>
            <a:bodyPr wrap="none" rtlCol="0">
              <a:spAutoFit/>
            </a:bodyPr>
            <a:lstStyle/>
            <a:p>
              <a:endParaRPr lang="en-US" dirty="0">
                <a:latin typeface="Georgia"/>
                <a:cs typeface="Georgia"/>
              </a:endParaRPr>
            </a:p>
          </p:txBody>
        </p:sp>
        <p:sp>
          <p:nvSpPr>
            <p:cNvPr id="77" name="TextBox 76"/>
            <p:cNvSpPr txBox="1"/>
            <p:nvPr/>
          </p:nvSpPr>
          <p:spPr>
            <a:xfrm>
              <a:off x="2050287" y="5373521"/>
              <a:ext cx="184618" cy="369332"/>
            </a:xfrm>
            <a:prstGeom prst="rect">
              <a:avLst/>
            </a:prstGeom>
            <a:noFill/>
          </p:spPr>
          <p:txBody>
            <a:bodyPr wrap="none" rtlCol="0">
              <a:spAutoFit/>
            </a:bodyPr>
            <a:lstStyle/>
            <a:p>
              <a:endParaRPr lang="en-US" dirty="0">
                <a:latin typeface="Georgia"/>
                <a:cs typeface="Georgia"/>
              </a:endParaRPr>
            </a:p>
          </p:txBody>
        </p:sp>
      </p:grpSp>
      <p:sp>
        <p:nvSpPr>
          <p:cNvPr id="6" name="Slide Number Placeholder 5"/>
          <p:cNvSpPr>
            <a:spLocks noGrp="1"/>
          </p:cNvSpPr>
          <p:nvPr>
            <p:ph type="sldNum" sz="quarter" idx="12"/>
          </p:nvPr>
        </p:nvSpPr>
        <p:spPr/>
        <p:txBody>
          <a:bodyPr/>
          <a:lstStyle/>
          <a:p>
            <a:fld id="{C2D29DEA-C2FF-4F9C-8F85-7923E6F9F7B8}" type="slidenum">
              <a:rPr lang="en-US" smtClean="0"/>
              <a:t>35</a:t>
            </a:fld>
            <a:endParaRPr lang="en-US"/>
          </a:p>
        </p:txBody>
      </p:sp>
    </p:spTree>
    <p:extLst>
      <p:ext uri="{BB962C8B-B14F-4D97-AF65-F5344CB8AC3E}">
        <p14:creationId xmlns:p14="http://schemas.microsoft.com/office/powerpoint/2010/main" val="2263180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86898" y="1402311"/>
            <a:ext cx="9825415" cy="904418"/>
          </a:xfrm>
        </p:spPr>
        <p:txBody>
          <a:bodyPr>
            <a:noAutofit/>
          </a:bodyPr>
          <a:lstStyle/>
          <a:p>
            <a:r>
              <a:rPr lang="en-US" sz="2800" dirty="0" smtClean="0"/>
              <a:t>Convene experts, stakeholders and decision-makers to jointly develop a causal decision model</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711" y="4597313"/>
            <a:ext cx="4887764" cy="225550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797324" y="4597313"/>
            <a:ext cx="2807949" cy="2258568"/>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rot="5400000">
            <a:off x="10168368" y="-59414"/>
            <a:ext cx="1964218" cy="2083048"/>
          </a:xfrm>
          <a:prstGeom prst="rect">
            <a:avLst/>
          </a:prstGeom>
        </p:spPr>
      </p:pic>
      <p:pic>
        <p:nvPicPr>
          <p:cNvPr id="10" name="Picture 9"/>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a:stretch/>
        </p:blipFill>
        <p:spPr>
          <a:xfrm>
            <a:off x="8510095" y="1934726"/>
            <a:ext cx="3681915" cy="2747378"/>
          </a:xfrm>
          <a:prstGeom prst="rect">
            <a:avLst/>
          </a:prstGeom>
        </p:spPr>
      </p:pic>
      <p:sp>
        <p:nvSpPr>
          <p:cNvPr id="12" name="Content Placeholder 8"/>
          <p:cNvSpPr txBox="1">
            <a:spLocks/>
          </p:cNvSpPr>
          <p:nvPr/>
        </p:nvSpPr>
        <p:spPr>
          <a:xfrm>
            <a:off x="838224" y="2665903"/>
            <a:ext cx="69872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Georgia"/>
                <a:cs typeface="Georgia"/>
              </a:rPr>
              <a:t>Gather subject-matter knowledge, as well as context- and decision-specific information</a:t>
            </a:r>
            <a:endParaRPr lang="en-US" dirty="0">
              <a:latin typeface="Georgia"/>
              <a:cs typeface="Georgia"/>
            </a:endParaRPr>
          </a:p>
        </p:txBody>
      </p:sp>
      <p:sp>
        <p:nvSpPr>
          <p:cNvPr id="14" name="Title 1"/>
          <p:cNvSpPr>
            <a:spLocks noGrp="1"/>
          </p:cNvSpPr>
          <p:nvPr>
            <p:ph type="title"/>
          </p:nvPr>
        </p:nvSpPr>
        <p:spPr>
          <a:xfrm>
            <a:off x="1875997" y="84712"/>
            <a:ext cx="8478823" cy="773011"/>
          </a:xfrm>
          <a:solidFill>
            <a:srgbClr val="FFFFFF">
              <a:alpha val="85000"/>
            </a:srgbClr>
          </a:solidFill>
          <a:ln>
            <a:noFill/>
          </a:ln>
          <a:effectLst>
            <a:softEdge rad="127000"/>
          </a:effectLst>
        </p:spPr>
        <p:txBody>
          <a:bodyPr vert="horz" lIns="182880" tIns="182880" rIns="182880" bIns="182880" rtlCol="0" anchor="ctr" anchorCtr="0">
            <a:noAutofit/>
          </a:bodyPr>
          <a:lstStyle/>
          <a:p>
            <a:pPr>
              <a:spcBef>
                <a:spcPts val="1000"/>
              </a:spcBef>
              <a:buFont typeface="Arial" panose="020B0604020202020204" pitchFamily="34" charset="0"/>
            </a:pPr>
            <a:r>
              <a:rPr lang="en-US" sz="3600" b="1" dirty="0" smtClean="0">
                <a:ea typeface="+mn-ea"/>
                <a:cs typeface="+mn-cs"/>
              </a:rPr>
              <a:t>Model development process</a:t>
            </a:r>
            <a:endParaRPr lang="en-US" sz="3600" b="1" dirty="0">
              <a:ea typeface="+mn-ea"/>
              <a:cs typeface="+mn-cs"/>
            </a:endParaRPr>
          </a:p>
        </p:txBody>
      </p:sp>
      <p:pic>
        <p:nvPicPr>
          <p:cNvPr id="6" name="Picture 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344182" y="4597313"/>
            <a:ext cx="4952847" cy="2258568"/>
          </a:xfrm>
          <a:prstGeom prst="rect">
            <a:avLst/>
          </a:prstGeom>
        </p:spPr>
      </p:pic>
      <p:sp>
        <p:nvSpPr>
          <p:cNvPr id="4" name="Slide Number Placeholder 3"/>
          <p:cNvSpPr>
            <a:spLocks noGrp="1"/>
          </p:cNvSpPr>
          <p:nvPr>
            <p:ph type="sldNum" sz="quarter" idx="12"/>
          </p:nvPr>
        </p:nvSpPr>
        <p:spPr/>
        <p:txBody>
          <a:bodyPr/>
          <a:lstStyle/>
          <a:p>
            <a:fld id="{C2D29DEA-C2FF-4F9C-8F85-7923E6F9F7B8}" type="slidenum">
              <a:rPr lang="en-US" smtClean="0"/>
              <a:t>36</a:t>
            </a:fld>
            <a:endParaRPr lang="en-US"/>
          </a:p>
        </p:txBody>
      </p:sp>
    </p:spTree>
    <p:extLst>
      <p:ext uri="{BB962C8B-B14F-4D97-AF65-F5344CB8AC3E}">
        <p14:creationId xmlns:p14="http://schemas.microsoft.com/office/powerpoint/2010/main" val="10517355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875997" y="84712"/>
            <a:ext cx="8478823" cy="773011"/>
          </a:xfrm>
          <a:solidFill>
            <a:srgbClr val="FFFFFF">
              <a:alpha val="85000"/>
            </a:srgbClr>
          </a:solidFill>
          <a:ln>
            <a:noFill/>
          </a:ln>
          <a:effectLst>
            <a:softEdge rad="127000"/>
          </a:effectLst>
        </p:spPr>
        <p:txBody>
          <a:bodyPr vert="horz" lIns="182880" tIns="182880" rIns="182880" bIns="182880" rtlCol="0" anchor="ctr" anchorCtr="0">
            <a:noAutofit/>
          </a:bodyPr>
          <a:lstStyle/>
          <a:p>
            <a:pPr>
              <a:spcBef>
                <a:spcPts val="1000"/>
              </a:spcBef>
              <a:buFont typeface="Arial" panose="020B0604020202020204" pitchFamily="34" charset="0"/>
            </a:pPr>
            <a:r>
              <a:rPr lang="en-US" sz="3600" b="1" dirty="0" smtClean="0">
                <a:ea typeface="+mn-ea"/>
              </a:rPr>
              <a:t>Model development process</a:t>
            </a:r>
            <a:endParaRPr lang="en-US" sz="3600" b="1" dirty="0">
              <a:ea typeface="+mn-ea"/>
            </a:endParaRPr>
          </a:p>
        </p:txBody>
      </p:sp>
      <p:sp>
        <p:nvSpPr>
          <p:cNvPr id="2" name="Rectangle 1"/>
          <p:cNvSpPr/>
          <p:nvPr/>
        </p:nvSpPr>
        <p:spPr>
          <a:xfrm>
            <a:off x="1044556" y="860819"/>
            <a:ext cx="9654793" cy="13546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smtClean="0">
                <a:latin typeface="Georgia"/>
                <a:cs typeface="Georgia"/>
              </a:rPr>
              <a:t>Experts</a:t>
            </a:r>
            <a:endParaRPr lang="en-US" sz="3200" dirty="0">
              <a:latin typeface="Georgia"/>
              <a:cs typeface="Georgia"/>
            </a:endParaRPr>
          </a:p>
        </p:txBody>
      </p:sp>
      <p:sp>
        <p:nvSpPr>
          <p:cNvPr id="7" name="Rectangle 6"/>
          <p:cNvSpPr/>
          <p:nvPr/>
        </p:nvSpPr>
        <p:spPr>
          <a:xfrm>
            <a:off x="1044556" y="4964326"/>
            <a:ext cx="9654793" cy="13546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smtClean="0">
                <a:latin typeface="Georgia"/>
                <a:cs typeface="Georgia"/>
              </a:rPr>
              <a:t>Analysts</a:t>
            </a:r>
            <a:endParaRPr lang="en-US" sz="3200" dirty="0">
              <a:latin typeface="Georgia"/>
              <a:cs typeface="Georgia"/>
            </a:endParaRPr>
          </a:p>
        </p:txBody>
      </p:sp>
      <p:sp>
        <p:nvSpPr>
          <p:cNvPr id="25" name="Circular Arrow 24"/>
          <p:cNvSpPr/>
          <p:nvPr/>
        </p:nvSpPr>
        <p:spPr>
          <a:xfrm>
            <a:off x="6723103" y="1566333"/>
            <a:ext cx="3909908" cy="4035778"/>
          </a:xfrm>
          <a:prstGeom prst="circularArrow">
            <a:avLst>
              <a:gd name="adj1" fmla="val 12500"/>
              <a:gd name="adj2" fmla="val 1142319"/>
              <a:gd name="adj3" fmla="val 20457681"/>
              <a:gd name="adj4" fmla="val 612315"/>
              <a:gd name="adj5" fmla="val 125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a:solidFill>
                <a:schemeClr val="tx1"/>
              </a:solidFill>
              <a:latin typeface="Georgia"/>
              <a:cs typeface="Georgia"/>
            </a:endParaRPr>
          </a:p>
        </p:txBody>
      </p:sp>
      <p:sp>
        <p:nvSpPr>
          <p:cNvPr id="24" name="Circular Arrow 23"/>
          <p:cNvSpPr/>
          <p:nvPr/>
        </p:nvSpPr>
        <p:spPr>
          <a:xfrm>
            <a:off x="3916979" y="1566333"/>
            <a:ext cx="3909908" cy="4035778"/>
          </a:xfrm>
          <a:prstGeom prst="circularArrow">
            <a:avLst>
              <a:gd name="adj1" fmla="val 12500"/>
              <a:gd name="adj2" fmla="val 1142319"/>
              <a:gd name="adj3" fmla="val 20457681"/>
              <a:gd name="adj4" fmla="val 783703"/>
              <a:gd name="adj5" fmla="val 125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a:solidFill>
                <a:schemeClr val="tx1"/>
              </a:solidFill>
              <a:latin typeface="Georgia"/>
              <a:cs typeface="Georgia"/>
            </a:endParaRPr>
          </a:p>
        </p:txBody>
      </p:sp>
      <p:sp>
        <p:nvSpPr>
          <p:cNvPr id="21" name="Circular Arrow 20"/>
          <p:cNvSpPr/>
          <p:nvPr/>
        </p:nvSpPr>
        <p:spPr>
          <a:xfrm>
            <a:off x="973927" y="1566333"/>
            <a:ext cx="3909908" cy="4035778"/>
          </a:xfrm>
          <a:prstGeom prst="circularArrow">
            <a:avLst>
              <a:gd name="adj1" fmla="val 12500"/>
              <a:gd name="adj2" fmla="val 1142319"/>
              <a:gd name="adj3" fmla="val 20457681"/>
              <a:gd name="adj4" fmla="val 1249491"/>
              <a:gd name="adj5" fmla="val 125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a:solidFill>
                <a:schemeClr val="tx1"/>
              </a:solidFill>
              <a:latin typeface="Georgia"/>
              <a:cs typeface="Georgia"/>
            </a:endParaRPr>
          </a:p>
        </p:txBody>
      </p:sp>
      <p:sp>
        <p:nvSpPr>
          <p:cNvPr id="26" name="TextBox 25"/>
          <p:cNvSpPr txBox="1"/>
          <p:nvPr/>
        </p:nvSpPr>
        <p:spPr>
          <a:xfrm>
            <a:off x="2306293" y="3272557"/>
            <a:ext cx="1365278" cy="584776"/>
          </a:xfrm>
          <a:prstGeom prst="rect">
            <a:avLst/>
          </a:prstGeom>
          <a:noFill/>
        </p:spPr>
        <p:txBody>
          <a:bodyPr wrap="none" rtlCol="0">
            <a:spAutoFit/>
          </a:bodyPr>
          <a:lstStyle/>
          <a:p>
            <a:r>
              <a:rPr lang="en-US" sz="3200" dirty="0" smtClean="0">
                <a:latin typeface="Georgia"/>
                <a:cs typeface="Georgia"/>
              </a:rPr>
              <a:t>Frame</a:t>
            </a:r>
            <a:endParaRPr lang="en-US" sz="3200" dirty="0">
              <a:latin typeface="Georgia"/>
              <a:cs typeface="Georgia"/>
            </a:endParaRPr>
          </a:p>
        </p:txBody>
      </p:sp>
      <p:sp>
        <p:nvSpPr>
          <p:cNvPr id="27" name="Rectangle 26"/>
          <p:cNvSpPr/>
          <p:nvPr/>
        </p:nvSpPr>
        <p:spPr>
          <a:xfrm>
            <a:off x="5131510" y="3272557"/>
            <a:ext cx="1621959" cy="584776"/>
          </a:xfrm>
          <a:prstGeom prst="rect">
            <a:avLst/>
          </a:prstGeom>
        </p:spPr>
        <p:txBody>
          <a:bodyPr wrap="none">
            <a:spAutoFit/>
          </a:bodyPr>
          <a:lstStyle/>
          <a:p>
            <a:r>
              <a:rPr lang="en-US" sz="3200" dirty="0" smtClean="0">
                <a:latin typeface="Georgia"/>
                <a:cs typeface="Georgia"/>
              </a:rPr>
              <a:t>Analyze</a:t>
            </a:r>
            <a:endParaRPr lang="en-US" sz="3200" dirty="0">
              <a:latin typeface="Georgia"/>
              <a:cs typeface="Georgia"/>
            </a:endParaRPr>
          </a:p>
        </p:txBody>
      </p:sp>
      <p:sp>
        <p:nvSpPr>
          <p:cNvPr id="28" name="Rectangle 27"/>
          <p:cNvSpPr/>
          <p:nvPr/>
        </p:nvSpPr>
        <p:spPr>
          <a:xfrm>
            <a:off x="8013489" y="3272557"/>
            <a:ext cx="1337826" cy="584776"/>
          </a:xfrm>
          <a:prstGeom prst="rect">
            <a:avLst/>
          </a:prstGeom>
        </p:spPr>
        <p:txBody>
          <a:bodyPr wrap="none">
            <a:spAutoFit/>
          </a:bodyPr>
          <a:lstStyle/>
          <a:p>
            <a:r>
              <a:rPr lang="en-US" sz="3200" dirty="0" smtClean="0">
                <a:latin typeface="Georgia"/>
                <a:cs typeface="Georgia"/>
              </a:rPr>
              <a:t>Model</a:t>
            </a:r>
            <a:endParaRPr lang="en-US" sz="3200" dirty="0">
              <a:latin typeface="Georgia"/>
              <a:cs typeface="Georgia"/>
            </a:endParaRPr>
          </a:p>
        </p:txBody>
      </p:sp>
      <p:sp>
        <p:nvSpPr>
          <p:cNvPr id="3" name="Slide Number Placeholder 2"/>
          <p:cNvSpPr>
            <a:spLocks noGrp="1"/>
          </p:cNvSpPr>
          <p:nvPr>
            <p:ph type="sldNum" sz="quarter" idx="12"/>
          </p:nvPr>
        </p:nvSpPr>
        <p:spPr/>
        <p:txBody>
          <a:bodyPr/>
          <a:lstStyle/>
          <a:p>
            <a:fld id="{C2D29DEA-C2FF-4F9C-8F85-7923E6F9F7B8}" type="slidenum">
              <a:rPr lang="en-US" smtClean="0"/>
              <a:t>37</a:t>
            </a:fld>
            <a:endParaRPr lang="en-US"/>
          </a:p>
        </p:txBody>
      </p:sp>
    </p:spTree>
    <p:extLst>
      <p:ext uri="{BB962C8B-B14F-4D97-AF65-F5344CB8AC3E}">
        <p14:creationId xmlns:p14="http://schemas.microsoft.com/office/powerpoint/2010/main" val="2059507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25" grpId="0" animBg="1"/>
      <p:bldP spid="24" grpId="0" animBg="1"/>
      <p:bldP spid="21" grpId="0" animBg="1"/>
      <p:bldP spid="26" grpId="0"/>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p:cNvCxnSpPr/>
          <p:nvPr/>
        </p:nvCxnSpPr>
        <p:spPr>
          <a:xfrm flipV="1">
            <a:off x="9388015" y="2855423"/>
            <a:ext cx="2168824" cy="1"/>
          </a:xfrm>
          <a:prstGeom prst="straightConnector1">
            <a:avLst/>
          </a:prstGeom>
          <a:ln w="1587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195791" y="4942610"/>
            <a:ext cx="2223686" cy="400110"/>
          </a:xfrm>
          <a:prstGeom prst="rect">
            <a:avLst/>
          </a:prstGeom>
          <a:noFill/>
        </p:spPr>
        <p:txBody>
          <a:bodyPr wrap="none" rtlCol="0">
            <a:spAutoFit/>
          </a:bodyPr>
          <a:lstStyle/>
          <a:p>
            <a:pPr marL="285750" indent="-285750">
              <a:buFont typeface="Arial"/>
              <a:buChar char="•"/>
            </a:pPr>
            <a:r>
              <a:rPr lang="en-US" sz="2000" dirty="0" smtClean="0">
                <a:latin typeface="Georgia"/>
                <a:cs typeface="Georgia"/>
              </a:rPr>
              <a:t>Collect all ideas</a:t>
            </a:r>
          </a:p>
        </p:txBody>
      </p:sp>
      <p:sp>
        <p:nvSpPr>
          <p:cNvPr id="51" name="TextBox 50"/>
          <p:cNvSpPr txBox="1"/>
          <p:nvPr/>
        </p:nvSpPr>
        <p:spPr>
          <a:xfrm>
            <a:off x="6051827" y="4913074"/>
            <a:ext cx="4558423" cy="400110"/>
          </a:xfrm>
          <a:prstGeom prst="rect">
            <a:avLst/>
          </a:prstGeom>
          <a:noFill/>
        </p:spPr>
        <p:txBody>
          <a:bodyPr wrap="square" rtlCol="0">
            <a:spAutoFit/>
          </a:bodyPr>
          <a:lstStyle/>
          <a:p>
            <a:pPr marL="285750" indent="-285750">
              <a:buFont typeface="Arial"/>
              <a:buChar char="•"/>
            </a:pPr>
            <a:r>
              <a:rPr lang="en-US" sz="2000" dirty="0" smtClean="0">
                <a:latin typeface="Georgia"/>
                <a:cs typeface="Georgia"/>
              </a:rPr>
              <a:t>Clarify relationships and concepts</a:t>
            </a:r>
          </a:p>
        </p:txBody>
      </p:sp>
      <p:cxnSp>
        <p:nvCxnSpPr>
          <p:cNvPr id="78" name="Straight Arrow Connector 77"/>
          <p:cNvCxnSpPr/>
          <p:nvPr/>
        </p:nvCxnSpPr>
        <p:spPr>
          <a:xfrm>
            <a:off x="7381509" y="1340440"/>
            <a:ext cx="1397871" cy="1008502"/>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381509" y="1816289"/>
            <a:ext cx="1397871" cy="979921"/>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7381509" y="2916942"/>
            <a:ext cx="1397871" cy="766573"/>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7381509" y="3510265"/>
            <a:ext cx="1397871" cy="766573"/>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6290628" y="2581104"/>
            <a:ext cx="1933642" cy="461665"/>
          </a:xfrm>
          <a:prstGeom prst="rect">
            <a:avLst/>
          </a:prstGeom>
          <a:noFill/>
          <a:effectLst/>
        </p:spPr>
        <p:txBody>
          <a:bodyPr wrap="none" rtlCol="0">
            <a:spAutoFit/>
          </a:bodyPr>
          <a:lstStyle/>
          <a:p>
            <a:r>
              <a:rPr lang="en-US" sz="2400" dirty="0" smtClean="0">
                <a:latin typeface="Georgia"/>
                <a:cs typeface="Georgia"/>
              </a:rPr>
              <a:t>Convergence</a:t>
            </a:r>
            <a:endParaRPr lang="en-US" sz="2400" dirty="0">
              <a:latin typeface="Georgia"/>
              <a:cs typeface="Georgia"/>
            </a:endParaRPr>
          </a:p>
        </p:txBody>
      </p:sp>
      <p:cxnSp>
        <p:nvCxnSpPr>
          <p:cNvPr id="83" name="Straight Arrow Connector 82"/>
          <p:cNvCxnSpPr/>
          <p:nvPr/>
        </p:nvCxnSpPr>
        <p:spPr>
          <a:xfrm>
            <a:off x="2521781" y="2891686"/>
            <a:ext cx="1219201" cy="91440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2521781" y="3362433"/>
            <a:ext cx="1219201" cy="91440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2521782" y="1552125"/>
            <a:ext cx="1397871" cy="766573"/>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2521782" y="1922111"/>
            <a:ext cx="1397871" cy="766573"/>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2712389" y="2581104"/>
            <a:ext cx="1708971" cy="461665"/>
          </a:xfrm>
          <a:prstGeom prst="rect">
            <a:avLst/>
          </a:prstGeom>
          <a:noFill/>
          <a:effectLst/>
        </p:spPr>
        <p:txBody>
          <a:bodyPr wrap="none" rtlCol="0">
            <a:spAutoFit/>
          </a:bodyPr>
          <a:lstStyle/>
          <a:p>
            <a:r>
              <a:rPr lang="en-US" sz="2400" dirty="0" smtClean="0">
                <a:latin typeface="Georgia"/>
                <a:cs typeface="Georgia"/>
              </a:rPr>
              <a:t>Divergence</a:t>
            </a:r>
            <a:endParaRPr lang="en-US" sz="2400" dirty="0">
              <a:latin typeface="Georgia"/>
              <a:cs typeface="Georgia"/>
            </a:endParaRPr>
          </a:p>
        </p:txBody>
      </p:sp>
      <p:cxnSp>
        <p:nvCxnSpPr>
          <p:cNvPr id="89" name="Straight Arrow Connector 88"/>
          <p:cNvCxnSpPr/>
          <p:nvPr/>
        </p:nvCxnSpPr>
        <p:spPr>
          <a:xfrm>
            <a:off x="2852765" y="3886275"/>
            <a:ext cx="1219201" cy="914400"/>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3012500" y="3559312"/>
            <a:ext cx="1219201" cy="914400"/>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3756953" y="3060292"/>
            <a:ext cx="1219201" cy="914400"/>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3246157" y="3102112"/>
            <a:ext cx="1219201" cy="914400"/>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044447" y="1081494"/>
            <a:ext cx="1397871" cy="766573"/>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3044447" y="1451413"/>
            <a:ext cx="1397871" cy="766573"/>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3231674" y="1785066"/>
            <a:ext cx="1397871" cy="766573"/>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3662954" y="1855469"/>
            <a:ext cx="1397871" cy="766573"/>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a:off x="7233277" y="917704"/>
            <a:ext cx="1976803" cy="1443220"/>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6945759" y="1249733"/>
            <a:ext cx="1999548" cy="1438915"/>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a:off x="6685730" y="1501456"/>
            <a:ext cx="1633733" cy="1163228"/>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6302389" y="1701719"/>
            <a:ext cx="1397871" cy="979921"/>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6740918" y="3070507"/>
            <a:ext cx="2254471" cy="1230295"/>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6935775" y="3393668"/>
            <a:ext cx="2370669" cy="1310791"/>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6278864" y="3050266"/>
            <a:ext cx="1301565" cy="647850"/>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flipV="1">
            <a:off x="6302386" y="3025780"/>
            <a:ext cx="1883509" cy="942804"/>
          </a:xfrm>
          <a:prstGeom prst="straightConnector1">
            <a:avLst/>
          </a:prstGeom>
          <a:ln w="571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9388025" y="2581104"/>
            <a:ext cx="1707619" cy="461665"/>
          </a:xfrm>
          <a:prstGeom prst="rect">
            <a:avLst/>
          </a:prstGeom>
          <a:noFill/>
          <a:effectLst/>
        </p:spPr>
        <p:txBody>
          <a:bodyPr wrap="none" rtlCol="0">
            <a:spAutoFit/>
          </a:bodyPr>
          <a:lstStyle/>
          <a:p>
            <a:r>
              <a:rPr lang="en-US" sz="2400" dirty="0" smtClean="0">
                <a:solidFill>
                  <a:srgbClr val="000000"/>
                </a:solidFill>
                <a:latin typeface="Georgia"/>
                <a:cs typeface="Georgia"/>
              </a:rPr>
              <a:t>Emergence</a:t>
            </a:r>
            <a:endParaRPr lang="en-US" sz="2400" dirty="0">
              <a:solidFill>
                <a:srgbClr val="000000"/>
              </a:solidFill>
              <a:latin typeface="Georgia"/>
              <a:cs typeface="Georgia"/>
            </a:endParaRPr>
          </a:p>
        </p:txBody>
      </p:sp>
      <p:sp>
        <p:nvSpPr>
          <p:cNvPr id="113" name="TextBox 112"/>
          <p:cNvSpPr txBox="1"/>
          <p:nvPr/>
        </p:nvSpPr>
        <p:spPr>
          <a:xfrm>
            <a:off x="611469" y="2156408"/>
            <a:ext cx="1755993" cy="1200328"/>
          </a:xfrm>
          <a:prstGeom prst="rect">
            <a:avLst/>
          </a:prstGeom>
          <a:noFill/>
          <a:effectLst/>
        </p:spPr>
        <p:txBody>
          <a:bodyPr wrap="square" rtlCol="0">
            <a:spAutoFit/>
          </a:bodyPr>
          <a:lstStyle/>
          <a:p>
            <a:pPr algn="ctr"/>
            <a:r>
              <a:rPr lang="en-US" sz="2400" dirty="0" smtClean="0">
                <a:latin typeface="Georgia"/>
                <a:cs typeface="Georgia"/>
              </a:rPr>
              <a:t>Specific problem defined</a:t>
            </a:r>
            <a:endParaRPr lang="en-US" sz="2400" dirty="0">
              <a:latin typeface="Georgia"/>
              <a:cs typeface="Georgia"/>
            </a:endParaRPr>
          </a:p>
        </p:txBody>
      </p:sp>
      <p:sp>
        <p:nvSpPr>
          <p:cNvPr id="2" name="TextBox 1"/>
          <p:cNvSpPr txBox="1"/>
          <p:nvPr/>
        </p:nvSpPr>
        <p:spPr>
          <a:xfrm>
            <a:off x="8437217" y="3913189"/>
            <a:ext cx="3478696" cy="923330"/>
          </a:xfrm>
          <a:prstGeom prst="rect">
            <a:avLst/>
          </a:prstGeom>
          <a:noFill/>
        </p:spPr>
        <p:txBody>
          <a:bodyPr wrap="square" rtlCol="0">
            <a:spAutoFit/>
          </a:bodyPr>
          <a:lstStyle/>
          <a:p>
            <a:pPr marL="285750" indent="-285750">
              <a:buFont typeface="Arial"/>
              <a:buChar char="•"/>
            </a:pPr>
            <a:r>
              <a:rPr lang="en-US" dirty="0" smtClean="0">
                <a:solidFill>
                  <a:srgbClr val="000000"/>
                </a:solidFill>
                <a:latin typeface="Georgia"/>
                <a:cs typeface="Georgia"/>
              </a:rPr>
              <a:t>Program model</a:t>
            </a:r>
          </a:p>
          <a:p>
            <a:pPr marL="285750" indent="-285750">
              <a:buFont typeface="Arial"/>
              <a:buChar char="•"/>
            </a:pPr>
            <a:r>
              <a:rPr lang="en-US" dirty="0" smtClean="0">
                <a:solidFill>
                  <a:srgbClr val="000000"/>
                </a:solidFill>
                <a:latin typeface="Georgia"/>
                <a:cs typeface="Georgia"/>
              </a:rPr>
              <a:t>Identify important variables</a:t>
            </a:r>
          </a:p>
          <a:p>
            <a:pPr marL="285750" indent="-285750">
              <a:buFont typeface="Arial"/>
              <a:buChar char="•"/>
            </a:pPr>
            <a:r>
              <a:rPr lang="en-US" dirty="0" smtClean="0">
                <a:solidFill>
                  <a:srgbClr val="000000"/>
                </a:solidFill>
                <a:latin typeface="Georgia"/>
                <a:cs typeface="Georgia"/>
              </a:rPr>
              <a:t>Follow up and share</a:t>
            </a:r>
            <a:endParaRPr lang="en-US" dirty="0">
              <a:solidFill>
                <a:srgbClr val="000000"/>
              </a:solidFill>
              <a:latin typeface="Georgia"/>
              <a:cs typeface="Georgia"/>
            </a:endParaRPr>
          </a:p>
        </p:txBody>
      </p:sp>
      <p:sp>
        <p:nvSpPr>
          <p:cNvPr id="3" name="Rectangle 2"/>
          <p:cNvSpPr/>
          <p:nvPr/>
        </p:nvSpPr>
        <p:spPr>
          <a:xfrm>
            <a:off x="1195791" y="5306615"/>
            <a:ext cx="3865035" cy="400110"/>
          </a:xfrm>
          <a:prstGeom prst="rect">
            <a:avLst/>
          </a:prstGeom>
        </p:spPr>
        <p:txBody>
          <a:bodyPr wrap="square">
            <a:spAutoFit/>
          </a:bodyPr>
          <a:lstStyle/>
          <a:p>
            <a:pPr marL="285750" indent="-285750">
              <a:buFont typeface="Arial"/>
              <a:buChar char="•"/>
            </a:pPr>
            <a:r>
              <a:rPr lang="en-US" sz="2000" dirty="0">
                <a:latin typeface="Georgia"/>
                <a:cs typeface="Georgia"/>
              </a:rPr>
              <a:t>Open </a:t>
            </a:r>
            <a:r>
              <a:rPr lang="en-US" sz="2000" dirty="0" smtClean="0">
                <a:latin typeface="Georgia"/>
                <a:cs typeface="Georgia"/>
              </a:rPr>
              <a:t>discussion</a:t>
            </a:r>
            <a:endParaRPr lang="en-US" sz="2000" dirty="0">
              <a:latin typeface="Georgia"/>
              <a:cs typeface="Georgia"/>
            </a:endParaRPr>
          </a:p>
        </p:txBody>
      </p:sp>
      <p:sp>
        <p:nvSpPr>
          <p:cNvPr id="4" name="Rectangle 3"/>
          <p:cNvSpPr/>
          <p:nvPr/>
        </p:nvSpPr>
        <p:spPr>
          <a:xfrm>
            <a:off x="1195776" y="5670620"/>
            <a:ext cx="4875299" cy="400110"/>
          </a:xfrm>
          <a:prstGeom prst="rect">
            <a:avLst/>
          </a:prstGeom>
        </p:spPr>
        <p:txBody>
          <a:bodyPr wrap="square">
            <a:spAutoFit/>
          </a:bodyPr>
          <a:lstStyle/>
          <a:p>
            <a:pPr marL="285750" indent="-285750">
              <a:buFont typeface="Arial"/>
              <a:buChar char="•"/>
            </a:pPr>
            <a:r>
              <a:rPr lang="en-US" sz="2000" dirty="0">
                <a:latin typeface="Georgia"/>
                <a:cs typeface="Georgia"/>
              </a:rPr>
              <a:t>Gather diverse variables / </a:t>
            </a:r>
            <a:r>
              <a:rPr lang="en-US" sz="2000" dirty="0" smtClean="0">
                <a:latin typeface="Georgia"/>
                <a:cs typeface="Georgia"/>
              </a:rPr>
              <a:t>interactions</a:t>
            </a:r>
            <a:endParaRPr lang="en-US" sz="2000" dirty="0">
              <a:latin typeface="Georgia"/>
              <a:cs typeface="Georgia"/>
            </a:endParaRPr>
          </a:p>
        </p:txBody>
      </p:sp>
      <p:sp>
        <p:nvSpPr>
          <p:cNvPr id="6" name="Rectangle 5"/>
          <p:cNvSpPr/>
          <p:nvPr/>
        </p:nvSpPr>
        <p:spPr>
          <a:xfrm>
            <a:off x="1195791" y="6034625"/>
            <a:ext cx="4326826" cy="400110"/>
          </a:xfrm>
          <a:prstGeom prst="rect">
            <a:avLst/>
          </a:prstGeom>
        </p:spPr>
        <p:txBody>
          <a:bodyPr wrap="none">
            <a:spAutoFit/>
          </a:bodyPr>
          <a:lstStyle/>
          <a:p>
            <a:pPr marL="285750" indent="-285750">
              <a:buFont typeface="Arial"/>
              <a:buChar char="•"/>
            </a:pPr>
            <a:r>
              <a:rPr lang="en-US" sz="2000" dirty="0">
                <a:latin typeface="Georgia"/>
                <a:cs typeface="Georgia"/>
              </a:rPr>
              <a:t>Unpack / disaggregate complexity</a:t>
            </a:r>
          </a:p>
        </p:txBody>
      </p:sp>
      <p:sp>
        <p:nvSpPr>
          <p:cNvPr id="7" name="Rectangle 6"/>
          <p:cNvSpPr/>
          <p:nvPr/>
        </p:nvSpPr>
        <p:spPr>
          <a:xfrm>
            <a:off x="6051827" y="5286924"/>
            <a:ext cx="6458908" cy="400110"/>
          </a:xfrm>
          <a:prstGeom prst="rect">
            <a:avLst/>
          </a:prstGeom>
        </p:spPr>
        <p:txBody>
          <a:bodyPr wrap="square">
            <a:spAutoFit/>
          </a:bodyPr>
          <a:lstStyle/>
          <a:p>
            <a:pPr marL="285750" indent="-285750">
              <a:buFont typeface="Arial"/>
              <a:buChar char="•"/>
            </a:pPr>
            <a:r>
              <a:rPr lang="en-US" sz="2000" dirty="0">
                <a:latin typeface="Georgia"/>
                <a:cs typeface="Georgia"/>
              </a:rPr>
              <a:t>Focused </a:t>
            </a:r>
            <a:r>
              <a:rPr lang="en-US" sz="2000" dirty="0" smtClean="0">
                <a:latin typeface="Georgia"/>
                <a:cs typeface="Georgia"/>
              </a:rPr>
              <a:t>discussion</a:t>
            </a:r>
            <a:endParaRPr lang="en-US" sz="2000" dirty="0">
              <a:latin typeface="Georgia"/>
              <a:cs typeface="Georgia"/>
            </a:endParaRPr>
          </a:p>
        </p:txBody>
      </p:sp>
      <p:sp>
        <p:nvSpPr>
          <p:cNvPr id="8" name="Rectangle 7"/>
          <p:cNvSpPr/>
          <p:nvPr/>
        </p:nvSpPr>
        <p:spPr>
          <a:xfrm>
            <a:off x="6051827" y="5660774"/>
            <a:ext cx="6458908" cy="400110"/>
          </a:xfrm>
          <a:prstGeom prst="rect">
            <a:avLst/>
          </a:prstGeom>
        </p:spPr>
        <p:txBody>
          <a:bodyPr wrap="square">
            <a:spAutoFit/>
          </a:bodyPr>
          <a:lstStyle/>
          <a:p>
            <a:pPr marL="285750" indent="-285750">
              <a:buFont typeface="Arial"/>
              <a:buChar char="•"/>
            </a:pPr>
            <a:r>
              <a:rPr lang="en-US" sz="2000" dirty="0">
                <a:latin typeface="Georgia"/>
                <a:cs typeface="Georgia"/>
              </a:rPr>
              <a:t>Develop concrete descriptions (circles and arrows</a:t>
            </a:r>
            <a:r>
              <a:rPr lang="en-US" sz="2000" dirty="0" smtClean="0">
                <a:latin typeface="Georgia"/>
                <a:cs typeface="Georgia"/>
              </a:rPr>
              <a:t>)</a:t>
            </a:r>
            <a:endParaRPr lang="en-US" sz="2000" dirty="0">
              <a:latin typeface="Georgia"/>
              <a:cs typeface="Georgia"/>
            </a:endParaRPr>
          </a:p>
        </p:txBody>
      </p:sp>
      <p:sp>
        <p:nvSpPr>
          <p:cNvPr id="9" name="Rectangle 8"/>
          <p:cNvSpPr/>
          <p:nvPr/>
        </p:nvSpPr>
        <p:spPr>
          <a:xfrm>
            <a:off x="6051826" y="6034625"/>
            <a:ext cx="4264207" cy="400110"/>
          </a:xfrm>
          <a:prstGeom prst="rect">
            <a:avLst/>
          </a:prstGeom>
        </p:spPr>
        <p:txBody>
          <a:bodyPr wrap="square">
            <a:spAutoFit/>
          </a:bodyPr>
          <a:lstStyle/>
          <a:p>
            <a:pPr marL="285750" indent="-285750">
              <a:buFont typeface="Arial"/>
              <a:buChar char="•"/>
            </a:pPr>
            <a:r>
              <a:rPr lang="en-US" sz="2000" dirty="0">
                <a:latin typeface="Georgia"/>
                <a:cs typeface="Georgia"/>
              </a:rPr>
              <a:t>Peer review of graphical model</a:t>
            </a:r>
          </a:p>
        </p:txBody>
      </p:sp>
      <p:sp>
        <p:nvSpPr>
          <p:cNvPr id="44" name="Title 1"/>
          <p:cNvSpPr>
            <a:spLocks noGrp="1"/>
          </p:cNvSpPr>
          <p:nvPr>
            <p:ph type="title"/>
          </p:nvPr>
        </p:nvSpPr>
        <p:spPr>
          <a:xfrm>
            <a:off x="1875997" y="84712"/>
            <a:ext cx="8478823" cy="773011"/>
          </a:xfrm>
          <a:solidFill>
            <a:srgbClr val="FFFFFF">
              <a:alpha val="85000"/>
            </a:srgbClr>
          </a:solidFill>
          <a:ln>
            <a:noFill/>
          </a:ln>
          <a:effectLst>
            <a:softEdge rad="127000"/>
          </a:effectLst>
        </p:spPr>
        <p:txBody>
          <a:bodyPr vert="horz" lIns="182880" tIns="182880" rIns="182880" bIns="182880" rtlCol="0" anchor="ctr" anchorCtr="0">
            <a:noAutofit/>
          </a:bodyPr>
          <a:lstStyle/>
          <a:p>
            <a:pPr>
              <a:spcBef>
                <a:spcPts val="1000"/>
              </a:spcBef>
              <a:buFont typeface="Arial" panose="020B0604020202020204" pitchFamily="34" charset="0"/>
            </a:pPr>
            <a:r>
              <a:rPr lang="en-US" sz="3600" b="1" dirty="0" smtClean="0">
                <a:ea typeface="+mn-ea"/>
              </a:rPr>
              <a:t>Model development process</a:t>
            </a:r>
            <a:endParaRPr lang="en-US" sz="3600" b="1" dirty="0">
              <a:ea typeface="+mn-ea"/>
            </a:endParaRPr>
          </a:p>
        </p:txBody>
      </p:sp>
      <p:sp>
        <p:nvSpPr>
          <p:cNvPr id="5" name="Slide Number Placeholder 4"/>
          <p:cNvSpPr>
            <a:spLocks noGrp="1"/>
          </p:cNvSpPr>
          <p:nvPr>
            <p:ph type="sldNum" sz="quarter" idx="12"/>
          </p:nvPr>
        </p:nvSpPr>
        <p:spPr/>
        <p:txBody>
          <a:bodyPr/>
          <a:lstStyle/>
          <a:p>
            <a:fld id="{C2D29DEA-C2FF-4F9C-8F85-7923E6F9F7B8}" type="slidenum">
              <a:rPr lang="en-US" smtClean="0"/>
              <a:t>38</a:t>
            </a:fld>
            <a:endParaRPr lang="en-US"/>
          </a:p>
        </p:txBody>
      </p:sp>
    </p:spTree>
    <p:extLst>
      <p:ext uri="{BB962C8B-B14F-4D97-AF65-F5344CB8AC3E}">
        <p14:creationId xmlns:p14="http://schemas.microsoft.com/office/powerpoint/2010/main" val="15802592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 end="2"/>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p:bldP spid="3" grpId="0"/>
      <p:bldP spid="4" grpId="0"/>
      <p:bldP spid="6" grpId="0"/>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23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10" y="1738521"/>
            <a:ext cx="6218788" cy="4144779"/>
          </a:xfrm>
          <a:prstGeom prst="rect">
            <a:avLst/>
          </a:prstGeom>
        </p:spPr>
      </p:pic>
      <p:sp>
        <p:nvSpPr>
          <p:cNvPr id="6" name="TextBox 5"/>
          <p:cNvSpPr txBox="1"/>
          <p:nvPr/>
        </p:nvSpPr>
        <p:spPr>
          <a:xfrm>
            <a:off x="4609308" y="813419"/>
            <a:ext cx="3012188" cy="523220"/>
          </a:xfrm>
          <a:prstGeom prst="rect">
            <a:avLst/>
          </a:prstGeom>
          <a:noFill/>
        </p:spPr>
        <p:txBody>
          <a:bodyPr wrap="none" rtlCol="0">
            <a:spAutoFit/>
          </a:bodyPr>
          <a:lstStyle/>
          <a:p>
            <a:pPr algn="ctr"/>
            <a:r>
              <a:rPr lang="en-US" sz="2800" dirty="0" smtClean="0">
                <a:latin typeface="Georgia"/>
                <a:cs typeface="Georgia"/>
              </a:rPr>
              <a:t>Qualitative model</a:t>
            </a:r>
            <a:endParaRPr lang="en-US" sz="2800" dirty="0">
              <a:latin typeface="Georgia"/>
              <a:cs typeface="Georgia"/>
            </a:endParaRPr>
          </a:p>
        </p:txBody>
      </p:sp>
      <p:pic>
        <p:nvPicPr>
          <p:cNvPr id="7" name="Picture 6" descr="Fig_Elicit_Proc.png"/>
          <p:cNvPicPr>
            <a:picLocks noChangeAspect="1"/>
          </p:cNvPicPr>
          <p:nvPr/>
        </p:nvPicPr>
        <p:blipFill rotWithShape="1">
          <a:blip r:embed="rId3">
            <a:extLst>
              <a:ext uri="{28A0092B-C50C-407E-A947-70E740481C1C}">
                <a14:useLocalDpi xmlns:a14="http://schemas.microsoft.com/office/drawing/2010/main" val="0"/>
              </a:ext>
            </a:extLst>
          </a:blip>
          <a:srcRect l="6063"/>
          <a:stretch/>
        </p:blipFill>
        <p:spPr>
          <a:xfrm>
            <a:off x="6302195" y="1323310"/>
            <a:ext cx="6177377" cy="4845021"/>
          </a:xfrm>
          <a:prstGeom prst="rect">
            <a:avLst/>
          </a:prstGeom>
        </p:spPr>
      </p:pic>
      <p:sp>
        <p:nvSpPr>
          <p:cNvPr id="8" name="Rectangle 7"/>
          <p:cNvSpPr/>
          <p:nvPr/>
        </p:nvSpPr>
        <p:spPr>
          <a:xfrm>
            <a:off x="6097588" y="6256733"/>
            <a:ext cx="6094412" cy="461665"/>
          </a:xfrm>
          <a:prstGeom prst="rect">
            <a:avLst/>
          </a:prstGeom>
        </p:spPr>
        <p:txBody>
          <a:bodyPr>
            <a:spAutoFit/>
          </a:bodyPr>
          <a:lstStyle/>
          <a:p>
            <a:pPr algn="ctr"/>
            <a:r>
              <a:rPr lang="en-US" sz="1200" dirty="0">
                <a:solidFill>
                  <a:srgbClr val="7F7F7F"/>
                </a:solidFill>
                <a:latin typeface="Georgia"/>
                <a:cs typeface="Georgia"/>
              </a:rPr>
              <a:t>Whitney, C., Shepherd, K., and </a:t>
            </a:r>
            <a:r>
              <a:rPr lang="en-US" sz="1200" dirty="0" err="1">
                <a:solidFill>
                  <a:srgbClr val="7F7F7F"/>
                </a:solidFill>
                <a:latin typeface="Georgia"/>
                <a:cs typeface="Georgia"/>
              </a:rPr>
              <a:t>Luedeling</a:t>
            </a:r>
            <a:r>
              <a:rPr lang="en-US" sz="1200" dirty="0">
                <a:solidFill>
                  <a:srgbClr val="7F7F7F"/>
                </a:solidFill>
                <a:latin typeface="Georgia"/>
                <a:cs typeface="Georgia"/>
              </a:rPr>
              <a:t>, E., </a:t>
            </a:r>
            <a:r>
              <a:rPr lang="en-US" sz="1200" dirty="0" smtClean="0">
                <a:solidFill>
                  <a:srgbClr val="7F7F7F"/>
                </a:solidFill>
                <a:latin typeface="Georgia"/>
                <a:cs typeface="Georgia"/>
              </a:rPr>
              <a:t>2018. </a:t>
            </a:r>
          </a:p>
          <a:p>
            <a:pPr algn="ctr"/>
            <a:r>
              <a:rPr lang="en-US" sz="1200" dirty="0" smtClean="0">
                <a:solidFill>
                  <a:srgbClr val="7F7F7F"/>
                </a:solidFill>
                <a:latin typeface="Georgia"/>
                <a:cs typeface="Georgia"/>
              </a:rPr>
              <a:t>World </a:t>
            </a:r>
            <a:r>
              <a:rPr lang="en-US" sz="1200" dirty="0">
                <a:solidFill>
                  <a:srgbClr val="7F7F7F"/>
                </a:solidFill>
                <a:latin typeface="Georgia"/>
                <a:cs typeface="Georgia"/>
              </a:rPr>
              <a:t>Agroforestry Centre, Nairobi.</a:t>
            </a:r>
          </a:p>
        </p:txBody>
      </p:sp>
      <p:sp>
        <p:nvSpPr>
          <p:cNvPr id="9" name="Rectangle 8"/>
          <p:cNvSpPr/>
          <p:nvPr/>
        </p:nvSpPr>
        <p:spPr>
          <a:xfrm>
            <a:off x="178955" y="5963503"/>
            <a:ext cx="6094412" cy="646331"/>
          </a:xfrm>
          <a:prstGeom prst="rect">
            <a:avLst/>
          </a:prstGeom>
        </p:spPr>
        <p:txBody>
          <a:bodyPr>
            <a:spAutoFit/>
          </a:bodyPr>
          <a:lstStyle/>
          <a:p>
            <a:pPr algn="ctr"/>
            <a:r>
              <a:rPr lang="en-US" dirty="0" err="1" smtClean="0">
                <a:latin typeface="Georgia"/>
                <a:cs typeface="Georgia"/>
              </a:rPr>
              <a:t>Eike</a:t>
            </a:r>
            <a:r>
              <a:rPr lang="en-US" dirty="0" smtClean="0">
                <a:latin typeface="Georgia"/>
                <a:cs typeface="Georgia"/>
              </a:rPr>
              <a:t> </a:t>
            </a:r>
            <a:r>
              <a:rPr lang="en-US" dirty="0" err="1" smtClean="0">
                <a:latin typeface="Georgia"/>
                <a:cs typeface="Georgia"/>
              </a:rPr>
              <a:t>Luedeling</a:t>
            </a:r>
            <a:r>
              <a:rPr lang="en-US" dirty="0" smtClean="0">
                <a:latin typeface="Georgia"/>
                <a:cs typeface="Georgia"/>
              </a:rPr>
              <a:t> helping make connections </a:t>
            </a:r>
            <a:br>
              <a:rPr lang="en-US" dirty="0" smtClean="0">
                <a:latin typeface="Georgia"/>
                <a:cs typeface="Georgia"/>
              </a:rPr>
            </a:br>
            <a:r>
              <a:rPr lang="en-US" dirty="0" smtClean="0">
                <a:latin typeface="Georgia"/>
                <a:cs typeface="Georgia"/>
              </a:rPr>
              <a:t>Fruit trees and nutrition in Kenya</a:t>
            </a:r>
            <a:endParaRPr lang="en-US" dirty="0">
              <a:latin typeface="Georgia"/>
              <a:cs typeface="Georgia"/>
            </a:endParaRPr>
          </a:p>
        </p:txBody>
      </p:sp>
      <p:sp>
        <p:nvSpPr>
          <p:cNvPr id="11" name="Title 1"/>
          <p:cNvSpPr txBox="1">
            <a:spLocks/>
          </p:cNvSpPr>
          <p:nvPr/>
        </p:nvSpPr>
        <p:spPr>
          <a:xfrm>
            <a:off x="1875997" y="84712"/>
            <a:ext cx="8478823" cy="773011"/>
          </a:xfrm>
          <a:prstGeom prst="rect">
            <a:avLst/>
          </a:prstGeom>
          <a:solidFill>
            <a:srgbClr val="FFFFFF">
              <a:alpha val="85000"/>
            </a:srgbClr>
          </a:solidFill>
          <a:ln>
            <a:noFill/>
          </a:ln>
          <a:effectLst>
            <a:softEdge rad="127000"/>
          </a:effectLst>
        </p:spPr>
        <p:txBody>
          <a:bodyPr vert="horz" lIns="182880" tIns="182880" rIns="182880" bIns="182880" rtlCol="0" anchor="ctr" anchorCtr="0">
            <a:noAutofit/>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pPr>
              <a:spcBef>
                <a:spcPts val="1000"/>
              </a:spcBef>
              <a:buFont typeface="Arial" panose="020B0604020202020204" pitchFamily="34" charset="0"/>
              <a:buNone/>
            </a:pPr>
            <a:r>
              <a:rPr lang="en-US" sz="3600" b="1" dirty="0" smtClean="0">
                <a:ea typeface="+mn-ea"/>
              </a:rPr>
              <a:t>Model development process</a:t>
            </a:r>
            <a:endParaRPr lang="en-US" sz="3600" b="1" dirty="0">
              <a:ea typeface="+mn-ea"/>
            </a:endParaRPr>
          </a:p>
        </p:txBody>
      </p:sp>
      <p:sp>
        <p:nvSpPr>
          <p:cNvPr id="2" name="Slide Number Placeholder 1"/>
          <p:cNvSpPr>
            <a:spLocks noGrp="1"/>
          </p:cNvSpPr>
          <p:nvPr>
            <p:ph type="sldNum" sz="quarter" idx="12"/>
          </p:nvPr>
        </p:nvSpPr>
        <p:spPr/>
        <p:txBody>
          <a:bodyPr/>
          <a:lstStyle/>
          <a:p>
            <a:fld id="{C2D29DEA-C2FF-4F9C-8F85-7923E6F9F7B8}" type="slidenum">
              <a:rPr lang="en-US" smtClean="0"/>
              <a:t>39</a:t>
            </a:fld>
            <a:endParaRPr lang="en-US"/>
          </a:p>
        </p:txBody>
      </p:sp>
    </p:spTree>
    <p:extLst>
      <p:ext uri="{BB962C8B-B14F-4D97-AF65-F5344CB8AC3E}">
        <p14:creationId xmlns:p14="http://schemas.microsoft.com/office/powerpoint/2010/main" val="31980779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Gapminder.jpg"/>
          <p:cNvPicPr>
            <a:picLocks noChangeAspect="1"/>
          </p:cNvPicPr>
          <p:nvPr/>
        </p:nvPicPr>
        <p:blipFill rotWithShape="1">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57113" y="1346306"/>
            <a:ext cx="9652359" cy="4340327"/>
          </a:xfrm>
          <a:prstGeom prst="rect">
            <a:avLst/>
          </a:prstGeom>
        </p:spPr>
      </p:pic>
      <p:sp>
        <p:nvSpPr>
          <p:cNvPr id="34" name="Rectangle 33"/>
          <p:cNvSpPr/>
          <p:nvPr/>
        </p:nvSpPr>
        <p:spPr>
          <a:xfrm>
            <a:off x="0" y="4745597"/>
            <a:ext cx="1281218" cy="130336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descr="Gapminder.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1279" y="5353978"/>
            <a:ext cx="1755043" cy="1002372"/>
          </a:xfrm>
          <a:prstGeom prst="rect">
            <a:avLst/>
          </a:prstGeom>
        </p:spPr>
      </p:pic>
      <p:sp>
        <p:nvSpPr>
          <p:cNvPr id="38" name="TextBox 37"/>
          <p:cNvSpPr txBox="1"/>
          <p:nvPr/>
        </p:nvSpPr>
        <p:spPr>
          <a:xfrm>
            <a:off x="326224" y="6347103"/>
            <a:ext cx="1472979" cy="307777"/>
          </a:xfrm>
          <a:prstGeom prst="rect">
            <a:avLst/>
          </a:prstGeom>
          <a:noFill/>
        </p:spPr>
        <p:txBody>
          <a:bodyPr wrap="none" rtlCol="0">
            <a:spAutoFit/>
          </a:bodyPr>
          <a:lstStyle/>
          <a:p>
            <a:r>
              <a:rPr lang="en-US" sz="1400" dirty="0" err="1" smtClean="0">
                <a:solidFill>
                  <a:schemeClr val="bg1">
                    <a:lumMod val="50000"/>
                  </a:schemeClr>
                </a:solidFill>
                <a:latin typeface="Georgia"/>
                <a:cs typeface="Georgia"/>
              </a:rPr>
              <a:t>Gapminder.com</a:t>
            </a:r>
            <a:endParaRPr lang="en-US" sz="1400" dirty="0">
              <a:solidFill>
                <a:schemeClr val="bg1">
                  <a:lumMod val="50000"/>
                </a:schemeClr>
              </a:solidFill>
              <a:latin typeface="Georgia"/>
              <a:cs typeface="Georgia"/>
            </a:endParaRPr>
          </a:p>
        </p:txBody>
      </p:sp>
      <p:sp>
        <p:nvSpPr>
          <p:cNvPr id="40" name="Rectangle 39"/>
          <p:cNvSpPr/>
          <p:nvPr/>
        </p:nvSpPr>
        <p:spPr>
          <a:xfrm>
            <a:off x="435395" y="855899"/>
            <a:ext cx="8555416" cy="523220"/>
          </a:xfrm>
          <a:prstGeom prst="rect">
            <a:avLst/>
          </a:prstGeom>
        </p:spPr>
        <p:txBody>
          <a:bodyPr wrap="square">
            <a:spAutoFit/>
          </a:bodyPr>
          <a:lstStyle/>
          <a:p>
            <a:pPr algn="ctr"/>
            <a:r>
              <a:rPr lang="en-US" sz="1400" dirty="0" smtClean="0">
                <a:latin typeface="Georgia"/>
                <a:cs typeface="Georgia"/>
              </a:rPr>
              <a:t>Global population increase to nearly </a:t>
            </a:r>
            <a:r>
              <a:rPr lang="en-US" sz="1400" dirty="0">
                <a:latin typeface="Georgia"/>
                <a:cs typeface="Georgia"/>
              </a:rPr>
              <a:t>ten billion </a:t>
            </a:r>
            <a:r>
              <a:rPr lang="en-US" sz="1400" dirty="0" smtClean="0">
                <a:latin typeface="Georgia"/>
                <a:cs typeface="Georgia"/>
              </a:rPr>
              <a:t>by 2050 </a:t>
            </a:r>
          </a:p>
          <a:p>
            <a:pPr algn="ctr"/>
            <a:r>
              <a:rPr lang="en-US" sz="1400" dirty="0" smtClean="0">
                <a:solidFill>
                  <a:srgbClr val="7F7F7F"/>
                </a:solidFill>
                <a:latin typeface="Georgia"/>
                <a:cs typeface="Georgia"/>
              </a:rPr>
              <a:t>- United Nations</a:t>
            </a:r>
            <a:endParaRPr lang="en-US" sz="1400" dirty="0">
              <a:solidFill>
                <a:srgbClr val="7F7F7F"/>
              </a:solidFill>
              <a:latin typeface="Georgia"/>
              <a:cs typeface="Georgia"/>
            </a:endParaRPr>
          </a:p>
        </p:txBody>
      </p:sp>
      <p:sp>
        <p:nvSpPr>
          <p:cNvPr id="41" name="TextBox 40"/>
          <p:cNvSpPr txBox="1"/>
          <p:nvPr/>
        </p:nvSpPr>
        <p:spPr>
          <a:xfrm>
            <a:off x="2933618" y="5701070"/>
            <a:ext cx="5930254" cy="307777"/>
          </a:xfrm>
          <a:prstGeom prst="rect">
            <a:avLst/>
          </a:prstGeom>
          <a:noFill/>
        </p:spPr>
        <p:txBody>
          <a:bodyPr wrap="none" rtlCol="0">
            <a:spAutoFit/>
          </a:bodyPr>
          <a:lstStyle/>
          <a:p>
            <a:r>
              <a:rPr lang="en-US" sz="1400" i="1" dirty="0">
                <a:solidFill>
                  <a:schemeClr val="bg1">
                    <a:lumMod val="50000"/>
                  </a:schemeClr>
                </a:solidFill>
              </a:rPr>
              <a:t>http://</a:t>
            </a:r>
            <a:r>
              <a:rPr lang="en-US" sz="1400" i="1" dirty="0" err="1">
                <a:solidFill>
                  <a:schemeClr val="bg1">
                    <a:lumMod val="50000"/>
                  </a:schemeClr>
                </a:solidFill>
              </a:rPr>
              <a:t>www.un.org</a:t>
            </a:r>
            <a:r>
              <a:rPr lang="en-US" sz="1400" i="1" dirty="0">
                <a:solidFill>
                  <a:schemeClr val="bg1">
                    <a:lumMod val="50000"/>
                  </a:schemeClr>
                </a:solidFill>
              </a:rPr>
              <a:t>/en/development/</a:t>
            </a:r>
            <a:r>
              <a:rPr lang="en-US" sz="1400" i="1" dirty="0" err="1">
                <a:solidFill>
                  <a:schemeClr val="bg1">
                    <a:lumMod val="50000"/>
                  </a:schemeClr>
                </a:solidFill>
              </a:rPr>
              <a:t>desa</a:t>
            </a:r>
            <a:r>
              <a:rPr lang="en-US" sz="1400" i="1" dirty="0">
                <a:solidFill>
                  <a:schemeClr val="bg1">
                    <a:lumMod val="50000"/>
                  </a:schemeClr>
                </a:solidFill>
              </a:rPr>
              <a:t>/news/population/2015-report.html</a:t>
            </a:r>
          </a:p>
        </p:txBody>
      </p:sp>
      <p:sp>
        <p:nvSpPr>
          <p:cNvPr id="42" name="Slide Number Placeholder 2"/>
          <p:cNvSpPr>
            <a:spLocks noGrp="1"/>
          </p:cNvSpPr>
          <p:nvPr>
            <p:ph type="sldNum" sz="quarter" idx="12"/>
          </p:nvPr>
        </p:nvSpPr>
        <p:spPr>
          <a:xfrm>
            <a:off x="8737623" y="6356399"/>
            <a:ext cx="2844800" cy="365125"/>
          </a:xfrm>
        </p:spPr>
        <p:txBody>
          <a:bodyPr/>
          <a:lstStyle/>
          <a:p>
            <a:fld id="{6C661672-5D48-5D49-8356-6B399BFD7FAB}" type="slidenum">
              <a:rPr lang="en-US" smtClean="0"/>
              <a:t>4</a:t>
            </a:fld>
            <a:endParaRPr lang="en-US" dirty="0"/>
          </a:p>
        </p:txBody>
      </p:sp>
      <p:pic>
        <p:nvPicPr>
          <p:cNvPr id="4" name="Picture 3"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0436" y="437541"/>
            <a:ext cx="2052619" cy="3152641"/>
          </a:xfrm>
          <a:prstGeom prst="rect">
            <a:avLst/>
          </a:prstGeom>
        </p:spPr>
      </p:pic>
      <p:pic>
        <p:nvPicPr>
          <p:cNvPr id="5" name="Picture 4"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1324" y="3756489"/>
            <a:ext cx="2062712" cy="2062712"/>
          </a:xfrm>
          <a:prstGeom prst="rect">
            <a:avLst/>
          </a:prstGeom>
        </p:spPr>
      </p:pic>
      <p:sp>
        <p:nvSpPr>
          <p:cNvPr id="10" name="TextBox 9"/>
          <p:cNvSpPr txBox="1"/>
          <p:nvPr/>
        </p:nvSpPr>
        <p:spPr>
          <a:xfrm>
            <a:off x="9583908" y="5826828"/>
            <a:ext cx="2055674" cy="646331"/>
          </a:xfrm>
          <a:prstGeom prst="rect">
            <a:avLst/>
          </a:prstGeom>
          <a:noFill/>
        </p:spPr>
        <p:txBody>
          <a:bodyPr wrap="square" rtlCol="0">
            <a:spAutoFit/>
          </a:bodyPr>
          <a:lstStyle/>
          <a:p>
            <a:pPr algn="ctr"/>
            <a:r>
              <a:rPr lang="en-US" dirty="0" smtClean="0">
                <a:latin typeface="Georgia"/>
                <a:cs typeface="Georgia"/>
              </a:rPr>
              <a:t>Hans </a:t>
            </a:r>
            <a:r>
              <a:rPr lang="en-US" dirty="0" err="1" smtClean="0">
                <a:latin typeface="Georgia"/>
                <a:cs typeface="Georgia"/>
              </a:rPr>
              <a:t>Rosling</a:t>
            </a:r>
            <a:r>
              <a:rPr lang="en-US" dirty="0" smtClean="0">
                <a:latin typeface="Georgia"/>
                <a:cs typeface="Georgia"/>
              </a:rPr>
              <a:t> 1948-2017</a:t>
            </a:r>
            <a:endParaRPr lang="en-US" dirty="0">
              <a:latin typeface="Georgia"/>
              <a:cs typeface="Georgia"/>
            </a:endParaRPr>
          </a:p>
        </p:txBody>
      </p:sp>
      <p:sp>
        <p:nvSpPr>
          <p:cNvPr id="45" name="TextBox 44"/>
          <p:cNvSpPr txBox="1"/>
          <p:nvPr/>
        </p:nvSpPr>
        <p:spPr>
          <a:xfrm>
            <a:off x="457627" y="222659"/>
            <a:ext cx="7704754" cy="646331"/>
          </a:xfrm>
          <a:prstGeom prst="rect">
            <a:avLst/>
          </a:prstGeom>
          <a:noFill/>
        </p:spPr>
        <p:txBody>
          <a:bodyPr wrap="none" rtlCol="0">
            <a:spAutoFit/>
          </a:bodyPr>
          <a:lstStyle/>
          <a:p>
            <a:r>
              <a:rPr lang="en-US" sz="3600" b="1" dirty="0" smtClean="0">
                <a:latin typeface="Georgia"/>
                <a:cs typeface="Georgia"/>
              </a:rPr>
              <a:t>Global sustainability challenges</a:t>
            </a:r>
            <a:endParaRPr lang="en-US" sz="3600" b="1" dirty="0">
              <a:latin typeface="Georgia"/>
              <a:cs typeface="Georgia"/>
            </a:endParaRPr>
          </a:p>
        </p:txBody>
      </p:sp>
    </p:spTree>
    <p:extLst>
      <p:ext uri="{BB962C8B-B14F-4D97-AF65-F5344CB8AC3E}">
        <p14:creationId xmlns:p14="http://schemas.microsoft.com/office/powerpoint/2010/main" val="20307046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6018" y="389820"/>
            <a:ext cx="3965983" cy="6468180"/>
          </a:xfrm>
          <a:prstGeom prst="rect">
            <a:avLst/>
          </a:prstGeom>
        </p:spPr>
      </p:pic>
      <p:sp>
        <p:nvSpPr>
          <p:cNvPr id="2" name="Slide Number Placeholder 1"/>
          <p:cNvSpPr>
            <a:spLocks noGrp="1"/>
          </p:cNvSpPr>
          <p:nvPr>
            <p:ph type="sldNum" sz="quarter" idx="12"/>
          </p:nvPr>
        </p:nvSpPr>
        <p:spPr/>
        <p:txBody>
          <a:bodyPr/>
          <a:lstStyle/>
          <a:p>
            <a:fld id="{5DA48D9A-82B3-4787-BFBF-1265C54746D2}" type="slidenum">
              <a:rPr lang="en-US" smtClean="0"/>
              <a:t>40</a:t>
            </a:fld>
            <a:endParaRPr lang="en-US"/>
          </a:p>
        </p:txBody>
      </p:sp>
      <p:sp>
        <p:nvSpPr>
          <p:cNvPr id="6" name="TextBox 5"/>
          <p:cNvSpPr txBox="1"/>
          <p:nvPr/>
        </p:nvSpPr>
        <p:spPr>
          <a:xfrm>
            <a:off x="0" y="6488668"/>
            <a:ext cx="3609657" cy="276999"/>
          </a:xfrm>
          <a:prstGeom prst="rect">
            <a:avLst/>
          </a:prstGeom>
          <a:noFill/>
        </p:spPr>
        <p:txBody>
          <a:bodyPr wrap="none" rtlCol="0">
            <a:spAutoFit/>
          </a:bodyPr>
          <a:lstStyle/>
          <a:p>
            <a:r>
              <a:rPr lang="en-US" sz="1200" dirty="0" smtClean="0">
                <a:solidFill>
                  <a:srgbClr val="7F7F7F"/>
                </a:solidFill>
                <a:latin typeface="Georgia"/>
                <a:cs typeface="Georgia"/>
              </a:rPr>
              <a:t>Whitney et al. 2018. Earth’s </a:t>
            </a:r>
            <a:r>
              <a:rPr lang="en-US" sz="1200" dirty="0">
                <a:solidFill>
                  <a:srgbClr val="7F7F7F"/>
                </a:solidFill>
                <a:latin typeface="Georgia"/>
                <a:cs typeface="Georgia"/>
              </a:rPr>
              <a:t>Future, 6(3), 359-372.</a:t>
            </a:r>
          </a:p>
        </p:txBody>
      </p:sp>
      <p:pic>
        <p:nvPicPr>
          <p:cNvPr id="7" name="Picture 6" descr="IMMANA logo high re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05" y="829939"/>
            <a:ext cx="1739256" cy="943112"/>
          </a:xfrm>
          <a:prstGeom prst="rect">
            <a:avLst/>
          </a:prstGeom>
        </p:spPr>
      </p:pic>
      <p:pic>
        <p:nvPicPr>
          <p:cNvPr id="8" name="Picture 7" descr="Fig.6.jp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0796" t="4604" r="16364" b="3992"/>
          <a:stretch/>
        </p:blipFill>
        <p:spPr>
          <a:xfrm>
            <a:off x="932448" y="568681"/>
            <a:ext cx="6961115" cy="6172845"/>
          </a:xfrm>
          <a:prstGeom prst="rect">
            <a:avLst/>
          </a:prstGeom>
        </p:spPr>
      </p:pic>
      <p:sp>
        <p:nvSpPr>
          <p:cNvPr id="10" name="Title 1"/>
          <p:cNvSpPr txBox="1">
            <a:spLocks/>
          </p:cNvSpPr>
          <p:nvPr/>
        </p:nvSpPr>
        <p:spPr>
          <a:xfrm>
            <a:off x="1875997" y="84712"/>
            <a:ext cx="8478823" cy="773011"/>
          </a:xfrm>
          <a:prstGeom prst="rect">
            <a:avLst/>
          </a:prstGeom>
          <a:noFill/>
          <a:ln>
            <a:noFill/>
          </a:ln>
          <a:effectLst>
            <a:softEdge rad="127000"/>
          </a:effectLst>
        </p:spPr>
        <p:txBody>
          <a:bodyPr vert="horz" lIns="182880" tIns="182880" rIns="182880" bIns="182880" rtlCol="0" anchor="ctr" anchorCtr="0">
            <a:noAutofit/>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pPr>
              <a:spcBef>
                <a:spcPts val="1000"/>
              </a:spcBef>
              <a:buFont typeface="Arial" panose="020B0604020202020204" pitchFamily="34" charset="0"/>
              <a:buNone/>
            </a:pPr>
            <a:r>
              <a:rPr lang="en-US" sz="3600" b="1" dirty="0" smtClean="0">
                <a:ea typeface="+mn-ea"/>
              </a:rPr>
              <a:t>Model development process</a:t>
            </a:r>
            <a:endParaRPr lang="en-US" sz="3600" b="1" dirty="0">
              <a:ea typeface="+mn-ea"/>
            </a:endParaRPr>
          </a:p>
        </p:txBody>
      </p:sp>
    </p:spTree>
    <p:extLst>
      <p:ext uri="{BB962C8B-B14F-4D97-AF65-F5344CB8AC3E}">
        <p14:creationId xmlns:p14="http://schemas.microsoft.com/office/powerpoint/2010/main" val="51031959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umb_IMG_6981_102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77" y="1455027"/>
            <a:ext cx="6754931" cy="4502114"/>
          </a:xfrm>
          <a:prstGeom prst="rect">
            <a:avLst/>
          </a:prstGeom>
        </p:spPr>
      </p:pic>
      <p:sp>
        <p:nvSpPr>
          <p:cNvPr id="4" name="TextBox 3"/>
          <p:cNvSpPr txBox="1"/>
          <p:nvPr/>
        </p:nvSpPr>
        <p:spPr>
          <a:xfrm>
            <a:off x="3103315" y="813419"/>
            <a:ext cx="3469795" cy="523220"/>
          </a:xfrm>
          <a:prstGeom prst="rect">
            <a:avLst/>
          </a:prstGeom>
          <a:noFill/>
        </p:spPr>
        <p:txBody>
          <a:bodyPr wrap="none" rtlCol="0">
            <a:spAutoFit/>
          </a:bodyPr>
          <a:lstStyle/>
          <a:p>
            <a:pPr algn="ctr"/>
            <a:r>
              <a:rPr lang="en-US" sz="2800" dirty="0" smtClean="0">
                <a:latin typeface="Georgia"/>
                <a:cs typeface="Georgia"/>
              </a:rPr>
              <a:t>Model programming</a:t>
            </a:r>
            <a:endParaRPr lang="en-US" sz="2800" dirty="0">
              <a:latin typeface="Georgia"/>
              <a:cs typeface="Georgia"/>
            </a:endParaRPr>
          </a:p>
        </p:txBody>
      </p:sp>
      <p:sp>
        <p:nvSpPr>
          <p:cNvPr id="5" name="Rectangle 4"/>
          <p:cNvSpPr/>
          <p:nvPr/>
        </p:nvSpPr>
        <p:spPr>
          <a:xfrm>
            <a:off x="96580" y="5964418"/>
            <a:ext cx="6754929" cy="369332"/>
          </a:xfrm>
          <a:prstGeom prst="rect">
            <a:avLst/>
          </a:prstGeom>
        </p:spPr>
        <p:txBody>
          <a:bodyPr wrap="square">
            <a:spAutoFit/>
          </a:bodyPr>
          <a:lstStyle/>
          <a:p>
            <a:pPr algn="ctr"/>
            <a:r>
              <a:rPr lang="en-US" dirty="0" err="1" smtClean="0">
                <a:latin typeface="Georgia"/>
                <a:cs typeface="Georgia"/>
              </a:rPr>
              <a:t>Carolyne</a:t>
            </a:r>
            <a:r>
              <a:rPr lang="en-US" dirty="0" smtClean="0">
                <a:latin typeface="Georgia"/>
                <a:cs typeface="Georgia"/>
              </a:rPr>
              <a:t> </a:t>
            </a:r>
            <a:r>
              <a:rPr lang="en-US" dirty="0" err="1" smtClean="0">
                <a:latin typeface="Georgia"/>
                <a:cs typeface="Georgia"/>
              </a:rPr>
              <a:t>Nakaketo</a:t>
            </a:r>
            <a:r>
              <a:rPr lang="en-US" dirty="0" smtClean="0">
                <a:latin typeface="Georgia"/>
                <a:cs typeface="Georgia"/>
              </a:rPr>
              <a:t> helps with model programming in Uganda. </a:t>
            </a:r>
            <a:endParaRPr lang="en-US" dirty="0">
              <a:latin typeface="Georgia"/>
              <a:cs typeface="Georgia"/>
            </a:endParaRPr>
          </a:p>
        </p:txBody>
      </p:sp>
      <p:pic>
        <p:nvPicPr>
          <p:cNvPr id="6" name="Picture 5" descr="R_logo.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1821" y="1336639"/>
            <a:ext cx="2900771" cy="2247512"/>
          </a:xfrm>
          <a:prstGeom prst="rect">
            <a:avLst/>
          </a:prstGeom>
        </p:spPr>
      </p:pic>
      <p:pic>
        <p:nvPicPr>
          <p:cNvPr id="8" name="Picture 7" descr="agen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9863" y="5041110"/>
            <a:ext cx="4584717" cy="615147"/>
          </a:xfrm>
          <a:prstGeom prst="rect">
            <a:avLst/>
          </a:prstGeom>
        </p:spPr>
      </p:pic>
      <p:sp>
        <p:nvSpPr>
          <p:cNvPr id="10" name="TextBox 9"/>
          <p:cNvSpPr txBox="1"/>
          <p:nvPr/>
        </p:nvSpPr>
        <p:spPr>
          <a:xfrm>
            <a:off x="7833175" y="5634006"/>
            <a:ext cx="3158099" cy="646331"/>
          </a:xfrm>
          <a:prstGeom prst="rect">
            <a:avLst/>
          </a:prstGeom>
          <a:noFill/>
        </p:spPr>
        <p:txBody>
          <a:bodyPr wrap="none" rtlCol="0">
            <a:spAutoFit/>
          </a:bodyPr>
          <a:lstStyle/>
          <a:p>
            <a:pPr algn="ctr"/>
            <a:r>
              <a:rPr lang="en-US" dirty="0" err="1">
                <a:latin typeface="Georgia"/>
                <a:cs typeface="Georgia"/>
              </a:rPr>
              <a:t>AgenaRisk</a:t>
            </a:r>
            <a:endParaRPr lang="en-US" dirty="0">
              <a:latin typeface="Georgia"/>
              <a:cs typeface="Georgia"/>
            </a:endParaRPr>
          </a:p>
          <a:p>
            <a:pPr algn="ctr"/>
            <a:r>
              <a:rPr lang="en-US" dirty="0">
                <a:latin typeface="Georgia"/>
                <a:cs typeface="Georgia"/>
              </a:rPr>
              <a:t>https://</a:t>
            </a:r>
            <a:r>
              <a:rPr lang="en-US" dirty="0" err="1">
                <a:latin typeface="Georgia"/>
                <a:cs typeface="Georgia"/>
              </a:rPr>
              <a:t>www.agenarisk.com</a:t>
            </a:r>
            <a:r>
              <a:rPr lang="en-US" dirty="0">
                <a:latin typeface="Georgia"/>
                <a:cs typeface="Georgia"/>
              </a:rPr>
              <a:t>/</a:t>
            </a:r>
          </a:p>
        </p:txBody>
      </p:sp>
      <p:sp>
        <p:nvSpPr>
          <p:cNvPr id="11" name="TextBox 10"/>
          <p:cNvSpPr txBox="1"/>
          <p:nvPr/>
        </p:nvSpPr>
        <p:spPr>
          <a:xfrm>
            <a:off x="7177306" y="3647763"/>
            <a:ext cx="4469831" cy="646331"/>
          </a:xfrm>
          <a:prstGeom prst="rect">
            <a:avLst/>
          </a:prstGeom>
          <a:noFill/>
        </p:spPr>
        <p:txBody>
          <a:bodyPr wrap="none" rtlCol="0">
            <a:spAutoFit/>
          </a:bodyPr>
          <a:lstStyle/>
          <a:p>
            <a:pPr algn="ctr"/>
            <a:r>
              <a:rPr lang="en-US" dirty="0">
                <a:latin typeface="Georgia"/>
                <a:cs typeface="Georgia"/>
              </a:rPr>
              <a:t>R: The R Project for Statistical Computing</a:t>
            </a:r>
          </a:p>
          <a:p>
            <a:pPr algn="ctr"/>
            <a:r>
              <a:rPr lang="en-US" dirty="0">
                <a:latin typeface="Georgia"/>
                <a:cs typeface="Georgia"/>
              </a:rPr>
              <a:t>https://</a:t>
            </a:r>
            <a:r>
              <a:rPr lang="en-US" dirty="0" err="1">
                <a:latin typeface="Georgia"/>
                <a:cs typeface="Georgia"/>
              </a:rPr>
              <a:t>www.r-project.org</a:t>
            </a:r>
            <a:r>
              <a:rPr lang="en-US" dirty="0">
                <a:latin typeface="Georgia"/>
                <a:cs typeface="Georgia"/>
              </a:rPr>
              <a:t>/</a:t>
            </a:r>
          </a:p>
        </p:txBody>
      </p:sp>
      <p:pic>
        <p:nvPicPr>
          <p:cNvPr id="7" name="Picture 6" descr="Fig. 2 NAIROBI.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565" y="2444102"/>
            <a:ext cx="5301451" cy="4413898"/>
          </a:xfrm>
          <a:prstGeom prst="rect">
            <a:avLst/>
          </a:prstGeom>
        </p:spPr>
      </p:pic>
      <p:pic>
        <p:nvPicPr>
          <p:cNvPr id="9" name="Picture 8" descr="Screenshot 2018-06-05 21.27.49.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7217" y="1166427"/>
            <a:ext cx="5379468" cy="1311071"/>
          </a:xfrm>
          <a:prstGeom prst="rect">
            <a:avLst/>
          </a:prstGeom>
        </p:spPr>
      </p:pic>
      <p:sp>
        <p:nvSpPr>
          <p:cNvPr id="3" name="Slide Number Placeholder 2"/>
          <p:cNvSpPr>
            <a:spLocks noGrp="1"/>
          </p:cNvSpPr>
          <p:nvPr>
            <p:ph type="sldNum" sz="quarter" idx="12"/>
          </p:nvPr>
        </p:nvSpPr>
        <p:spPr/>
        <p:txBody>
          <a:bodyPr/>
          <a:lstStyle/>
          <a:p>
            <a:fld id="{C2D29DEA-C2FF-4F9C-8F85-7923E6F9F7B8}" type="slidenum">
              <a:rPr lang="en-US" smtClean="0"/>
              <a:t>41</a:t>
            </a:fld>
            <a:endParaRPr lang="en-US"/>
          </a:p>
        </p:txBody>
      </p:sp>
      <p:sp>
        <p:nvSpPr>
          <p:cNvPr id="13" name="Title 1"/>
          <p:cNvSpPr txBox="1">
            <a:spLocks/>
          </p:cNvSpPr>
          <p:nvPr/>
        </p:nvSpPr>
        <p:spPr>
          <a:xfrm>
            <a:off x="1875997" y="84712"/>
            <a:ext cx="8478823" cy="773011"/>
          </a:xfrm>
          <a:prstGeom prst="rect">
            <a:avLst/>
          </a:prstGeom>
          <a:solidFill>
            <a:srgbClr val="FFFFFF">
              <a:alpha val="85000"/>
            </a:srgbClr>
          </a:solidFill>
          <a:ln>
            <a:noFill/>
          </a:ln>
          <a:effectLst>
            <a:softEdge rad="127000"/>
          </a:effectLst>
        </p:spPr>
        <p:txBody>
          <a:bodyPr vert="horz" lIns="182880" tIns="182880" rIns="182880" bIns="182880" rtlCol="0" anchor="ctr" anchorCtr="0">
            <a:noAutofit/>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pPr>
              <a:spcBef>
                <a:spcPts val="1000"/>
              </a:spcBef>
              <a:buFont typeface="Arial" panose="020B0604020202020204" pitchFamily="34" charset="0"/>
              <a:buNone/>
            </a:pPr>
            <a:r>
              <a:rPr lang="en-US" sz="3600" b="1" dirty="0" smtClean="0">
                <a:ea typeface="+mn-ea"/>
              </a:rPr>
              <a:t>Model development process</a:t>
            </a:r>
            <a:endParaRPr lang="en-US" sz="3600" b="1" dirty="0">
              <a:ea typeface="+mn-ea"/>
            </a:endParaRPr>
          </a:p>
        </p:txBody>
      </p:sp>
      <p:sp>
        <p:nvSpPr>
          <p:cNvPr id="14" name="Rectangle 13"/>
          <p:cNvSpPr/>
          <p:nvPr/>
        </p:nvSpPr>
        <p:spPr>
          <a:xfrm>
            <a:off x="281074" y="6352781"/>
            <a:ext cx="6094412" cy="461665"/>
          </a:xfrm>
          <a:prstGeom prst="rect">
            <a:avLst/>
          </a:prstGeom>
        </p:spPr>
        <p:txBody>
          <a:bodyPr>
            <a:spAutoFit/>
          </a:bodyPr>
          <a:lstStyle/>
          <a:p>
            <a:pPr algn="ctr"/>
            <a:r>
              <a:rPr lang="en-US" sz="1200" dirty="0">
                <a:solidFill>
                  <a:srgbClr val="7F7F7F"/>
                </a:solidFill>
                <a:latin typeface="Georgia"/>
                <a:cs typeface="Georgia"/>
              </a:rPr>
              <a:t>Whitney, C., Shepherd, K., and </a:t>
            </a:r>
            <a:r>
              <a:rPr lang="en-US" sz="1200" dirty="0" err="1">
                <a:solidFill>
                  <a:srgbClr val="7F7F7F"/>
                </a:solidFill>
                <a:latin typeface="Georgia"/>
                <a:cs typeface="Georgia"/>
              </a:rPr>
              <a:t>Luedeling</a:t>
            </a:r>
            <a:r>
              <a:rPr lang="en-US" sz="1200" dirty="0">
                <a:solidFill>
                  <a:srgbClr val="7F7F7F"/>
                </a:solidFill>
                <a:latin typeface="Georgia"/>
                <a:cs typeface="Georgia"/>
              </a:rPr>
              <a:t>, E., </a:t>
            </a:r>
            <a:r>
              <a:rPr lang="en-US" sz="1200" dirty="0" smtClean="0">
                <a:solidFill>
                  <a:srgbClr val="7F7F7F"/>
                </a:solidFill>
                <a:latin typeface="Georgia"/>
                <a:cs typeface="Georgia"/>
              </a:rPr>
              <a:t>2018. </a:t>
            </a:r>
          </a:p>
          <a:p>
            <a:pPr algn="ctr"/>
            <a:r>
              <a:rPr lang="en-US" sz="1200" dirty="0" smtClean="0">
                <a:solidFill>
                  <a:srgbClr val="7F7F7F"/>
                </a:solidFill>
                <a:latin typeface="Georgia"/>
                <a:cs typeface="Georgia"/>
              </a:rPr>
              <a:t>World </a:t>
            </a:r>
            <a:r>
              <a:rPr lang="en-US" sz="1200" dirty="0">
                <a:solidFill>
                  <a:srgbClr val="7F7F7F"/>
                </a:solidFill>
                <a:latin typeface="Georgia"/>
                <a:cs typeface="Georgia"/>
              </a:rPr>
              <a:t>Agroforestry Centre, Nairobi.</a:t>
            </a:r>
          </a:p>
        </p:txBody>
      </p:sp>
    </p:spTree>
    <p:extLst>
      <p:ext uri="{BB962C8B-B14F-4D97-AF65-F5344CB8AC3E}">
        <p14:creationId xmlns:p14="http://schemas.microsoft.com/office/powerpoint/2010/main" val="2753800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ontent Placeholder 4"/>
          <p:cNvGraphicFramePr>
            <a:graphicFrameLocks/>
          </p:cNvGraphicFramePr>
          <p:nvPr>
            <p:extLst>
              <p:ext uri="{D42A27DB-BD31-4B8C-83A1-F6EECF244321}">
                <p14:modId xmlns:p14="http://schemas.microsoft.com/office/powerpoint/2010/main" val="2629732828"/>
              </p:ext>
            </p:extLst>
          </p:nvPr>
        </p:nvGraphicFramePr>
        <p:xfrm>
          <a:off x="92494" y="12922"/>
          <a:ext cx="1204823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5DA48D9A-82B3-4787-BFBF-1265C54746D2}" type="slidenum">
              <a:rPr lang="en-US" smtClean="0"/>
              <a:t>42</a:t>
            </a:fld>
            <a:endParaRPr lang="en-US"/>
          </a:p>
        </p:txBody>
      </p:sp>
    </p:spTree>
    <p:extLst>
      <p:ext uri="{BB962C8B-B14F-4D97-AF65-F5344CB8AC3E}">
        <p14:creationId xmlns:p14="http://schemas.microsoft.com/office/powerpoint/2010/main" val="31275605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825333" y="3765755"/>
            <a:ext cx="816079" cy="1376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grpSp>
        <p:nvGrpSpPr>
          <p:cNvPr id="23" name="Group 22"/>
          <p:cNvGrpSpPr/>
          <p:nvPr/>
        </p:nvGrpSpPr>
        <p:grpSpPr>
          <a:xfrm>
            <a:off x="6110782" y="1417666"/>
            <a:ext cx="6177961" cy="3608481"/>
            <a:chOff x="6109180" y="1417637"/>
            <a:chExt cx="6176351" cy="3608481"/>
          </a:xfrm>
        </p:grpSpPr>
        <p:pic>
          <p:nvPicPr>
            <p:cNvPr id="14" name="Picture 13" descr="maxresdefaul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180" y="1417637"/>
              <a:ext cx="5570320" cy="3133305"/>
            </a:xfrm>
            <a:prstGeom prst="rect">
              <a:avLst/>
            </a:prstGeom>
          </p:spPr>
        </p:pic>
        <p:cxnSp>
          <p:nvCxnSpPr>
            <p:cNvPr id="16" name="Straight Connector 15"/>
            <p:cNvCxnSpPr/>
            <p:nvPr/>
          </p:nvCxnSpPr>
          <p:spPr>
            <a:xfrm>
              <a:off x="8305918" y="4116989"/>
              <a:ext cx="2516581" cy="27738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897207" y="4379787"/>
              <a:ext cx="4388324" cy="646331"/>
            </a:xfrm>
            <a:prstGeom prst="rect">
              <a:avLst/>
            </a:prstGeom>
            <a:noFill/>
          </p:spPr>
          <p:txBody>
            <a:bodyPr wrap="none" rtlCol="0">
              <a:spAutoFit/>
            </a:bodyPr>
            <a:lstStyle/>
            <a:p>
              <a:r>
                <a:rPr lang="en-US" sz="3600" b="1" dirty="0" smtClean="0">
                  <a:ln w="10541" cmpd="sng">
                    <a:solidFill>
                      <a:srgbClr val="7D7D7D">
                        <a:tint val="100000"/>
                        <a:shade val="100000"/>
                        <a:satMod val="110000"/>
                      </a:srgbClr>
                    </a:solidFill>
                    <a:prstDash val="solid"/>
                  </a:ln>
                  <a:latin typeface="Georgia"/>
                  <a:cs typeface="Georgia"/>
                </a:rPr>
                <a:t>Model developers</a:t>
              </a:r>
              <a:endParaRPr lang="en-US" sz="3600" b="1" dirty="0">
                <a:ln w="10541" cmpd="sng">
                  <a:solidFill>
                    <a:srgbClr val="7D7D7D">
                      <a:tint val="100000"/>
                      <a:shade val="100000"/>
                      <a:satMod val="110000"/>
                    </a:srgbClr>
                  </a:solidFill>
                  <a:prstDash val="solid"/>
                </a:ln>
                <a:latin typeface="Georgia"/>
                <a:cs typeface="Georgia"/>
              </a:endParaRPr>
            </a:p>
          </p:txBody>
        </p:sp>
        <p:sp>
          <p:nvSpPr>
            <p:cNvPr id="22" name="Rectangle 21"/>
            <p:cNvSpPr/>
            <p:nvPr/>
          </p:nvSpPr>
          <p:spPr>
            <a:xfrm rot="16200000">
              <a:off x="10657234" y="2704209"/>
              <a:ext cx="2413867" cy="369236"/>
            </a:xfrm>
            <a:prstGeom prst="rect">
              <a:avLst/>
            </a:prstGeom>
          </p:spPr>
          <p:txBody>
            <a:bodyPr wrap="none">
              <a:spAutoFit/>
            </a:bodyPr>
            <a:lstStyle/>
            <a:p>
              <a:r>
                <a:rPr lang="en-US" dirty="0" err="1">
                  <a:solidFill>
                    <a:srgbClr val="7F7F7F"/>
                  </a:solidFill>
                  <a:latin typeface="Georgia"/>
                  <a:cs typeface="Georgia"/>
                </a:rPr>
                <a:t>www.mainlesson.com</a:t>
              </a:r>
              <a:endParaRPr lang="en-US" dirty="0">
                <a:solidFill>
                  <a:srgbClr val="7F7F7F"/>
                </a:solidFill>
                <a:latin typeface="Georgia"/>
                <a:cs typeface="Georgia"/>
              </a:endParaRPr>
            </a:p>
          </p:txBody>
        </p:sp>
      </p:grpSp>
      <p:grpSp>
        <p:nvGrpSpPr>
          <p:cNvPr id="25" name="Group 24"/>
          <p:cNvGrpSpPr/>
          <p:nvPr/>
        </p:nvGrpSpPr>
        <p:grpSpPr>
          <a:xfrm>
            <a:off x="681022" y="1417665"/>
            <a:ext cx="5130258" cy="4019447"/>
            <a:chOff x="680843" y="1417638"/>
            <a:chExt cx="5128920" cy="4019447"/>
          </a:xfrm>
        </p:grpSpPr>
        <p:grpSp>
          <p:nvGrpSpPr>
            <p:cNvPr id="20" name="Group 19"/>
            <p:cNvGrpSpPr/>
            <p:nvPr/>
          </p:nvGrpSpPr>
          <p:grpSpPr>
            <a:xfrm>
              <a:off x="1094804" y="1417638"/>
              <a:ext cx="4714959" cy="4019447"/>
              <a:chOff x="1094804" y="1417638"/>
              <a:chExt cx="4714959" cy="4019447"/>
            </a:xfrm>
          </p:grpSpPr>
          <p:pic>
            <p:nvPicPr>
              <p:cNvPr id="6" name="Picture 5" descr="Blog_TheBottleneckIsAtTheTopOfTheBottl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04" y="1417638"/>
                <a:ext cx="4714959" cy="3133305"/>
              </a:xfrm>
              <a:prstGeom prst="rect">
                <a:avLst/>
              </a:prstGeom>
            </p:spPr>
          </p:pic>
          <p:sp>
            <p:nvSpPr>
              <p:cNvPr id="19" name="TextBox 18"/>
              <p:cNvSpPr txBox="1"/>
              <p:nvPr/>
            </p:nvSpPr>
            <p:spPr>
              <a:xfrm>
                <a:off x="1094804" y="4606088"/>
                <a:ext cx="4714959" cy="830997"/>
              </a:xfrm>
              <a:prstGeom prst="rect">
                <a:avLst/>
              </a:prstGeom>
              <a:noFill/>
            </p:spPr>
            <p:txBody>
              <a:bodyPr wrap="square" rtlCol="0">
                <a:spAutoFit/>
              </a:bodyPr>
              <a:lstStyle/>
              <a:p>
                <a:r>
                  <a:rPr lang="en-US" sz="2400" dirty="0" smtClean="0">
                    <a:latin typeface="Georgia"/>
                    <a:cs typeface="Georgia"/>
                  </a:rPr>
                  <a:t>Biases can be a bottleneck in the model development process</a:t>
                </a:r>
                <a:endParaRPr lang="en-US" sz="2400" dirty="0">
                  <a:latin typeface="Georgia"/>
                  <a:cs typeface="Georgia"/>
                </a:endParaRPr>
              </a:p>
            </p:txBody>
          </p:sp>
        </p:grpSp>
        <p:sp>
          <p:nvSpPr>
            <p:cNvPr id="24" name="Rectangle 23"/>
            <p:cNvSpPr/>
            <p:nvPr/>
          </p:nvSpPr>
          <p:spPr>
            <a:xfrm rot="16200000">
              <a:off x="-348517" y="2875050"/>
              <a:ext cx="2427956" cy="369236"/>
            </a:xfrm>
            <a:prstGeom prst="rect">
              <a:avLst/>
            </a:prstGeom>
          </p:spPr>
          <p:txBody>
            <a:bodyPr wrap="none">
              <a:spAutoFit/>
            </a:bodyPr>
            <a:lstStyle/>
            <a:p>
              <a:r>
                <a:rPr lang="en-US" dirty="0">
                  <a:solidFill>
                    <a:srgbClr val="7F7F7F"/>
                  </a:solidFill>
                  <a:latin typeface="Georgia"/>
                  <a:cs typeface="Georgia"/>
                </a:rPr>
                <a:t>https://</a:t>
              </a:r>
              <a:r>
                <a:rPr lang="en-US" dirty="0" err="1">
                  <a:solidFill>
                    <a:srgbClr val="7F7F7F"/>
                  </a:solidFill>
                  <a:latin typeface="Georgia"/>
                  <a:cs typeface="Georgia"/>
                </a:rPr>
                <a:t>www.tlnt.com</a:t>
              </a:r>
              <a:endParaRPr lang="en-US" dirty="0">
                <a:solidFill>
                  <a:srgbClr val="7F7F7F"/>
                </a:solidFill>
                <a:latin typeface="Georgia"/>
                <a:cs typeface="Georgia"/>
              </a:endParaRPr>
            </a:p>
          </p:txBody>
        </p:sp>
      </p:grpSp>
      <p:sp>
        <p:nvSpPr>
          <p:cNvPr id="2" name="Slide Number Placeholder 1"/>
          <p:cNvSpPr>
            <a:spLocks noGrp="1"/>
          </p:cNvSpPr>
          <p:nvPr>
            <p:ph type="sldNum" sz="quarter" idx="12"/>
          </p:nvPr>
        </p:nvSpPr>
        <p:spPr/>
        <p:txBody>
          <a:bodyPr/>
          <a:lstStyle/>
          <a:p>
            <a:fld id="{C2D29DEA-C2FF-4F9C-8F85-7923E6F9F7B8}" type="slidenum">
              <a:rPr lang="en-US" smtClean="0"/>
              <a:t>43</a:t>
            </a:fld>
            <a:endParaRPr lang="en-US"/>
          </a:p>
        </p:txBody>
      </p:sp>
      <p:sp>
        <p:nvSpPr>
          <p:cNvPr id="3" name="Rectangle 2"/>
          <p:cNvSpPr/>
          <p:nvPr/>
        </p:nvSpPr>
        <p:spPr>
          <a:xfrm>
            <a:off x="3082017" y="180060"/>
            <a:ext cx="6096000" cy="1200329"/>
          </a:xfrm>
          <a:prstGeom prst="rect">
            <a:avLst/>
          </a:prstGeom>
        </p:spPr>
        <p:txBody>
          <a:bodyPr>
            <a:spAutoFit/>
          </a:bodyPr>
          <a:lstStyle/>
          <a:p>
            <a:pPr algn="ctr"/>
            <a:r>
              <a:rPr lang="en-US" sz="3600" b="1" dirty="0">
                <a:latin typeface="Georgia"/>
                <a:cs typeface="Georgia"/>
              </a:rPr>
              <a:t>Cognitive biases</a:t>
            </a:r>
            <a:br>
              <a:rPr lang="en-US" sz="3600" b="1" dirty="0">
                <a:latin typeface="Georgia"/>
                <a:cs typeface="Georgia"/>
              </a:rPr>
            </a:br>
            <a:endParaRPr lang="en-US" sz="3600" dirty="0">
              <a:latin typeface="Georgia"/>
              <a:cs typeface="Georgia"/>
            </a:endParaRPr>
          </a:p>
        </p:txBody>
      </p:sp>
    </p:spTree>
    <p:extLst>
      <p:ext uri="{BB962C8B-B14F-4D97-AF65-F5344CB8AC3E}">
        <p14:creationId xmlns:p14="http://schemas.microsoft.com/office/powerpoint/2010/main" val="1513461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397867"/>
            <a:ext cx="7428268" cy="5326513"/>
            <a:chOff x="1991836" y="2229278"/>
            <a:chExt cx="6514582" cy="4566687"/>
          </a:xfrm>
        </p:grpSpPr>
        <p:pic>
          <p:nvPicPr>
            <p:cNvPr id="3" name="Picture 2" descr="tumblr_nkwvtogKBC1u3mnzlo1_1280.png"/>
            <p:cNvPicPr>
              <a:picLocks noChangeAspect="1"/>
            </p:cNvPicPr>
            <p:nvPr/>
          </p:nvPicPr>
          <p:blipFill rotWithShape="1">
            <a:blip r:embed="rId3">
              <a:extLst>
                <a:ext uri="{28A0092B-C50C-407E-A947-70E740481C1C}">
                  <a14:useLocalDpi xmlns:a14="http://schemas.microsoft.com/office/drawing/2010/main" val="0"/>
                </a:ext>
              </a:extLst>
            </a:blip>
            <a:srcRect l="12471" t="11200" r="13501"/>
            <a:stretch/>
          </p:blipFill>
          <p:spPr>
            <a:xfrm>
              <a:off x="1991836" y="2229278"/>
              <a:ext cx="6514582" cy="4414059"/>
            </a:xfrm>
            <a:prstGeom prst="rect">
              <a:avLst/>
            </a:prstGeom>
          </p:spPr>
        </p:pic>
        <p:sp>
          <p:nvSpPr>
            <p:cNvPr id="4" name="TextBox 3"/>
            <p:cNvSpPr txBox="1"/>
            <p:nvPr/>
          </p:nvSpPr>
          <p:spPr>
            <a:xfrm>
              <a:off x="3054521" y="6488188"/>
              <a:ext cx="4658171" cy="307777"/>
            </a:xfrm>
            <a:prstGeom prst="rect">
              <a:avLst/>
            </a:prstGeom>
            <a:noFill/>
          </p:spPr>
          <p:txBody>
            <a:bodyPr wrap="none" rtlCol="0">
              <a:spAutoFit/>
            </a:bodyPr>
            <a:lstStyle/>
            <a:p>
              <a:r>
                <a:rPr lang="en-US" sz="1400" dirty="0">
                  <a:solidFill>
                    <a:srgbClr val="7F7F7F"/>
                  </a:solidFill>
                </a:rPr>
                <a:t>http://</a:t>
              </a:r>
              <a:r>
                <a:rPr lang="en-US" sz="1400" dirty="0" err="1">
                  <a:solidFill>
                    <a:srgbClr val="7F7F7F"/>
                  </a:solidFill>
                </a:rPr>
                <a:t>story.fund</a:t>
              </a:r>
              <a:r>
                <a:rPr lang="en-US" sz="1400" dirty="0">
                  <a:solidFill>
                    <a:srgbClr val="7F7F7F"/>
                  </a:solidFill>
                </a:rPr>
                <a:t>/post/114093854037/dunning-</a:t>
              </a:r>
              <a:r>
                <a:rPr lang="en-US" sz="1400" dirty="0" err="1">
                  <a:solidFill>
                    <a:srgbClr val="7F7F7F"/>
                  </a:solidFill>
                </a:rPr>
                <a:t>kruger</a:t>
              </a:r>
              <a:r>
                <a:rPr lang="en-US" sz="1400" dirty="0">
                  <a:solidFill>
                    <a:srgbClr val="7F7F7F"/>
                  </a:solidFill>
                </a:rPr>
                <a:t>-effect</a:t>
              </a:r>
            </a:p>
          </p:txBody>
        </p:sp>
      </p:grpSp>
      <p:sp>
        <p:nvSpPr>
          <p:cNvPr id="10" name="Rectangle 9"/>
          <p:cNvSpPr/>
          <p:nvPr/>
        </p:nvSpPr>
        <p:spPr>
          <a:xfrm>
            <a:off x="956935" y="1708351"/>
            <a:ext cx="6379241" cy="42306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959369" y="1847097"/>
            <a:ext cx="3758735" cy="3315330"/>
            <a:chOff x="959369" y="1847097"/>
            <a:chExt cx="3758735" cy="3315330"/>
          </a:xfrm>
        </p:grpSpPr>
        <p:pic>
          <p:nvPicPr>
            <p:cNvPr id="7" name="Picture 6" descr="Four badly drawn bik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369" y="1847097"/>
              <a:ext cx="3758735" cy="3086551"/>
            </a:xfrm>
            <a:prstGeom prst="rect">
              <a:avLst/>
            </a:prstGeom>
          </p:spPr>
        </p:pic>
        <p:sp>
          <p:nvSpPr>
            <p:cNvPr id="8" name="TextBox 7"/>
            <p:cNvSpPr txBox="1"/>
            <p:nvPr/>
          </p:nvSpPr>
          <p:spPr>
            <a:xfrm>
              <a:off x="1077182" y="4854650"/>
              <a:ext cx="3560369" cy="307777"/>
            </a:xfrm>
            <a:prstGeom prst="rect">
              <a:avLst/>
            </a:prstGeom>
            <a:noFill/>
          </p:spPr>
          <p:txBody>
            <a:bodyPr wrap="square" rtlCol="0">
              <a:spAutoFit/>
            </a:bodyPr>
            <a:lstStyle/>
            <a:p>
              <a:pPr algn="ctr"/>
              <a:r>
                <a:rPr lang="en-US" sz="1400" dirty="0" smtClean="0">
                  <a:solidFill>
                    <a:srgbClr val="7F7F7F"/>
                  </a:solidFill>
                </a:rPr>
                <a:t>Lawson. 2006. Memory and Cognition. 34(8)</a:t>
              </a:r>
              <a:endParaRPr lang="en-US" sz="1400" dirty="0">
                <a:solidFill>
                  <a:srgbClr val="7F7F7F"/>
                </a:solidFill>
              </a:endParaRPr>
            </a:p>
          </p:txBody>
        </p:sp>
      </p:grpSp>
      <p:cxnSp>
        <p:nvCxnSpPr>
          <p:cNvPr id="16" name="Straight Arrow Connector 15"/>
          <p:cNvCxnSpPr/>
          <p:nvPr/>
        </p:nvCxnSpPr>
        <p:spPr>
          <a:xfrm flipV="1">
            <a:off x="949544" y="1697473"/>
            <a:ext cx="1925" cy="4254782"/>
          </a:xfrm>
          <a:prstGeom prst="straightConnector1">
            <a:avLst/>
          </a:prstGeom>
          <a:ln w="190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957474" y="5951191"/>
            <a:ext cx="6263475" cy="0"/>
          </a:xfrm>
          <a:prstGeom prst="straightConnector1">
            <a:avLst/>
          </a:prstGeom>
          <a:ln w="190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8" name="Picture 27" descr="Zinn-road-part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3085" y="1109953"/>
            <a:ext cx="6539436" cy="4356567"/>
          </a:xfrm>
          <a:prstGeom prst="rect">
            <a:avLst/>
          </a:prstGeom>
        </p:spPr>
      </p:pic>
      <p:sp>
        <p:nvSpPr>
          <p:cNvPr id="29" name="TextBox 28"/>
          <p:cNvSpPr txBox="1"/>
          <p:nvPr/>
        </p:nvSpPr>
        <p:spPr>
          <a:xfrm>
            <a:off x="8746967" y="5322787"/>
            <a:ext cx="2727857" cy="738664"/>
          </a:xfrm>
          <a:prstGeom prst="rect">
            <a:avLst/>
          </a:prstGeom>
          <a:noFill/>
        </p:spPr>
        <p:txBody>
          <a:bodyPr wrap="square" rtlCol="0">
            <a:spAutoFit/>
          </a:bodyPr>
          <a:lstStyle/>
          <a:p>
            <a:pPr algn="ctr"/>
            <a:r>
              <a:rPr lang="en-US" sz="1400" dirty="0" err="1" smtClean="0">
                <a:solidFill>
                  <a:srgbClr val="7F7F7F"/>
                </a:solidFill>
              </a:rPr>
              <a:t>Zinn</a:t>
            </a:r>
            <a:r>
              <a:rPr lang="en-US" sz="1400" dirty="0" smtClean="0">
                <a:solidFill>
                  <a:srgbClr val="7F7F7F"/>
                </a:solidFill>
              </a:rPr>
              <a:t> 2016. </a:t>
            </a:r>
            <a:r>
              <a:rPr lang="en-US" sz="1400" dirty="0" err="1" smtClean="0">
                <a:solidFill>
                  <a:srgbClr val="7F7F7F"/>
                </a:solidFill>
              </a:rPr>
              <a:t>Zinn</a:t>
            </a:r>
            <a:r>
              <a:rPr lang="en-US" sz="1400" dirty="0" smtClean="0">
                <a:solidFill>
                  <a:srgbClr val="7F7F7F"/>
                </a:solidFill>
              </a:rPr>
              <a:t> </a:t>
            </a:r>
            <a:r>
              <a:rPr lang="en-US" sz="1400" dirty="0">
                <a:solidFill>
                  <a:srgbClr val="7F7F7F"/>
                </a:solidFill>
              </a:rPr>
              <a:t>&amp; the Art of Road Bike Maintenance, </a:t>
            </a:r>
            <a:r>
              <a:rPr lang="en-US" sz="1400" dirty="0" smtClean="0">
                <a:solidFill>
                  <a:srgbClr val="7F7F7F"/>
                </a:solidFill>
              </a:rPr>
              <a:t>5th Ed. </a:t>
            </a:r>
            <a:r>
              <a:rPr lang="en-US" sz="1400" dirty="0" err="1" smtClean="0">
                <a:solidFill>
                  <a:srgbClr val="7F7F7F"/>
                </a:solidFill>
              </a:rPr>
              <a:t>Velo</a:t>
            </a:r>
            <a:r>
              <a:rPr lang="en-US" sz="1400" dirty="0" smtClean="0">
                <a:solidFill>
                  <a:srgbClr val="7F7F7F"/>
                </a:solidFill>
              </a:rPr>
              <a:t> Press</a:t>
            </a:r>
            <a:endParaRPr lang="en-US" sz="1400" dirty="0">
              <a:solidFill>
                <a:srgbClr val="7F7F7F"/>
              </a:solidFill>
            </a:endParaRPr>
          </a:p>
        </p:txBody>
      </p:sp>
      <p:sp>
        <p:nvSpPr>
          <p:cNvPr id="15" name="Title 7"/>
          <p:cNvSpPr txBox="1">
            <a:spLocks/>
          </p:cNvSpPr>
          <p:nvPr/>
        </p:nvSpPr>
        <p:spPr>
          <a:xfrm>
            <a:off x="609622" y="703098"/>
            <a:ext cx="10972801" cy="56712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r>
              <a:rPr lang="en-US" sz="3200" dirty="0" smtClean="0"/>
              <a:t>Dunning</a:t>
            </a:r>
            <a:r>
              <a:rPr lang="en-US" sz="3200" dirty="0"/>
              <a:t>-Kruger effect</a:t>
            </a:r>
          </a:p>
          <a:p>
            <a:endParaRPr lang="en-US" sz="3200" dirty="0"/>
          </a:p>
        </p:txBody>
      </p:sp>
      <p:sp>
        <p:nvSpPr>
          <p:cNvPr id="18" name="Rectangle 17"/>
          <p:cNvSpPr/>
          <p:nvPr/>
        </p:nvSpPr>
        <p:spPr>
          <a:xfrm>
            <a:off x="3082017" y="180060"/>
            <a:ext cx="6096000" cy="1200329"/>
          </a:xfrm>
          <a:prstGeom prst="rect">
            <a:avLst/>
          </a:prstGeom>
        </p:spPr>
        <p:txBody>
          <a:bodyPr>
            <a:spAutoFit/>
          </a:bodyPr>
          <a:lstStyle/>
          <a:p>
            <a:pPr algn="ctr"/>
            <a:r>
              <a:rPr lang="en-US" sz="3600" b="1" dirty="0">
                <a:latin typeface="Georgia"/>
                <a:cs typeface="Georgia"/>
              </a:rPr>
              <a:t>Cognitive biases</a:t>
            </a:r>
            <a:br>
              <a:rPr lang="en-US" sz="3600" b="1" dirty="0">
                <a:latin typeface="Georgia"/>
                <a:cs typeface="Georgia"/>
              </a:rPr>
            </a:br>
            <a:endParaRPr lang="en-US" sz="3600" dirty="0">
              <a:latin typeface="Georgia"/>
              <a:cs typeface="Georgia"/>
            </a:endParaRPr>
          </a:p>
        </p:txBody>
      </p:sp>
    </p:spTree>
    <p:extLst>
      <p:ext uri="{BB962C8B-B14F-4D97-AF65-F5344CB8AC3E}">
        <p14:creationId xmlns:p14="http://schemas.microsoft.com/office/powerpoint/2010/main" val="1657019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082017" y="180060"/>
            <a:ext cx="6096000" cy="1200329"/>
          </a:xfrm>
          <a:prstGeom prst="rect">
            <a:avLst/>
          </a:prstGeom>
        </p:spPr>
        <p:txBody>
          <a:bodyPr>
            <a:spAutoFit/>
          </a:bodyPr>
          <a:lstStyle/>
          <a:p>
            <a:pPr algn="ctr"/>
            <a:r>
              <a:rPr lang="en-US" sz="3600" b="1" dirty="0">
                <a:latin typeface="Georgia"/>
                <a:cs typeface="Georgia"/>
              </a:rPr>
              <a:t>Cognitive biases</a:t>
            </a:r>
            <a:br>
              <a:rPr lang="en-US" sz="3600" b="1" dirty="0">
                <a:latin typeface="Georgia"/>
                <a:cs typeface="Georgia"/>
              </a:rPr>
            </a:br>
            <a:endParaRPr lang="en-US" sz="3600" dirty="0">
              <a:latin typeface="Georgia"/>
              <a:cs typeface="Georgia"/>
            </a:endParaRPr>
          </a:p>
        </p:txBody>
      </p:sp>
      <p:sp>
        <p:nvSpPr>
          <p:cNvPr id="8" name="Title 7"/>
          <p:cNvSpPr>
            <a:spLocks noGrp="1"/>
          </p:cNvSpPr>
          <p:nvPr>
            <p:ph type="title"/>
          </p:nvPr>
        </p:nvSpPr>
        <p:spPr>
          <a:xfrm>
            <a:off x="609622" y="376698"/>
            <a:ext cx="10972801" cy="1143000"/>
          </a:xfrm>
        </p:spPr>
        <p:txBody>
          <a:bodyPr>
            <a:normAutofit/>
          </a:bodyPr>
          <a:lstStyle/>
          <a:p>
            <a:r>
              <a:rPr lang="en-US" sz="3600" dirty="0" smtClean="0"/>
              <a:t>Anchoring</a:t>
            </a:r>
            <a:endParaRPr lang="en-US" sz="3600" dirty="0"/>
          </a:p>
        </p:txBody>
      </p:sp>
      <p:sp>
        <p:nvSpPr>
          <p:cNvPr id="2" name="TextBox 1"/>
          <p:cNvSpPr txBox="1"/>
          <p:nvPr/>
        </p:nvSpPr>
        <p:spPr>
          <a:xfrm>
            <a:off x="4516438" y="6438253"/>
            <a:ext cx="7565168" cy="276999"/>
          </a:xfrm>
          <a:prstGeom prst="rect">
            <a:avLst/>
          </a:prstGeom>
          <a:noFill/>
        </p:spPr>
        <p:txBody>
          <a:bodyPr wrap="square" rtlCol="0">
            <a:spAutoFit/>
          </a:bodyPr>
          <a:lstStyle/>
          <a:p>
            <a:r>
              <a:rPr lang="en-US" sz="1200" dirty="0" err="1" smtClean="0">
                <a:solidFill>
                  <a:srgbClr val="7F7F7F"/>
                </a:solidFill>
                <a:latin typeface="Georgia"/>
                <a:cs typeface="Georgia"/>
              </a:rPr>
              <a:t>Kahnemann</a:t>
            </a:r>
            <a:r>
              <a:rPr lang="en-US" sz="1200" dirty="0" smtClean="0">
                <a:solidFill>
                  <a:srgbClr val="7F7F7F"/>
                </a:solidFill>
                <a:latin typeface="Georgia"/>
                <a:cs typeface="Georgia"/>
              </a:rPr>
              <a:t>, 2011. Thinking, Fast and Slow. Penguin.</a:t>
            </a:r>
            <a:endParaRPr lang="en-US" sz="1200" dirty="0">
              <a:solidFill>
                <a:srgbClr val="7F7F7F"/>
              </a:solidFill>
              <a:latin typeface="Georgia"/>
              <a:cs typeface="Georgia"/>
            </a:endParaRPr>
          </a:p>
        </p:txBody>
      </p:sp>
      <p:sp>
        <p:nvSpPr>
          <p:cNvPr id="5" name="Rectangle 4"/>
          <p:cNvSpPr/>
          <p:nvPr/>
        </p:nvSpPr>
        <p:spPr>
          <a:xfrm>
            <a:off x="10825333" y="3765755"/>
            <a:ext cx="816079" cy="1376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https://upload.wikimedia.org/wikipedia/commons/c/c8/Daniel_KAHNEMAN.jpg"/>
          <p:cNvPicPr>
            <a:picLocks noChangeAspect="1" noChangeArrowheads="1"/>
          </p:cNvPicPr>
          <p:nvPr/>
        </p:nvPicPr>
        <p:blipFill rotWithShape="1">
          <a:blip r:embed="rId3">
            <a:extLst>
              <a:ext uri="{28A0092B-C50C-407E-A947-70E740481C1C}">
                <a14:useLocalDpi xmlns:a14="http://schemas.microsoft.com/office/drawing/2010/main" val="0"/>
              </a:ext>
            </a:extLst>
          </a:blip>
          <a:srcRect b="39724"/>
          <a:stretch/>
        </p:blipFill>
        <p:spPr bwMode="auto">
          <a:xfrm>
            <a:off x="838217" y="49819"/>
            <a:ext cx="1849319" cy="1367851"/>
          </a:xfrm>
          <a:prstGeom prst="rect">
            <a:avLst/>
          </a:prstGeom>
          <a:effectLst>
            <a:softEdge rad="63500"/>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15455" y="1345257"/>
            <a:ext cx="2534880" cy="338554"/>
          </a:xfrm>
          <a:prstGeom prst="rect">
            <a:avLst/>
          </a:prstGeom>
          <a:noFill/>
        </p:spPr>
        <p:txBody>
          <a:bodyPr wrap="square" rtlCol="0">
            <a:spAutoFit/>
          </a:bodyPr>
          <a:lstStyle>
            <a:defPPr>
              <a:defRPr lang="en-US"/>
            </a:defPPr>
            <a:lvl1pPr algn="ctr"/>
          </a:lstStyle>
          <a:p>
            <a:r>
              <a:rPr lang="en-US" sz="1600" dirty="0"/>
              <a:t>Daniel </a:t>
            </a:r>
            <a:r>
              <a:rPr lang="en-US" sz="1600" dirty="0" err="1" smtClean="0"/>
              <a:t>Kahneman</a:t>
            </a:r>
            <a:endParaRPr lang="en-US" sz="1600" dirty="0"/>
          </a:p>
        </p:txBody>
      </p:sp>
      <p:grpSp>
        <p:nvGrpSpPr>
          <p:cNvPr id="7" name="Group 6"/>
          <p:cNvGrpSpPr/>
          <p:nvPr/>
        </p:nvGrpSpPr>
        <p:grpSpPr>
          <a:xfrm>
            <a:off x="8966847" y="338790"/>
            <a:ext cx="3132838" cy="6096000"/>
            <a:chOff x="8964494" y="338790"/>
            <a:chExt cx="3132022" cy="6096000"/>
          </a:xfrm>
        </p:grpSpPr>
        <p:sp>
          <p:nvSpPr>
            <p:cNvPr id="4" name="Rectangle 3"/>
            <p:cNvSpPr/>
            <p:nvPr/>
          </p:nvSpPr>
          <p:spPr>
            <a:xfrm rot="16200000">
              <a:off x="8817744" y="3156017"/>
              <a:ext cx="6096000" cy="461545"/>
            </a:xfrm>
            <a:prstGeom prst="rect">
              <a:avLst/>
            </a:prstGeom>
          </p:spPr>
          <p:txBody>
            <a:bodyPr>
              <a:spAutoFit/>
            </a:bodyPr>
            <a:lstStyle/>
            <a:p>
              <a:pPr algn="ctr"/>
              <a:r>
                <a:rPr lang="en-US" sz="1200" dirty="0">
                  <a:solidFill>
                    <a:srgbClr val="7F7F7F"/>
                  </a:solidFill>
                  <a:latin typeface="Georgia"/>
                  <a:cs typeface="Georgia"/>
                </a:rPr>
                <a:t>http://www.voilamart.com/editable-24-color-prize-wheel-of-fortune-trade-show-tabletop-spin-carnival-game</a:t>
              </a:r>
            </a:p>
          </p:txBody>
        </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964494" y="770067"/>
              <a:ext cx="2482260" cy="5405417"/>
            </a:xfrm>
            <a:prstGeom prst="rect">
              <a:avLst/>
            </a:prstGeom>
          </p:spPr>
        </p:pic>
        <p:sp>
          <p:nvSpPr>
            <p:cNvPr id="3" name="Rectangle 2"/>
            <p:cNvSpPr/>
            <p:nvPr/>
          </p:nvSpPr>
          <p:spPr>
            <a:xfrm>
              <a:off x="10776550" y="4105724"/>
              <a:ext cx="766028" cy="10657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Content Placeholder 8"/>
          <p:cNvSpPr>
            <a:spLocks noGrp="1"/>
          </p:cNvSpPr>
          <p:nvPr>
            <p:ph idx="1"/>
          </p:nvPr>
        </p:nvSpPr>
        <p:spPr>
          <a:xfrm>
            <a:off x="765196" y="1736101"/>
            <a:ext cx="8482781" cy="4790204"/>
          </a:xfrm>
        </p:spPr>
        <p:txBody>
          <a:bodyPr>
            <a:normAutofit/>
          </a:bodyPr>
          <a:lstStyle/>
          <a:p>
            <a:r>
              <a:rPr lang="en-US" dirty="0" smtClean="0"/>
              <a:t>Study with a rigged wheel of fortune that only had 2 numbers (10 and 65)</a:t>
            </a:r>
          </a:p>
          <a:p>
            <a:r>
              <a:rPr lang="en-US" dirty="0" smtClean="0"/>
              <a:t>Test persons were asked to spin the wheel and write down the number</a:t>
            </a:r>
          </a:p>
          <a:p>
            <a:r>
              <a:rPr lang="en-US" dirty="0" smtClean="0"/>
              <a:t>Then they were asked the question ‘What is the percentage of African nations in the UN?’</a:t>
            </a:r>
          </a:p>
          <a:p>
            <a:pPr lvl="1">
              <a:buFont typeface="Courier New"/>
              <a:buChar char="o"/>
            </a:pPr>
            <a:r>
              <a:rPr lang="en-US" sz="2800" dirty="0" smtClean="0"/>
              <a:t>Average for those that landed on 10:	25%</a:t>
            </a:r>
          </a:p>
          <a:p>
            <a:pPr lvl="1">
              <a:buFont typeface="Courier New"/>
              <a:buChar char="o"/>
            </a:pPr>
            <a:r>
              <a:rPr lang="en-US" sz="2800" dirty="0" smtClean="0"/>
              <a:t>Average for those that </a:t>
            </a:r>
            <a:r>
              <a:rPr lang="en-US" sz="2800" dirty="0"/>
              <a:t>landed on 65</a:t>
            </a:r>
            <a:r>
              <a:rPr lang="en-US" sz="2800" dirty="0" smtClean="0"/>
              <a:t>:	45%</a:t>
            </a:r>
          </a:p>
        </p:txBody>
      </p:sp>
      <p:sp>
        <p:nvSpPr>
          <p:cNvPr id="6" name="Slide Number Placeholder 5"/>
          <p:cNvSpPr>
            <a:spLocks noGrp="1"/>
          </p:cNvSpPr>
          <p:nvPr>
            <p:ph type="sldNum" sz="quarter" idx="12"/>
          </p:nvPr>
        </p:nvSpPr>
        <p:spPr/>
        <p:txBody>
          <a:bodyPr/>
          <a:lstStyle/>
          <a:p>
            <a:fld id="{C2D29DEA-C2FF-4F9C-8F85-7923E6F9F7B8}" type="slidenum">
              <a:rPr lang="en-US" smtClean="0"/>
              <a:t>45</a:t>
            </a:fld>
            <a:endParaRPr lang="en-US"/>
          </a:p>
        </p:txBody>
      </p:sp>
    </p:spTree>
    <p:extLst>
      <p:ext uri="{BB962C8B-B14F-4D97-AF65-F5344CB8AC3E}">
        <p14:creationId xmlns:p14="http://schemas.microsoft.com/office/powerpoint/2010/main" val="2614932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825333" y="3765755"/>
            <a:ext cx="816079" cy="1376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2" name="Content Placeholder 1"/>
          <p:cNvSpPr>
            <a:spLocks noGrp="1"/>
          </p:cNvSpPr>
          <p:nvPr>
            <p:ph idx="1"/>
          </p:nvPr>
        </p:nvSpPr>
        <p:spPr>
          <a:xfrm>
            <a:off x="609613" y="1600201"/>
            <a:ext cx="10972801" cy="539094"/>
          </a:xfrm>
          <a:effectLst/>
        </p:spPr>
        <p:txBody>
          <a:bodyPr/>
          <a:lstStyle/>
          <a:p>
            <a:pPr marL="342900" lvl="1" indent="-342900">
              <a:buFont typeface="Arial"/>
              <a:buChar char="•"/>
            </a:pPr>
            <a:r>
              <a:rPr lang="en-US" dirty="0"/>
              <a:t>I</a:t>
            </a:r>
            <a:r>
              <a:rPr lang="en-US" dirty="0" smtClean="0"/>
              <a:t>nterpret things so that they confirm prior belief</a:t>
            </a:r>
          </a:p>
          <a:p>
            <a:pPr marL="342900" lvl="1" indent="-342900">
              <a:buFont typeface="Arial"/>
              <a:buChar char="•"/>
            </a:pPr>
            <a:endParaRPr lang="en-US" dirty="0"/>
          </a:p>
        </p:txBody>
      </p:sp>
      <p:sp>
        <p:nvSpPr>
          <p:cNvPr id="3" name="Oval 2"/>
          <p:cNvSpPr/>
          <p:nvPr/>
        </p:nvSpPr>
        <p:spPr>
          <a:xfrm>
            <a:off x="2626213" y="2139301"/>
            <a:ext cx="3735123" cy="3676913"/>
          </a:xfrm>
          <a:prstGeom prst="ellipse">
            <a:avLst/>
          </a:prstGeom>
          <a:solidFill>
            <a:schemeClr val="accent3">
              <a:lumMod val="20000"/>
              <a:lumOff val="80000"/>
            </a:schemeClr>
          </a:solidFill>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Georgia"/>
                <a:cs typeface="Georgia"/>
              </a:rPr>
              <a:t>What the facts say</a:t>
            </a:r>
            <a:endParaRPr lang="en-US" sz="2400" dirty="0">
              <a:latin typeface="Georgia"/>
              <a:cs typeface="Georgia"/>
            </a:endParaRPr>
          </a:p>
        </p:txBody>
      </p:sp>
      <p:sp>
        <p:nvSpPr>
          <p:cNvPr id="6" name="Oval 5"/>
          <p:cNvSpPr/>
          <p:nvPr/>
        </p:nvSpPr>
        <p:spPr>
          <a:xfrm>
            <a:off x="5692240" y="2139301"/>
            <a:ext cx="3725451" cy="3676913"/>
          </a:xfrm>
          <a:prstGeom prst="ellipse">
            <a:avLst/>
          </a:prstGeom>
          <a:solidFill>
            <a:schemeClr val="accent2">
              <a:lumMod val="20000"/>
              <a:lumOff val="80000"/>
              <a:alpha val="48000"/>
            </a:schemeClr>
          </a:solidFill>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Georgia"/>
                <a:cs typeface="Georgia"/>
              </a:rPr>
              <a:t>What confirms</a:t>
            </a:r>
          </a:p>
          <a:p>
            <a:pPr algn="ctr"/>
            <a:r>
              <a:rPr lang="en-US" sz="2400" dirty="0" smtClean="0">
                <a:latin typeface="Georgia"/>
                <a:cs typeface="Georgia"/>
              </a:rPr>
              <a:t>prior belief</a:t>
            </a:r>
            <a:endParaRPr lang="en-US" sz="2400" dirty="0">
              <a:latin typeface="Georgia"/>
              <a:cs typeface="Georgia"/>
            </a:endParaRPr>
          </a:p>
        </p:txBody>
      </p:sp>
      <p:sp>
        <p:nvSpPr>
          <p:cNvPr id="9" name="TextBox 8"/>
          <p:cNvSpPr txBox="1"/>
          <p:nvPr/>
        </p:nvSpPr>
        <p:spPr>
          <a:xfrm>
            <a:off x="9111292" y="6156896"/>
            <a:ext cx="1197764" cy="461665"/>
          </a:xfrm>
          <a:prstGeom prst="rect">
            <a:avLst/>
          </a:prstGeom>
          <a:noFill/>
          <a:effectLst/>
        </p:spPr>
        <p:txBody>
          <a:bodyPr wrap="none" rtlCol="0">
            <a:spAutoFit/>
          </a:bodyPr>
          <a:lstStyle/>
          <a:p>
            <a:r>
              <a:rPr lang="en-US" sz="2400" dirty="0" smtClean="0">
                <a:latin typeface="Georgia"/>
                <a:cs typeface="Georgia"/>
              </a:rPr>
              <a:t>Foolish</a:t>
            </a:r>
            <a:endParaRPr lang="en-US" sz="2400" dirty="0">
              <a:latin typeface="Georgia"/>
              <a:cs typeface="Georgia"/>
            </a:endParaRPr>
          </a:p>
        </p:txBody>
      </p:sp>
      <p:cxnSp>
        <p:nvCxnSpPr>
          <p:cNvPr id="11" name="Straight Arrow Connector 10"/>
          <p:cNvCxnSpPr>
            <a:stCxn id="9" idx="0"/>
          </p:cNvCxnSpPr>
          <p:nvPr/>
        </p:nvCxnSpPr>
        <p:spPr>
          <a:xfrm flipH="1" flipV="1">
            <a:off x="8730732" y="4397618"/>
            <a:ext cx="979442" cy="175927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15741" y="6156896"/>
            <a:ext cx="1739929" cy="461665"/>
          </a:xfrm>
          <a:prstGeom prst="rect">
            <a:avLst/>
          </a:prstGeom>
          <a:noFill/>
          <a:effectLst/>
        </p:spPr>
        <p:txBody>
          <a:bodyPr wrap="none" rtlCol="0">
            <a:spAutoFit/>
          </a:bodyPr>
          <a:lstStyle/>
          <a:p>
            <a:r>
              <a:rPr lang="en-US" sz="2400" dirty="0" smtClean="0">
                <a:latin typeface="Georgia"/>
                <a:cs typeface="Georgia"/>
              </a:rPr>
              <a:t>Overvalued</a:t>
            </a:r>
            <a:endParaRPr lang="en-US" sz="2400" dirty="0">
              <a:latin typeface="Georgia"/>
              <a:cs typeface="Georgia"/>
            </a:endParaRPr>
          </a:p>
        </p:txBody>
      </p:sp>
      <p:cxnSp>
        <p:nvCxnSpPr>
          <p:cNvPr id="14" name="Straight Arrow Connector 13"/>
          <p:cNvCxnSpPr>
            <a:stCxn id="13" idx="0"/>
          </p:cNvCxnSpPr>
          <p:nvPr/>
        </p:nvCxnSpPr>
        <p:spPr>
          <a:xfrm flipV="1">
            <a:off x="5885706" y="4115420"/>
            <a:ext cx="211041" cy="204147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381178" y="6156896"/>
            <a:ext cx="1954381" cy="461665"/>
          </a:xfrm>
          <a:prstGeom prst="rect">
            <a:avLst/>
          </a:prstGeom>
          <a:noFill/>
          <a:effectLst/>
        </p:spPr>
        <p:txBody>
          <a:bodyPr wrap="none" rtlCol="0">
            <a:spAutoFit/>
          </a:bodyPr>
          <a:lstStyle/>
          <a:p>
            <a:r>
              <a:rPr lang="en-US" sz="2400" dirty="0" smtClean="0">
                <a:latin typeface="Georgia"/>
                <a:cs typeface="Georgia"/>
              </a:rPr>
              <a:t>Undervalued</a:t>
            </a:r>
            <a:endParaRPr lang="en-US" sz="2400" dirty="0">
              <a:latin typeface="Georgia"/>
              <a:cs typeface="Georgia"/>
            </a:endParaRPr>
          </a:p>
        </p:txBody>
      </p:sp>
      <p:cxnSp>
        <p:nvCxnSpPr>
          <p:cNvPr id="16" name="Straight Arrow Connector 15"/>
          <p:cNvCxnSpPr>
            <a:stCxn id="15" idx="0"/>
          </p:cNvCxnSpPr>
          <p:nvPr/>
        </p:nvCxnSpPr>
        <p:spPr>
          <a:xfrm flipV="1">
            <a:off x="2358369" y="4233002"/>
            <a:ext cx="1402283" cy="192389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C2D29DEA-C2FF-4F9C-8F85-7923E6F9F7B8}" type="slidenum">
              <a:rPr lang="en-US" smtClean="0"/>
              <a:t>46</a:t>
            </a:fld>
            <a:endParaRPr lang="en-US"/>
          </a:p>
        </p:txBody>
      </p:sp>
      <p:sp>
        <p:nvSpPr>
          <p:cNvPr id="18" name="Rectangle 17"/>
          <p:cNvSpPr/>
          <p:nvPr/>
        </p:nvSpPr>
        <p:spPr>
          <a:xfrm>
            <a:off x="3082017" y="180060"/>
            <a:ext cx="6096000" cy="1200329"/>
          </a:xfrm>
          <a:prstGeom prst="rect">
            <a:avLst/>
          </a:prstGeom>
        </p:spPr>
        <p:txBody>
          <a:bodyPr>
            <a:spAutoFit/>
          </a:bodyPr>
          <a:lstStyle/>
          <a:p>
            <a:pPr algn="ctr"/>
            <a:r>
              <a:rPr lang="en-US" sz="3600" b="1" dirty="0">
                <a:latin typeface="Georgia"/>
                <a:cs typeface="Georgia"/>
              </a:rPr>
              <a:t>Cognitive biases</a:t>
            </a:r>
            <a:br>
              <a:rPr lang="en-US" sz="3600" b="1" dirty="0">
                <a:latin typeface="Georgia"/>
                <a:cs typeface="Georgia"/>
              </a:rPr>
            </a:br>
            <a:endParaRPr lang="en-US" sz="3600" dirty="0">
              <a:latin typeface="Georgia"/>
              <a:cs typeface="Georgia"/>
            </a:endParaRPr>
          </a:p>
        </p:txBody>
      </p:sp>
      <p:sp>
        <p:nvSpPr>
          <p:cNvPr id="10" name="Rectangle 9"/>
          <p:cNvSpPr/>
          <p:nvPr/>
        </p:nvSpPr>
        <p:spPr>
          <a:xfrm>
            <a:off x="4637183" y="840207"/>
            <a:ext cx="3051111" cy="523220"/>
          </a:xfrm>
          <a:prstGeom prst="rect">
            <a:avLst/>
          </a:prstGeom>
        </p:spPr>
        <p:txBody>
          <a:bodyPr wrap="none">
            <a:spAutoFit/>
          </a:bodyPr>
          <a:lstStyle/>
          <a:p>
            <a:r>
              <a:rPr lang="en-US" sz="2800" dirty="0">
                <a:latin typeface="Georgia"/>
                <a:cs typeface="Georgia"/>
              </a:rPr>
              <a:t>Confirmation bias </a:t>
            </a:r>
          </a:p>
        </p:txBody>
      </p:sp>
    </p:spTree>
    <p:extLst>
      <p:ext uri="{BB962C8B-B14F-4D97-AF65-F5344CB8AC3E}">
        <p14:creationId xmlns:p14="http://schemas.microsoft.com/office/powerpoint/2010/main" val="3900803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6" grpId="0" animBg="1"/>
      <p:bldP spid="9" grpId="0"/>
      <p:bldP spid="13"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shot 2018-10-25 20.24.3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860" y="1615380"/>
            <a:ext cx="11092140" cy="5197260"/>
          </a:xfrm>
          <a:prstGeom prst="rect">
            <a:avLst/>
          </a:prstGeom>
        </p:spPr>
      </p:pic>
      <p:sp>
        <p:nvSpPr>
          <p:cNvPr id="2" name="Slide Number Placeholder 1"/>
          <p:cNvSpPr>
            <a:spLocks noGrp="1"/>
          </p:cNvSpPr>
          <p:nvPr>
            <p:ph type="sldNum" sz="quarter" idx="12"/>
          </p:nvPr>
        </p:nvSpPr>
        <p:spPr/>
        <p:txBody>
          <a:bodyPr/>
          <a:lstStyle/>
          <a:p>
            <a:fld id="{C2D29DEA-C2FF-4F9C-8F85-7923E6F9F7B8}" type="slidenum">
              <a:rPr lang="en-US" smtClean="0"/>
              <a:t>47</a:t>
            </a:fld>
            <a:endParaRPr lang="en-US"/>
          </a:p>
        </p:txBody>
      </p:sp>
      <p:sp>
        <p:nvSpPr>
          <p:cNvPr id="11" name="Rectangle 10"/>
          <p:cNvSpPr/>
          <p:nvPr/>
        </p:nvSpPr>
        <p:spPr>
          <a:xfrm>
            <a:off x="3082017" y="180060"/>
            <a:ext cx="6096000" cy="1200329"/>
          </a:xfrm>
          <a:prstGeom prst="rect">
            <a:avLst/>
          </a:prstGeom>
        </p:spPr>
        <p:txBody>
          <a:bodyPr>
            <a:spAutoFit/>
          </a:bodyPr>
          <a:lstStyle/>
          <a:p>
            <a:pPr algn="ctr"/>
            <a:r>
              <a:rPr lang="en-US" sz="3600" b="1" dirty="0">
                <a:latin typeface="Georgia"/>
                <a:cs typeface="Georgia"/>
              </a:rPr>
              <a:t>Cognitive biases</a:t>
            </a:r>
            <a:br>
              <a:rPr lang="en-US" sz="3600" b="1" dirty="0">
                <a:latin typeface="Georgia"/>
                <a:cs typeface="Georgia"/>
              </a:rPr>
            </a:br>
            <a:endParaRPr lang="en-US" sz="3600" dirty="0">
              <a:latin typeface="Georgia"/>
              <a:cs typeface="Georgia"/>
            </a:endParaRPr>
          </a:p>
        </p:txBody>
      </p:sp>
      <p:sp>
        <p:nvSpPr>
          <p:cNvPr id="12" name="Rectangle 11"/>
          <p:cNvSpPr/>
          <p:nvPr/>
        </p:nvSpPr>
        <p:spPr>
          <a:xfrm>
            <a:off x="4637183" y="840207"/>
            <a:ext cx="3051111" cy="523220"/>
          </a:xfrm>
          <a:prstGeom prst="rect">
            <a:avLst/>
          </a:prstGeom>
        </p:spPr>
        <p:txBody>
          <a:bodyPr wrap="none">
            <a:spAutoFit/>
          </a:bodyPr>
          <a:lstStyle/>
          <a:p>
            <a:r>
              <a:rPr lang="en-US" sz="2800" dirty="0">
                <a:latin typeface="Georgia"/>
                <a:cs typeface="Georgia"/>
              </a:rPr>
              <a:t>Confirmation bias </a:t>
            </a:r>
          </a:p>
        </p:txBody>
      </p:sp>
      <p:pic>
        <p:nvPicPr>
          <p:cNvPr id="3" name="Picture 2" descr="Screenshot 2018-10-25 20.22.4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589" y="2028580"/>
            <a:ext cx="2483336" cy="382434"/>
          </a:xfrm>
          <a:prstGeom prst="rect">
            <a:avLst/>
          </a:prstGeom>
        </p:spPr>
      </p:pic>
      <p:sp>
        <p:nvSpPr>
          <p:cNvPr id="17" name="TextBox 16"/>
          <p:cNvSpPr txBox="1"/>
          <p:nvPr/>
        </p:nvSpPr>
        <p:spPr>
          <a:xfrm>
            <a:off x="9615268" y="6474086"/>
            <a:ext cx="1525177" cy="338554"/>
          </a:xfrm>
          <a:prstGeom prst="rect">
            <a:avLst/>
          </a:prstGeom>
          <a:noFill/>
        </p:spPr>
        <p:txBody>
          <a:bodyPr wrap="none" rtlCol="0">
            <a:spAutoFit/>
          </a:bodyPr>
          <a:lstStyle/>
          <a:p>
            <a:r>
              <a:rPr lang="en-US" sz="1600" dirty="0" err="1">
                <a:solidFill>
                  <a:srgbClr val="7F7F7F"/>
                </a:solidFill>
                <a:latin typeface="Georgia"/>
                <a:cs typeface="Georgia"/>
              </a:rPr>
              <a:t>t</a:t>
            </a:r>
            <a:r>
              <a:rPr lang="en-US" sz="1600" dirty="0" err="1" smtClean="0">
                <a:solidFill>
                  <a:srgbClr val="7F7F7F"/>
                </a:solidFill>
                <a:latin typeface="Georgia"/>
                <a:cs typeface="Georgia"/>
              </a:rPr>
              <a:t>ylervigen.com</a:t>
            </a:r>
            <a:endParaRPr lang="en-US" sz="1600" dirty="0">
              <a:solidFill>
                <a:srgbClr val="7F7F7F"/>
              </a:solidFill>
              <a:latin typeface="Georgia"/>
              <a:cs typeface="Georgia"/>
            </a:endParaRPr>
          </a:p>
        </p:txBody>
      </p:sp>
      <p:pic>
        <p:nvPicPr>
          <p:cNvPr id="4" name="Picture 3" descr="Painting bullsey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662419" cy="3131941"/>
          </a:xfrm>
          <a:prstGeom prst="rect">
            <a:avLst/>
          </a:prstGeom>
        </p:spPr>
      </p:pic>
    </p:spTree>
    <p:extLst>
      <p:ext uri="{BB962C8B-B14F-4D97-AF65-F5344CB8AC3E}">
        <p14:creationId xmlns:p14="http://schemas.microsoft.com/office/powerpoint/2010/main" val="38469666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09622" y="861858"/>
            <a:ext cx="10972801" cy="465059"/>
          </a:xfrm>
        </p:spPr>
        <p:txBody>
          <a:bodyPr>
            <a:normAutofit fontScale="90000"/>
          </a:bodyPr>
          <a:lstStyle/>
          <a:p>
            <a:r>
              <a:rPr lang="en-US" sz="3200" dirty="0" smtClean="0"/>
              <a:t>Framing </a:t>
            </a:r>
            <a:r>
              <a:rPr lang="en-US" sz="3200" dirty="0"/>
              <a:t>effect</a:t>
            </a:r>
          </a:p>
        </p:txBody>
      </p:sp>
      <p:sp>
        <p:nvSpPr>
          <p:cNvPr id="2" name="Content Placeholder 1"/>
          <p:cNvSpPr>
            <a:spLocks noGrp="1"/>
          </p:cNvSpPr>
          <p:nvPr>
            <p:ph idx="1"/>
          </p:nvPr>
        </p:nvSpPr>
        <p:spPr/>
        <p:txBody>
          <a:bodyPr/>
          <a:lstStyle/>
          <a:p>
            <a:pPr marL="342900" lvl="1" indent="-342900">
              <a:buFont typeface="Arial"/>
              <a:buChar char="•"/>
            </a:pPr>
            <a:r>
              <a:rPr lang="en-US" dirty="0"/>
              <a:t>Drawing different conclusions from the same information, depending on how that information is presented</a:t>
            </a:r>
          </a:p>
          <a:p>
            <a:pPr marL="342900" lvl="1" indent="-342900">
              <a:buFont typeface="Arial"/>
              <a:buChar char="•"/>
            </a:pPr>
            <a:endParaRPr lang="en-US" dirty="0"/>
          </a:p>
        </p:txBody>
      </p:sp>
      <p:grpSp>
        <p:nvGrpSpPr>
          <p:cNvPr id="6" name="Group 5"/>
          <p:cNvGrpSpPr/>
          <p:nvPr/>
        </p:nvGrpSpPr>
        <p:grpSpPr>
          <a:xfrm>
            <a:off x="1912795" y="2998354"/>
            <a:ext cx="6948268" cy="3389316"/>
            <a:chOff x="1912282" y="2998354"/>
            <a:chExt cx="6946459" cy="3389316"/>
          </a:xfrm>
        </p:grpSpPr>
        <p:pic>
          <p:nvPicPr>
            <p:cNvPr id="3" name="Picture 2" descr="sketch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282" y="2998354"/>
              <a:ext cx="6946459" cy="3389316"/>
            </a:xfrm>
            <a:prstGeom prst="rect">
              <a:avLst/>
            </a:prstGeom>
          </p:spPr>
        </p:pic>
        <p:sp>
          <p:nvSpPr>
            <p:cNvPr id="4" name="Rectangle 3"/>
            <p:cNvSpPr/>
            <p:nvPr/>
          </p:nvSpPr>
          <p:spPr>
            <a:xfrm>
              <a:off x="4422709" y="5941497"/>
              <a:ext cx="2261569" cy="276999"/>
            </a:xfrm>
            <a:prstGeom prst="rect">
              <a:avLst/>
            </a:prstGeom>
          </p:spPr>
          <p:txBody>
            <a:bodyPr wrap="none">
              <a:spAutoFit/>
            </a:bodyPr>
            <a:lstStyle/>
            <a:p>
              <a:r>
                <a:rPr lang="en-US" sz="1200" dirty="0">
                  <a:solidFill>
                    <a:srgbClr val="7F7F7F"/>
                  </a:solidFill>
                  <a:latin typeface="Georgia"/>
                  <a:cs typeface="Georgia"/>
                </a:rPr>
                <a:t>http://</a:t>
              </a:r>
              <a:r>
                <a:rPr lang="en-US" sz="1200" dirty="0" err="1">
                  <a:solidFill>
                    <a:srgbClr val="7F7F7F"/>
                  </a:solidFill>
                  <a:latin typeface="Georgia"/>
                  <a:cs typeface="Georgia"/>
                </a:rPr>
                <a:t>www.anmbadiary.com</a:t>
              </a:r>
              <a:r>
                <a:rPr lang="en-US" sz="1200" dirty="0">
                  <a:solidFill>
                    <a:srgbClr val="7F7F7F"/>
                  </a:solidFill>
                  <a:latin typeface="Georgia"/>
                  <a:cs typeface="Georgia"/>
                </a:rPr>
                <a:t>/</a:t>
              </a:r>
            </a:p>
          </p:txBody>
        </p:sp>
        <p:sp>
          <p:nvSpPr>
            <p:cNvPr id="5" name="TextBox 4"/>
            <p:cNvSpPr txBox="1"/>
            <p:nvPr/>
          </p:nvSpPr>
          <p:spPr>
            <a:xfrm>
              <a:off x="3575983" y="3526103"/>
              <a:ext cx="287183" cy="307777"/>
            </a:xfrm>
            <a:prstGeom prst="rect">
              <a:avLst/>
            </a:prstGeom>
            <a:noFill/>
          </p:spPr>
          <p:txBody>
            <a:bodyPr wrap="none" rtlCol="0">
              <a:spAutoFit/>
            </a:bodyPr>
            <a:lstStyle/>
            <a:p>
              <a:r>
                <a:rPr lang="en-US" sz="1400" spc="-150" dirty="0" smtClean="0">
                  <a:solidFill>
                    <a:schemeClr val="bg1">
                      <a:lumMod val="50000"/>
                    </a:schemeClr>
                  </a:solidFill>
                  <a:latin typeface="Curlz MT"/>
                  <a:cs typeface="Curlz MT"/>
                </a:rPr>
                <a:t>.5</a:t>
              </a:r>
              <a:endParaRPr lang="en-US" sz="1400" spc="-150" dirty="0">
                <a:solidFill>
                  <a:schemeClr val="bg1">
                    <a:lumMod val="50000"/>
                  </a:schemeClr>
                </a:solidFill>
                <a:latin typeface="Curlz MT"/>
                <a:cs typeface="Curlz MT"/>
              </a:endParaRPr>
            </a:p>
          </p:txBody>
        </p:sp>
        <p:sp>
          <p:nvSpPr>
            <p:cNvPr id="7" name="TextBox 6"/>
            <p:cNvSpPr txBox="1"/>
            <p:nvPr/>
          </p:nvSpPr>
          <p:spPr>
            <a:xfrm>
              <a:off x="7335884" y="3455186"/>
              <a:ext cx="287183" cy="307777"/>
            </a:xfrm>
            <a:prstGeom prst="rect">
              <a:avLst/>
            </a:prstGeom>
            <a:noFill/>
          </p:spPr>
          <p:txBody>
            <a:bodyPr wrap="none" rtlCol="0">
              <a:spAutoFit/>
            </a:bodyPr>
            <a:lstStyle/>
            <a:p>
              <a:r>
                <a:rPr lang="en-US" sz="1400" spc="-150" dirty="0" smtClean="0">
                  <a:solidFill>
                    <a:schemeClr val="bg1">
                      <a:lumMod val="50000"/>
                    </a:schemeClr>
                  </a:solidFill>
                  <a:latin typeface="Curlz MT"/>
                  <a:cs typeface="Curlz MT"/>
                </a:rPr>
                <a:t>.5</a:t>
              </a:r>
              <a:endParaRPr lang="en-US" sz="1400" spc="-150" dirty="0">
                <a:solidFill>
                  <a:schemeClr val="bg1">
                    <a:lumMod val="50000"/>
                  </a:schemeClr>
                </a:solidFill>
                <a:latin typeface="Curlz MT"/>
                <a:cs typeface="Curlz MT"/>
              </a:endParaRPr>
            </a:p>
          </p:txBody>
        </p:sp>
      </p:grpSp>
      <p:sp>
        <p:nvSpPr>
          <p:cNvPr id="9" name="Slide Number Placeholder 8"/>
          <p:cNvSpPr>
            <a:spLocks noGrp="1"/>
          </p:cNvSpPr>
          <p:nvPr>
            <p:ph type="sldNum" sz="quarter" idx="12"/>
          </p:nvPr>
        </p:nvSpPr>
        <p:spPr/>
        <p:txBody>
          <a:bodyPr/>
          <a:lstStyle/>
          <a:p>
            <a:fld id="{C2D29DEA-C2FF-4F9C-8F85-7923E6F9F7B8}" type="slidenum">
              <a:rPr lang="en-US" smtClean="0"/>
              <a:t>48</a:t>
            </a:fld>
            <a:endParaRPr lang="en-US"/>
          </a:p>
        </p:txBody>
      </p:sp>
      <p:sp>
        <p:nvSpPr>
          <p:cNvPr id="12" name="Rectangle 11"/>
          <p:cNvSpPr/>
          <p:nvPr/>
        </p:nvSpPr>
        <p:spPr>
          <a:xfrm>
            <a:off x="3082017" y="180060"/>
            <a:ext cx="6096000" cy="1200329"/>
          </a:xfrm>
          <a:prstGeom prst="rect">
            <a:avLst/>
          </a:prstGeom>
        </p:spPr>
        <p:txBody>
          <a:bodyPr>
            <a:spAutoFit/>
          </a:bodyPr>
          <a:lstStyle/>
          <a:p>
            <a:pPr algn="ctr"/>
            <a:r>
              <a:rPr lang="en-US" sz="3600" b="1" dirty="0">
                <a:latin typeface="Georgia"/>
                <a:cs typeface="Georgia"/>
              </a:rPr>
              <a:t>Cognitive biases</a:t>
            </a:r>
            <a:br>
              <a:rPr lang="en-US" sz="3600" b="1" dirty="0">
                <a:latin typeface="Georgia"/>
                <a:cs typeface="Georgia"/>
              </a:rPr>
            </a:br>
            <a:endParaRPr lang="en-US" sz="3600" dirty="0">
              <a:latin typeface="Georgia"/>
              <a:cs typeface="Georgia"/>
            </a:endParaRPr>
          </a:p>
        </p:txBody>
      </p:sp>
    </p:spTree>
    <p:extLst>
      <p:ext uri="{BB962C8B-B14F-4D97-AF65-F5344CB8AC3E}">
        <p14:creationId xmlns:p14="http://schemas.microsoft.com/office/powerpoint/2010/main" val="2634122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RandomPoi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96" y="1221701"/>
            <a:ext cx="6122083" cy="5304604"/>
          </a:xfrm>
          <a:prstGeom prst="rect">
            <a:avLst/>
          </a:prstGeom>
        </p:spPr>
      </p:pic>
      <p:sp>
        <p:nvSpPr>
          <p:cNvPr id="8" name="Title 7"/>
          <p:cNvSpPr>
            <a:spLocks noGrp="1"/>
          </p:cNvSpPr>
          <p:nvPr>
            <p:ph type="title"/>
          </p:nvPr>
        </p:nvSpPr>
        <p:spPr>
          <a:xfrm>
            <a:off x="609622" y="430934"/>
            <a:ext cx="10972801" cy="669183"/>
          </a:xfrm>
        </p:spPr>
        <p:txBody>
          <a:bodyPr>
            <a:normAutofit fontScale="90000"/>
          </a:bodyPr>
          <a:lstStyle/>
          <a:p>
            <a:r>
              <a:rPr lang="en-US" b="1" dirty="0" smtClean="0"/>
              <a:t/>
            </a:r>
            <a:br>
              <a:rPr lang="en-US" b="1" dirty="0" smtClean="0"/>
            </a:br>
            <a:r>
              <a:rPr lang="en-US" sz="3100" dirty="0" err="1"/>
              <a:t>Apophenia</a:t>
            </a:r>
            <a:r>
              <a:rPr lang="en-US" sz="3100" dirty="0"/>
              <a:t> </a:t>
            </a:r>
          </a:p>
        </p:txBody>
      </p:sp>
      <p:sp>
        <p:nvSpPr>
          <p:cNvPr id="9" name="Content Placeholder 8"/>
          <p:cNvSpPr>
            <a:spLocks noGrp="1"/>
          </p:cNvSpPr>
          <p:nvPr>
            <p:ph idx="1"/>
          </p:nvPr>
        </p:nvSpPr>
        <p:spPr>
          <a:xfrm>
            <a:off x="838203" y="1060955"/>
            <a:ext cx="5016676" cy="5465355"/>
          </a:xfrm>
        </p:spPr>
        <p:txBody>
          <a:bodyPr>
            <a:normAutofit/>
          </a:bodyPr>
          <a:lstStyle/>
          <a:p>
            <a:pPr marL="0" indent="0" algn="ctr">
              <a:buNone/>
            </a:pPr>
            <a:r>
              <a:rPr lang="en-US" sz="3200" b="1" dirty="0" smtClean="0"/>
              <a:t>							</a:t>
            </a:r>
          </a:p>
          <a:p>
            <a:r>
              <a:rPr lang="en-US" dirty="0" smtClean="0"/>
              <a:t>Spontaneous </a:t>
            </a:r>
            <a:r>
              <a:rPr lang="en-US" dirty="0"/>
              <a:t>perception of connections and meaningfulness of unrelated phenomena</a:t>
            </a:r>
          </a:p>
          <a:p>
            <a:pPr marL="0" indent="0" algn="ctr">
              <a:buNone/>
            </a:pPr>
            <a:endParaRPr lang="en-US" dirty="0"/>
          </a:p>
        </p:txBody>
      </p:sp>
      <p:sp>
        <p:nvSpPr>
          <p:cNvPr id="4" name="Rectangle 3"/>
          <p:cNvSpPr/>
          <p:nvPr/>
        </p:nvSpPr>
        <p:spPr>
          <a:xfrm>
            <a:off x="7926415" y="6489047"/>
            <a:ext cx="3225908" cy="276999"/>
          </a:xfrm>
          <a:prstGeom prst="rect">
            <a:avLst/>
          </a:prstGeom>
        </p:spPr>
        <p:txBody>
          <a:bodyPr wrap="square">
            <a:spAutoFit/>
          </a:bodyPr>
          <a:lstStyle/>
          <a:p>
            <a:pPr algn="r"/>
            <a:r>
              <a:rPr lang="en-US" sz="1200" dirty="0" err="1">
                <a:solidFill>
                  <a:srgbClr val="7F7F7F"/>
                </a:solidFill>
                <a:latin typeface="Georgia"/>
                <a:cs typeface="Georgia"/>
              </a:rPr>
              <a:t>www.thunderbolts.info</a:t>
            </a:r>
            <a:endParaRPr lang="en-US" sz="1200" dirty="0">
              <a:solidFill>
                <a:srgbClr val="7F7F7F"/>
              </a:solidFill>
              <a:latin typeface="Georgia"/>
              <a:cs typeface="Georgia"/>
            </a:endParaRPr>
          </a:p>
        </p:txBody>
      </p:sp>
      <p:sp>
        <p:nvSpPr>
          <p:cNvPr id="5" name="Rectangle 4"/>
          <p:cNvSpPr/>
          <p:nvPr/>
        </p:nvSpPr>
        <p:spPr>
          <a:xfrm>
            <a:off x="10825333" y="3765755"/>
            <a:ext cx="816079" cy="1376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24" y="6446553"/>
            <a:ext cx="5791256" cy="369332"/>
          </a:xfrm>
          <a:prstGeom prst="rect">
            <a:avLst/>
          </a:prstGeom>
        </p:spPr>
        <p:txBody>
          <a:bodyPr wrap="none">
            <a:spAutoFit/>
          </a:bodyPr>
          <a:lstStyle/>
          <a:p>
            <a:r>
              <a:rPr lang="en-US" dirty="0" smtClean="0"/>
              <a:t>Figure of random points representing the </a:t>
            </a:r>
            <a:r>
              <a:rPr lang="en-US" b="1" dirty="0" smtClean="0"/>
              <a:t>clustering </a:t>
            </a:r>
            <a:r>
              <a:rPr lang="en-US" b="1" dirty="0"/>
              <a:t>illusion</a:t>
            </a:r>
          </a:p>
        </p:txBody>
      </p:sp>
      <p:pic>
        <p:nvPicPr>
          <p:cNvPr id="13" name="Picture 12" descr="060305mo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8600" y="1221701"/>
            <a:ext cx="4943400" cy="4835026"/>
          </a:xfrm>
          <a:prstGeom prst="rect">
            <a:avLst/>
          </a:prstGeom>
        </p:spPr>
      </p:pic>
      <p:sp>
        <p:nvSpPr>
          <p:cNvPr id="11" name="Rectangle 10"/>
          <p:cNvSpPr/>
          <p:nvPr/>
        </p:nvSpPr>
        <p:spPr>
          <a:xfrm>
            <a:off x="8575075" y="6124277"/>
            <a:ext cx="3073791" cy="369332"/>
          </a:xfrm>
          <a:prstGeom prst="rect">
            <a:avLst/>
          </a:prstGeom>
        </p:spPr>
        <p:txBody>
          <a:bodyPr wrap="none">
            <a:spAutoFit/>
          </a:bodyPr>
          <a:lstStyle/>
          <a:p>
            <a:r>
              <a:rPr lang="en-US" dirty="0" smtClean="0"/>
              <a:t>Figure of the </a:t>
            </a:r>
            <a:r>
              <a:rPr lang="en-US" b="1" dirty="0" smtClean="0"/>
              <a:t>man in the moon</a:t>
            </a:r>
            <a:endParaRPr lang="en-US" b="1" dirty="0"/>
          </a:p>
        </p:txBody>
      </p:sp>
      <p:sp>
        <p:nvSpPr>
          <p:cNvPr id="2" name="Slide Number Placeholder 1"/>
          <p:cNvSpPr>
            <a:spLocks noGrp="1"/>
          </p:cNvSpPr>
          <p:nvPr>
            <p:ph type="sldNum" sz="quarter" idx="12"/>
          </p:nvPr>
        </p:nvSpPr>
        <p:spPr/>
        <p:txBody>
          <a:bodyPr/>
          <a:lstStyle/>
          <a:p>
            <a:fld id="{C2D29DEA-C2FF-4F9C-8F85-7923E6F9F7B8}" type="slidenum">
              <a:rPr lang="en-US" smtClean="0"/>
              <a:t>49</a:t>
            </a:fld>
            <a:endParaRPr lang="en-US"/>
          </a:p>
        </p:txBody>
      </p:sp>
      <p:sp>
        <p:nvSpPr>
          <p:cNvPr id="14" name="Rectangle 13"/>
          <p:cNvSpPr/>
          <p:nvPr/>
        </p:nvSpPr>
        <p:spPr>
          <a:xfrm>
            <a:off x="3082017" y="180060"/>
            <a:ext cx="6096000" cy="1200329"/>
          </a:xfrm>
          <a:prstGeom prst="rect">
            <a:avLst/>
          </a:prstGeom>
        </p:spPr>
        <p:txBody>
          <a:bodyPr>
            <a:spAutoFit/>
          </a:bodyPr>
          <a:lstStyle/>
          <a:p>
            <a:pPr algn="ctr"/>
            <a:r>
              <a:rPr lang="en-US" sz="3600" b="1" dirty="0">
                <a:latin typeface="Georgia"/>
                <a:cs typeface="Georgia"/>
              </a:rPr>
              <a:t>Cognitive biases</a:t>
            </a:r>
            <a:br>
              <a:rPr lang="en-US" sz="3600" b="1" dirty="0">
                <a:latin typeface="Georgia"/>
                <a:cs typeface="Georgia"/>
              </a:rPr>
            </a:br>
            <a:endParaRPr lang="en-US" sz="3600" dirty="0">
              <a:latin typeface="Georgia"/>
              <a:cs typeface="Georgia"/>
            </a:endParaRPr>
          </a:p>
        </p:txBody>
      </p:sp>
    </p:spTree>
    <p:extLst>
      <p:ext uri="{BB962C8B-B14F-4D97-AF65-F5344CB8AC3E}">
        <p14:creationId xmlns:p14="http://schemas.microsoft.com/office/powerpoint/2010/main" val="792947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12"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81494" y="76382"/>
            <a:ext cx="2323105" cy="3030315"/>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eorgia"/>
              <a:cs typeface="Georgia"/>
            </a:endParaRPr>
          </a:p>
        </p:txBody>
      </p:sp>
      <p:sp>
        <p:nvSpPr>
          <p:cNvPr id="10" name="Content Placeholder 2"/>
          <p:cNvSpPr txBox="1">
            <a:spLocks/>
          </p:cNvSpPr>
          <p:nvPr/>
        </p:nvSpPr>
        <p:spPr>
          <a:xfrm>
            <a:off x="466791" y="162716"/>
            <a:ext cx="11178371" cy="5611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smtClean="0">
                <a:latin typeface="Georgia"/>
                <a:cs typeface="Georgia"/>
              </a:rPr>
              <a:t>Challenges in complex systems analysis</a:t>
            </a:r>
          </a:p>
        </p:txBody>
      </p:sp>
      <p:sp>
        <p:nvSpPr>
          <p:cNvPr id="25" name="Content Placeholder 2"/>
          <p:cNvSpPr txBox="1">
            <a:spLocks/>
          </p:cNvSpPr>
          <p:nvPr/>
        </p:nvSpPr>
        <p:spPr>
          <a:xfrm>
            <a:off x="838225" y="827835"/>
            <a:ext cx="6033063" cy="39350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latin typeface="Georgia"/>
                <a:cs typeface="Georgia"/>
              </a:rPr>
              <a:t>Build balanced causal models of complex systems</a:t>
            </a:r>
          </a:p>
          <a:p>
            <a:r>
              <a:rPr lang="en-US" sz="2400" dirty="0" smtClean="0">
                <a:latin typeface="Georgia"/>
                <a:cs typeface="Georgia"/>
              </a:rPr>
              <a:t>Recognize </a:t>
            </a:r>
            <a:r>
              <a:rPr lang="en-US" sz="2400" dirty="0">
                <a:latin typeface="Georgia"/>
                <a:cs typeface="Georgia"/>
              </a:rPr>
              <a:t>what we already </a:t>
            </a:r>
            <a:r>
              <a:rPr lang="en-US" sz="2400" dirty="0" smtClean="0">
                <a:latin typeface="Georgia"/>
                <a:cs typeface="Georgia"/>
              </a:rPr>
              <a:t>know deal with imperfect information with </a:t>
            </a:r>
            <a:r>
              <a:rPr lang="en-US" sz="2400" dirty="0">
                <a:latin typeface="Georgia"/>
                <a:cs typeface="Georgia"/>
              </a:rPr>
              <a:t>randomness and multiple </a:t>
            </a:r>
            <a:r>
              <a:rPr lang="en-US" sz="2400" dirty="0" smtClean="0">
                <a:latin typeface="Georgia"/>
                <a:cs typeface="Georgia"/>
              </a:rPr>
              <a:t>perspectives: empirical, expert, local</a:t>
            </a:r>
          </a:p>
          <a:p>
            <a:r>
              <a:rPr lang="en-US" sz="2400" dirty="0" smtClean="0">
                <a:latin typeface="Georgia"/>
                <a:cs typeface="Georgia"/>
              </a:rPr>
              <a:t>Make forecasts of system outcomes without perfect information</a:t>
            </a:r>
          </a:p>
          <a:p>
            <a:r>
              <a:rPr lang="en-US" sz="2400" dirty="0" smtClean="0">
                <a:latin typeface="Georgia"/>
                <a:cs typeface="Georgia"/>
              </a:rPr>
              <a:t>Identify knowledge gaps</a:t>
            </a:r>
          </a:p>
          <a:p>
            <a:r>
              <a:rPr lang="en-US" sz="2400" dirty="0" smtClean="0">
                <a:latin typeface="Georgia"/>
                <a:cs typeface="Georgia"/>
              </a:rPr>
              <a:t>Honestly communicate uncertainties</a:t>
            </a:r>
          </a:p>
        </p:txBody>
      </p:sp>
      <p:sp>
        <p:nvSpPr>
          <p:cNvPr id="6" name="Rounded Rectangle 5"/>
          <p:cNvSpPr/>
          <p:nvPr/>
        </p:nvSpPr>
        <p:spPr>
          <a:xfrm>
            <a:off x="850407" y="4796914"/>
            <a:ext cx="10499690" cy="1856299"/>
          </a:xfrm>
          <a:prstGeom prst="roundRect">
            <a:avLst/>
          </a:prstGeom>
          <a:solidFill>
            <a:schemeClr val="bg1">
              <a:lumMod val="65000"/>
              <a:alpha val="54000"/>
            </a:schemeClr>
          </a:solidFill>
          <a:ln>
            <a:noFill/>
          </a:ln>
          <a:effectLst>
            <a:softEdge rad="241300"/>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smtClean="0">
                <a:solidFill>
                  <a:schemeClr val="tx1"/>
                </a:solidFill>
                <a:latin typeface="Georgia"/>
                <a:cs typeface="Georgia"/>
              </a:rPr>
              <a:t>Decision Analysis can meet these challenges</a:t>
            </a:r>
          </a:p>
          <a:p>
            <a:pPr algn="ctr"/>
            <a:r>
              <a:rPr lang="en-US" sz="2400" b="1" dirty="0" smtClean="0">
                <a:solidFill>
                  <a:schemeClr val="tx1"/>
                </a:solidFill>
                <a:latin typeface="Georgia"/>
                <a:cs typeface="Georgia"/>
              </a:rPr>
              <a:t>Potential </a:t>
            </a:r>
            <a:r>
              <a:rPr lang="en-US" sz="2400" b="1" dirty="0">
                <a:solidFill>
                  <a:schemeClr val="tx1"/>
                </a:solidFill>
                <a:latin typeface="Georgia"/>
                <a:cs typeface="Georgia"/>
              </a:rPr>
              <a:t>to change the way we do Research for Development</a:t>
            </a:r>
          </a:p>
          <a:p>
            <a:pPr algn="ctr"/>
            <a:r>
              <a:rPr lang="en-US" sz="2400" b="1" dirty="0" smtClean="0">
                <a:solidFill>
                  <a:schemeClr val="tx1"/>
                </a:solidFill>
                <a:latin typeface="Georgia"/>
                <a:cs typeface="Georgia"/>
              </a:rPr>
              <a:t>Can overcome </a:t>
            </a:r>
            <a:r>
              <a:rPr lang="en-US" sz="2400" b="1" dirty="0">
                <a:solidFill>
                  <a:schemeClr val="tx1"/>
                </a:solidFill>
                <a:latin typeface="Georgia"/>
                <a:cs typeface="Georgia"/>
              </a:rPr>
              <a:t>challenges in </a:t>
            </a:r>
            <a:r>
              <a:rPr lang="en-US" sz="2400" b="1" dirty="0" smtClean="0">
                <a:solidFill>
                  <a:schemeClr val="tx1"/>
                </a:solidFill>
                <a:latin typeface="Georgia"/>
                <a:cs typeface="Georgia"/>
              </a:rPr>
              <a:t>supporting </a:t>
            </a:r>
            <a:r>
              <a:rPr lang="en-US" sz="2400" b="1" dirty="0">
                <a:solidFill>
                  <a:schemeClr val="tx1"/>
                </a:solidFill>
                <a:latin typeface="Georgia"/>
                <a:cs typeface="Georgia"/>
              </a:rPr>
              <a:t>decisions through </a:t>
            </a:r>
            <a:r>
              <a:rPr lang="en-US" sz="2400" b="1" dirty="0" smtClean="0">
                <a:solidFill>
                  <a:schemeClr val="tx1"/>
                </a:solidFill>
                <a:latin typeface="Georgia"/>
                <a:cs typeface="Georgia"/>
              </a:rPr>
              <a:t>research</a:t>
            </a:r>
            <a:endParaRPr lang="en-US" sz="2400" b="1" dirty="0">
              <a:solidFill>
                <a:schemeClr val="tx1"/>
              </a:solidFill>
              <a:latin typeface="Georgia"/>
              <a:cs typeface="Georgia"/>
            </a:endParaRPr>
          </a:p>
        </p:txBody>
      </p:sp>
      <p:sp>
        <p:nvSpPr>
          <p:cNvPr id="2" name="Slide Number Placeholder 1"/>
          <p:cNvSpPr>
            <a:spLocks noGrp="1"/>
          </p:cNvSpPr>
          <p:nvPr>
            <p:ph type="sldNum" sz="quarter" idx="12"/>
          </p:nvPr>
        </p:nvSpPr>
        <p:spPr/>
        <p:txBody>
          <a:bodyPr/>
          <a:lstStyle/>
          <a:p>
            <a:fld id="{C2D29DEA-C2FF-4F9C-8F85-7923E6F9F7B8}" type="slidenum">
              <a:rPr lang="en-US" smtClean="0"/>
              <a:t>5</a:t>
            </a:fld>
            <a:endParaRPr lang="en-US"/>
          </a:p>
        </p:txBody>
      </p:sp>
      <p:pic>
        <p:nvPicPr>
          <p:cNvPr id="7" name="Picture 6" descr="Group Work.png"/>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062321" y="1468603"/>
            <a:ext cx="1799224" cy="1798755"/>
          </a:xfrm>
          <a:prstGeom prst="rect">
            <a:avLst/>
          </a:prstGeom>
        </p:spPr>
      </p:pic>
      <p:grpSp>
        <p:nvGrpSpPr>
          <p:cNvPr id="8" name="Group 7"/>
          <p:cNvGrpSpPr/>
          <p:nvPr/>
        </p:nvGrpSpPr>
        <p:grpSpPr>
          <a:xfrm>
            <a:off x="8220600" y="918557"/>
            <a:ext cx="3492337" cy="1210643"/>
            <a:chOff x="691388" y="4133326"/>
            <a:chExt cx="4476838" cy="2486758"/>
          </a:xfrm>
        </p:grpSpPr>
        <p:sp>
          <p:nvSpPr>
            <p:cNvPr id="9" name="Connector 8"/>
            <p:cNvSpPr/>
            <p:nvPr/>
          </p:nvSpPr>
          <p:spPr>
            <a:xfrm>
              <a:off x="2875336" y="4274966"/>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000" dirty="0">
                <a:latin typeface="Georgia"/>
                <a:cs typeface="Georgia"/>
              </a:endParaRPr>
            </a:p>
          </p:txBody>
        </p:sp>
        <p:sp>
          <p:nvSpPr>
            <p:cNvPr id="11" name="Connector 10"/>
            <p:cNvSpPr/>
            <p:nvPr/>
          </p:nvSpPr>
          <p:spPr>
            <a:xfrm>
              <a:off x="3085392" y="495454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000" dirty="0">
                <a:latin typeface="Georgia"/>
                <a:cs typeface="Georgia"/>
              </a:endParaRPr>
            </a:p>
          </p:txBody>
        </p:sp>
        <p:cxnSp>
          <p:nvCxnSpPr>
            <p:cNvPr id="12" name="Straight Arrow Connector 11"/>
            <p:cNvCxnSpPr>
              <a:stCxn id="9" idx="4"/>
              <a:endCxn id="11" idx="0"/>
            </p:cNvCxnSpPr>
            <p:nvPr/>
          </p:nvCxnSpPr>
          <p:spPr>
            <a:xfrm>
              <a:off x="3328448" y="4718762"/>
              <a:ext cx="210056" cy="235780"/>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3" name="Connector 12"/>
            <p:cNvSpPr/>
            <p:nvPr/>
          </p:nvSpPr>
          <p:spPr>
            <a:xfrm>
              <a:off x="1997574" y="4754457"/>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000" dirty="0">
                <a:latin typeface="Georgia"/>
                <a:cs typeface="Georgia"/>
              </a:endParaRPr>
            </a:p>
          </p:txBody>
        </p:sp>
        <p:sp>
          <p:nvSpPr>
            <p:cNvPr id="14" name="Connector 13"/>
            <p:cNvSpPr/>
            <p:nvPr/>
          </p:nvSpPr>
          <p:spPr>
            <a:xfrm>
              <a:off x="2478018" y="5398344"/>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000" dirty="0">
                <a:latin typeface="Georgia"/>
                <a:cs typeface="Georgia"/>
              </a:endParaRPr>
            </a:p>
          </p:txBody>
        </p:sp>
        <p:cxnSp>
          <p:nvCxnSpPr>
            <p:cNvPr id="15" name="Straight Arrow Connector 14"/>
            <p:cNvCxnSpPr>
              <a:stCxn id="13" idx="4"/>
              <a:endCxn id="14" idx="0"/>
            </p:cNvCxnSpPr>
            <p:nvPr/>
          </p:nvCxnSpPr>
          <p:spPr>
            <a:xfrm>
              <a:off x="2450686" y="5198253"/>
              <a:ext cx="480444" cy="200088"/>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6" name="Connector 15"/>
            <p:cNvSpPr/>
            <p:nvPr/>
          </p:nvSpPr>
          <p:spPr>
            <a:xfrm>
              <a:off x="4262003" y="471876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000" dirty="0">
                <a:latin typeface="Georgia"/>
                <a:cs typeface="Georgia"/>
              </a:endParaRPr>
            </a:p>
          </p:txBody>
        </p:sp>
        <p:sp>
          <p:nvSpPr>
            <p:cNvPr id="17" name="Connector 16"/>
            <p:cNvSpPr/>
            <p:nvPr/>
          </p:nvSpPr>
          <p:spPr>
            <a:xfrm>
              <a:off x="3778662" y="5843011"/>
              <a:ext cx="906223" cy="443799"/>
            </a:xfrm>
            <a:prstGeom prst="flowChartConnector">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dirty="0">
                <a:latin typeface="Georgia"/>
                <a:cs typeface="Georgia"/>
              </a:endParaRPr>
            </a:p>
          </p:txBody>
        </p:sp>
        <p:cxnSp>
          <p:nvCxnSpPr>
            <p:cNvPr id="18" name="Straight Arrow Connector 17"/>
            <p:cNvCxnSpPr>
              <a:stCxn id="16" idx="4"/>
              <a:endCxn id="17" idx="0"/>
            </p:cNvCxnSpPr>
            <p:nvPr/>
          </p:nvCxnSpPr>
          <p:spPr>
            <a:xfrm flipH="1">
              <a:off x="4231776" y="5162564"/>
              <a:ext cx="483339" cy="680447"/>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9" name="Connector 18"/>
            <p:cNvSpPr/>
            <p:nvPr/>
          </p:nvSpPr>
          <p:spPr>
            <a:xfrm>
              <a:off x="1185068" y="5532398"/>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000" dirty="0">
                <a:latin typeface="Georgia"/>
                <a:cs typeface="Georgia"/>
              </a:endParaRPr>
            </a:p>
          </p:txBody>
        </p:sp>
        <p:sp>
          <p:nvSpPr>
            <p:cNvPr id="20" name="Connector 19"/>
            <p:cNvSpPr/>
            <p:nvPr/>
          </p:nvSpPr>
          <p:spPr>
            <a:xfrm>
              <a:off x="1665514" y="617628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000" dirty="0">
                <a:latin typeface="Georgia"/>
                <a:cs typeface="Georgia"/>
              </a:endParaRPr>
            </a:p>
          </p:txBody>
        </p:sp>
        <p:cxnSp>
          <p:nvCxnSpPr>
            <p:cNvPr id="21" name="Straight Arrow Connector 20"/>
            <p:cNvCxnSpPr>
              <a:stCxn id="19" idx="4"/>
              <a:endCxn id="20" idx="0"/>
            </p:cNvCxnSpPr>
            <p:nvPr/>
          </p:nvCxnSpPr>
          <p:spPr>
            <a:xfrm>
              <a:off x="1638182" y="5976194"/>
              <a:ext cx="480444" cy="200088"/>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9" idx="0"/>
              <a:endCxn id="13" idx="3"/>
            </p:cNvCxnSpPr>
            <p:nvPr/>
          </p:nvCxnSpPr>
          <p:spPr>
            <a:xfrm flipV="1">
              <a:off x="1638182" y="5133263"/>
              <a:ext cx="492108" cy="399135"/>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0" idx="7"/>
              <a:endCxn id="14" idx="3"/>
            </p:cNvCxnSpPr>
            <p:nvPr/>
          </p:nvCxnSpPr>
          <p:spPr>
            <a:xfrm flipV="1">
              <a:off x="2439022" y="5777147"/>
              <a:ext cx="171710" cy="464128"/>
            </a:xfrm>
            <a:prstGeom prst="straightConnector1">
              <a:avLst/>
            </a:prstGeom>
            <a:ln>
              <a:solidFill>
                <a:schemeClr val="accent3">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0"/>
              <a:endCxn id="9" idx="2"/>
            </p:cNvCxnSpPr>
            <p:nvPr/>
          </p:nvCxnSpPr>
          <p:spPr>
            <a:xfrm flipV="1">
              <a:off x="2450687" y="4496866"/>
              <a:ext cx="424649" cy="257591"/>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4" idx="7"/>
              <a:endCxn id="11" idx="4"/>
            </p:cNvCxnSpPr>
            <p:nvPr/>
          </p:nvCxnSpPr>
          <p:spPr>
            <a:xfrm flipV="1">
              <a:off x="3251529" y="5398344"/>
              <a:ext cx="286975" cy="64993"/>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1" idx="6"/>
              <a:endCxn id="16" idx="3"/>
            </p:cNvCxnSpPr>
            <p:nvPr/>
          </p:nvCxnSpPr>
          <p:spPr>
            <a:xfrm flipV="1">
              <a:off x="3991614" y="5097568"/>
              <a:ext cx="403102" cy="78874"/>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7" idx="2"/>
              <a:endCxn id="20" idx="6"/>
            </p:cNvCxnSpPr>
            <p:nvPr/>
          </p:nvCxnSpPr>
          <p:spPr>
            <a:xfrm flipH="1">
              <a:off x="2571737" y="6064908"/>
              <a:ext cx="1206927" cy="333274"/>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7" idx="1"/>
              <a:endCxn id="14" idx="6"/>
            </p:cNvCxnSpPr>
            <p:nvPr/>
          </p:nvCxnSpPr>
          <p:spPr>
            <a:xfrm flipH="1" flipV="1">
              <a:off x="3384241" y="5620244"/>
              <a:ext cx="527134" cy="287760"/>
            </a:xfrm>
            <a:prstGeom prst="straightConnector1">
              <a:avLst/>
            </a:prstGeom>
            <a:ln>
              <a:solidFill>
                <a:srgbClr val="77933C"/>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691388" y="4133326"/>
              <a:ext cx="1759299" cy="433039"/>
            </a:xfrm>
            <a:prstGeom prst="rect">
              <a:avLst/>
            </a:prstGeom>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a:latin typeface="Georgia"/>
                <a:cs typeface="Georgia"/>
              </a:endParaRPr>
            </a:p>
          </p:txBody>
        </p:sp>
        <p:cxnSp>
          <p:nvCxnSpPr>
            <p:cNvPr id="31" name="Straight Arrow Connector 30"/>
            <p:cNvCxnSpPr>
              <a:stCxn id="30" idx="2"/>
              <a:endCxn id="19" idx="0"/>
            </p:cNvCxnSpPr>
            <p:nvPr/>
          </p:nvCxnSpPr>
          <p:spPr>
            <a:xfrm>
              <a:off x="1571038" y="4566365"/>
              <a:ext cx="67144" cy="966033"/>
            </a:xfrm>
            <a:prstGeom prst="straightConnector1">
              <a:avLst/>
            </a:prstGeom>
            <a:ln>
              <a:solidFill>
                <a:schemeClr val="accent3">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30" idx="3"/>
              <a:endCxn id="9" idx="1"/>
            </p:cNvCxnSpPr>
            <p:nvPr/>
          </p:nvCxnSpPr>
          <p:spPr>
            <a:xfrm flipV="1">
              <a:off x="2450688" y="4339959"/>
              <a:ext cx="557363" cy="9887"/>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0" idx="2"/>
              <a:endCxn id="13" idx="1"/>
            </p:cNvCxnSpPr>
            <p:nvPr/>
          </p:nvCxnSpPr>
          <p:spPr>
            <a:xfrm>
              <a:off x="1571036" y="4566365"/>
              <a:ext cx="559252" cy="253085"/>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709430" y="5843008"/>
              <a:ext cx="184618" cy="369332"/>
            </a:xfrm>
            <a:prstGeom prst="rect">
              <a:avLst/>
            </a:prstGeom>
            <a:noFill/>
          </p:spPr>
          <p:txBody>
            <a:bodyPr wrap="none" rtlCol="0">
              <a:spAutoFit/>
            </a:bodyPr>
            <a:lstStyle/>
            <a:p>
              <a:endParaRPr lang="en-US" dirty="0">
                <a:latin typeface="Georgia"/>
                <a:cs typeface="Georgia"/>
              </a:endParaRPr>
            </a:p>
          </p:txBody>
        </p:sp>
        <p:sp>
          <p:nvSpPr>
            <p:cNvPr id="35" name="TextBox 34"/>
            <p:cNvSpPr txBox="1"/>
            <p:nvPr/>
          </p:nvSpPr>
          <p:spPr>
            <a:xfrm>
              <a:off x="2837077" y="4691545"/>
              <a:ext cx="184618" cy="369332"/>
            </a:xfrm>
            <a:prstGeom prst="rect">
              <a:avLst/>
            </a:prstGeom>
            <a:noFill/>
          </p:spPr>
          <p:txBody>
            <a:bodyPr wrap="none" rtlCol="0">
              <a:spAutoFit/>
            </a:bodyPr>
            <a:lstStyle/>
            <a:p>
              <a:endParaRPr lang="en-US" dirty="0">
                <a:latin typeface="Georgia"/>
                <a:cs typeface="Georgia"/>
              </a:endParaRPr>
            </a:p>
          </p:txBody>
        </p:sp>
        <p:sp>
          <p:nvSpPr>
            <p:cNvPr id="36" name="TextBox 35"/>
            <p:cNvSpPr txBox="1"/>
            <p:nvPr/>
          </p:nvSpPr>
          <p:spPr>
            <a:xfrm>
              <a:off x="2050287" y="5373521"/>
              <a:ext cx="184618" cy="369332"/>
            </a:xfrm>
            <a:prstGeom prst="rect">
              <a:avLst/>
            </a:prstGeom>
            <a:noFill/>
          </p:spPr>
          <p:txBody>
            <a:bodyPr wrap="none" rtlCol="0">
              <a:spAutoFit/>
            </a:bodyPr>
            <a:lstStyle/>
            <a:p>
              <a:endParaRPr lang="en-US" dirty="0">
                <a:latin typeface="Georgia"/>
                <a:cs typeface="Georgia"/>
              </a:endParaRPr>
            </a:p>
          </p:txBody>
        </p:sp>
      </p:grpSp>
      <p:grpSp>
        <p:nvGrpSpPr>
          <p:cNvPr id="37" name="Group 36"/>
          <p:cNvGrpSpPr>
            <a:grpSpLocks noChangeAspect="1"/>
          </p:cNvGrpSpPr>
          <p:nvPr/>
        </p:nvGrpSpPr>
        <p:grpSpPr>
          <a:xfrm>
            <a:off x="7302161" y="2211346"/>
            <a:ext cx="4595031" cy="2690844"/>
            <a:chOff x="334047" y="521637"/>
            <a:chExt cx="7848749" cy="4890562"/>
          </a:xfrm>
        </p:grpSpPr>
        <p:sp>
          <p:nvSpPr>
            <p:cNvPr id="38" name="Right Arrow 37"/>
            <p:cNvSpPr/>
            <p:nvPr/>
          </p:nvSpPr>
          <p:spPr>
            <a:xfrm>
              <a:off x="4444888" y="3002499"/>
              <a:ext cx="3476341" cy="1103422"/>
            </a:xfrm>
            <a:prstGeom prst="rightArrow">
              <a:avLst>
                <a:gd name="adj1" fmla="val 50000"/>
                <a:gd name="adj2" fmla="val 154653"/>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orgia"/>
                <a:cs typeface="Georgia"/>
              </a:endParaRPr>
            </a:p>
          </p:txBody>
        </p:sp>
        <p:sp>
          <p:nvSpPr>
            <p:cNvPr id="39" name="Right Arrow 38"/>
            <p:cNvSpPr/>
            <p:nvPr/>
          </p:nvSpPr>
          <p:spPr>
            <a:xfrm>
              <a:off x="1960159" y="2665675"/>
              <a:ext cx="3451406" cy="1777071"/>
            </a:xfrm>
            <a:prstGeom prst="rightArrow">
              <a:avLst>
                <a:gd name="adj1" fmla="val 50000"/>
                <a:gd name="adj2" fmla="val 86264"/>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orgia"/>
                <a:cs typeface="Georgia"/>
              </a:endParaRPr>
            </a:p>
          </p:txBody>
        </p:sp>
        <p:sp>
          <p:nvSpPr>
            <p:cNvPr id="40" name="Right Arrow 39"/>
            <p:cNvSpPr/>
            <p:nvPr/>
          </p:nvSpPr>
          <p:spPr>
            <a:xfrm>
              <a:off x="334047" y="2371569"/>
              <a:ext cx="3056908" cy="2365282"/>
            </a:xfrm>
            <a:prstGeom prst="rightArrow">
              <a:avLst>
                <a:gd name="adj1" fmla="val 50000"/>
                <a:gd name="adj2" fmla="val 86264"/>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orgia"/>
                <a:cs typeface="Georgia"/>
              </a:endParaRPr>
            </a:p>
          </p:txBody>
        </p:sp>
        <p:sp>
          <p:nvSpPr>
            <p:cNvPr id="41" name="TextBox 40"/>
            <p:cNvSpPr txBox="1"/>
            <p:nvPr/>
          </p:nvSpPr>
          <p:spPr>
            <a:xfrm>
              <a:off x="6826910" y="521637"/>
              <a:ext cx="1282263" cy="2407107"/>
            </a:xfrm>
            <a:prstGeom prst="rect">
              <a:avLst/>
            </a:prstGeom>
            <a:noFill/>
          </p:spPr>
          <p:txBody>
            <a:bodyPr wrap="none" rtlCol="0">
              <a:spAutoFit/>
            </a:bodyPr>
            <a:lstStyle/>
            <a:p>
              <a:r>
                <a:rPr lang="en-US" sz="11600" b="1" dirty="0" smtClean="0">
                  <a:solidFill>
                    <a:schemeClr val="accent3">
                      <a:lumMod val="60000"/>
                      <a:lumOff val="40000"/>
                    </a:schemeClr>
                  </a:solidFill>
                  <a:latin typeface="Georgia"/>
                  <a:cs typeface="Georgia"/>
                </a:rPr>
                <a:t>?</a:t>
              </a:r>
              <a:endParaRPr lang="en-US" sz="11600" b="1" dirty="0">
                <a:solidFill>
                  <a:schemeClr val="accent3">
                    <a:lumMod val="60000"/>
                    <a:lumOff val="40000"/>
                  </a:schemeClr>
                </a:solidFill>
                <a:latin typeface="Georgia"/>
                <a:cs typeface="Georgia"/>
              </a:endParaRPr>
            </a:p>
          </p:txBody>
        </p:sp>
        <p:sp>
          <p:nvSpPr>
            <p:cNvPr id="42" name="TextBox 41"/>
            <p:cNvSpPr txBox="1"/>
            <p:nvPr/>
          </p:nvSpPr>
          <p:spPr>
            <a:xfrm>
              <a:off x="5589484" y="3328324"/>
              <a:ext cx="1412478" cy="399792"/>
            </a:xfrm>
            <a:prstGeom prst="rect">
              <a:avLst/>
            </a:prstGeom>
            <a:noFill/>
          </p:spPr>
          <p:txBody>
            <a:bodyPr wrap="none" rtlCol="0">
              <a:spAutoFit/>
            </a:bodyPr>
            <a:lstStyle/>
            <a:p>
              <a:r>
                <a:rPr lang="en-US" sz="1200" b="1" dirty="0" smtClean="0">
                  <a:latin typeface="Georgia"/>
                  <a:cs typeface="Georgia"/>
                </a:rPr>
                <a:t>Outcomes </a:t>
              </a:r>
              <a:endParaRPr lang="en-US" sz="1200" b="1" dirty="0">
                <a:latin typeface="Georgia"/>
                <a:cs typeface="Georgia"/>
              </a:endParaRPr>
            </a:p>
          </p:txBody>
        </p:sp>
        <p:sp>
          <p:nvSpPr>
            <p:cNvPr id="43" name="Rectangle 42"/>
            <p:cNvSpPr/>
            <p:nvPr/>
          </p:nvSpPr>
          <p:spPr>
            <a:xfrm>
              <a:off x="3220159" y="3297331"/>
              <a:ext cx="1767682" cy="503441"/>
            </a:xfrm>
            <a:prstGeom prst="rect">
              <a:avLst/>
            </a:prstGeom>
          </p:spPr>
          <p:txBody>
            <a:bodyPr wrap="square">
              <a:spAutoFit/>
            </a:bodyPr>
            <a:lstStyle/>
            <a:p>
              <a:pPr algn="ctr"/>
              <a:r>
                <a:rPr lang="en-US" sz="1200" b="1" dirty="0" smtClean="0">
                  <a:latin typeface="Georgia"/>
                  <a:cs typeface="Georgia"/>
                </a:rPr>
                <a:t>Outputs</a:t>
              </a:r>
              <a:endParaRPr lang="en-US" sz="1200" b="1" dirty="0">
                <a:latin typeface="Georgia"/>
                <a:cs typeface="Georgia"/>
              </a:endParaRPr>
            </a:p>
          </p:txBody>
        </p:sp>
        <p:sp>
          <p:nvSpPr>
            <p:cNvPr id="44" name="TextBox 43"/>
            <p:cNvSpPr txBox="1"/>
            <p:nvPr/>
          </p:nvSpPr>
          <p:spPr>
            <a:xfrm>
              <a:off x="5099940" y="1583343"/>
              <a:ext cx="831591" cy="1420588"/>
            </a:xfrm>
            <a:prstGeom prst="rect">
              <a:avLst/>
            </a:prstGeom>
            <a:noFill/>
          </p:spPr>
          <p:txBody>
            <a:bodyPr wrap="none" rtlCol="0">
              <a:spAutoFit/>
            </a:bodyPr>
            <a:lstStyle/>
            <a:p>
              <a:r>
                <a:rPr lang="en-US" sz="6600" b="1" dirty="0" smtClean="0">
                  <a:solidFill>
                    <a:schemeClr val="accent3">
                      <a:lumMod val="60000"/>
                      <a:lumOff val="40000"/>
                    </a:schemeClr>
                  </a:solidFill>
                  <a:latin typeface="Georgia"/>
                  <a:cs typeface="Georgia"/>
                </a:rPr>
                <a:t>?</a:t>
              </a:r>
              <a:endParaRPr lang="en-US" sz="6600" b="1" dirty="0">
                <a:solidFill>
                  <a:schemeClr val="accent3">
                    <a:lumMod val="60000"/>
                    <a:lumOff val="40000"/>
                  </a:schemeClr>
                </a:solidFill>
                <a:latin typeface="Georgia"/>
                <a:cs typeface="Georgia"/>
              </a:endParaRPr>
            </a:p>
          </p:txBody>
        </p:sp>
        <p:sp>
          <p:nvSpPr>
            <p:cNvPr id="45" name="Rectangle 44"/>
            <p:cNvSpPr/>
            <p:nvPr/>
          </p:nvSpPr>
          <p:spPr>
            <a:xfrm>
              <a:off x="449740" y="3062090"/>
              <a:ext cx="2333539" cy="828676"/>
            </a:xfrm>
            <a:prstGeom prst="rect">
              <a:avLst/>
            </a:prstGeom>
          </p:spPr>
          <p:txBody>
            <a:bodyPr wrap="square">
              <a:spAutoFit/>
            </a:bodyPr>
            <a:lstStyle/>
            <a:p>
              <a:pPr algn="ctr"/>
              <a:r>
                <a:rPr lang="en-US" sz="1200" b="1" dirty="0" smtClean="0">
                  <a:latin typeface="Georgia"/>
                  <a:cs typeface="Georgia"/>
                </a:rPr>
                <a:t>Agricultural development  decision</a:t>
              </a:r>
              <a:endParaRPr lang="en-US" sz="1200" b="1" dirty="0">
                <a:latin typeface="Georgia"/>
                <a:cs typeface="Georgia"/>
              </a:endParaRPr>
            </a:p>
          </p:txBody>
        </p:sp>
        <p:sp>
          <p:nvSpPr>
            <p:cNvPr id="46" name="TextBox 45"/>
            <p:cNvSpPr txBox="1"/>
            <p:nvPr/>
          </p:nvSpPr>
          <p:spPr>
            <a:xfrm>
              <a:off x="6900533" y="3005092"/>
              <a:ext cx="1282263" cy="2407107"/>
            </a:xfrm>
            <a:prstGeom prst="rect">
              <a:avLst/>
            </a:prstGeom>
            <a:noFill/>
          </p:spPr>
          <p:txBody>
            <a:bodyPr wrap="none" rtlCol="0">
              <a:spAutoFit/>
            </a:bodyPr>
            <a:lstStyle/>
            <a:p>
              <a:r>
                <a:rPr lang="en-US" sz="11600" b="1" dirty="0" smtClean="0">
                  <a:solidFill>
                    <a:schemeClr val="accent2">
                      <a:lumMod val="60000"/>
                      <a:lumOff val="40000"/>
                    </a:schemeClr>
                  </a:solidFill>
                  <a:latin typeface="Georgia"/>
                  <a:cs typeface="Georgia"/>
                </a:rPr>
                <a:t>?</a:t>
              </a:r>
              <a:endParaRPr lang="en-US" sz="11600" b="1" dirty="0">
                <a:solidFill>
                  <a:schemeClr val="accent2">
                    <a:lumMod val="60000"/>
                    <a:lumOff val="40000"/>
                  </a:schemeClr>
                </a:solidFill>
                <a:latin typeface="Georgia"/>
                <a:cs typeface="Georgia"/>
              </a:endParaRPr>
            </a:p>
          </p:txBody>
        </p:sp>
        <p:sp>
          <p:nvSpPr>
            <p:cNvPr id="47" name="TextBox 46"/>
            <p:cNvSpPr txBox="1"/>
            <p:nvPr/>
          </p:nvSpPr>
          <p:spPr>
            <a:xfrm>
              <a:off x="5051738" y="3389226"/>
              <a:ext cx="831591" cy="1420588"/>
            </a:xfrm>
            <a:prstGeom prst="rect">
              <a:avLst/>
            </a:prstGeom>
            <a:noFill/>
          </p:spPr>
          <p:txBody>
            <a:bodyPr wrap="none" rtlCol="0">
              <a:spAutoFit/>
            </a:bodyPr>
            <a:lstStyle/>
            <a:p>
              <a:r>
                <a:rPr lang="en-US" sz="6600" b="1" dirty="0" smtClean="0">
                  <a:solidFill>
                    <a:schemeClr val="accent2">
                      <a:lumMod val="60000"/>
                      <a:lumOff val="40000"/>
                    </a:schemeClr>
                  </a:solidFill>
                  <a:latin typeface="Georgia"/>
                  <a:cs typeface="Georgia"/>
                </a:rPr>
                <a:t>?</a:t>
              </a:r>
              <a:endParaRPr lang="en-US" sz="6600" b="1" dirty="0">
                <a:solidFill>
                  <a:schemeClr val="accent2">
                    <a:lumMod val="60000"/>
                    <a:lumOff val="40000"/>
                  </a:schemeClr>
                </a:solidFill>
                <a:latin typeface="Georgia"/>
                <a:cs typeface="Georgia"/>
              </a:endParaRPr>
            </a:p>
          </p:txBody>
        </p:sp>
        <p:sp>
          <p:nvSpPr>
            <p:cNvPr id="48" name="TextBox 47"/>
            <p:cNvSpPr txBox="1"/>
            <p:nvPr/>
          </p:nvSpPr>
          <p:spPr>
            <a:xfrm>
              <a:off x="3178835" y="1710723"/>
              <a:ext cx="723429" cy="1183825"/>
            </a:xfrm>
            <a:prstGeom prst="rect">
              <a:avLst/>
            </a:prstGeom>
            <a:noFill/>
          </p:spPr>
          <p:txBody>
            <a:bodyPr wrap="none" rtlCol="0">
              <a:spAutoFit/>
            </a:bodyPr>
            <a:lstStyle/>
            <a:p>
              <a:r>
                <a:rPr lang="en-US" sz="5400" b="1" dirty="0" smtClean="0">
                  <a:solidFill>
                    <a:schemeClr val="accent3">
                      <a:lumMod val="60000"/>
                      <a:lumOff val="40000"/>
                    </a:schemeClr>
                  </a:solidFill>
                  <a:latin typeface="Georgia"/>
                  <a:cs typeface="Georgia"/>
                </a:rPr>
                <a:t>?</a:t>
              </a:r>
              <a:endParaRPr lang="en-US" sz="5400" b="1" dirty="0">
                <a:solidFill>
                  <a:schemeClr val="accent3">
                    <a:lumMod val="60000"/>
                    <a:lumOff val="40000"/>
                  </a:schemeClr>
                </a:solidFill>
                <a:latin typeface="Georgia"/>
                <a:cs typeface="Georgia"/>
              </a:endParaRPr>
            </a:p>
          </p:txBody>
        </p:sp>
        <p:sp>
          <p:nvSpPr>
            <p:cNvPr id="49" name="TextBox 48"/>
            <p:cNvSpPr txBox="1"/>
            <p:nvPr/>
          </p:nvSpPr>
          <p:spPr>
            <a:xfrm>
              <a:off x="3149906" y="3567027"/>
              <a:ext cx="723429" cy="1183825"/>
            </a:xfrm>
            <a:prstGeom prst="rect">
              <a:avLst/>
            </a:prstGeom>
            <a:noFill/>
          </p:spPr>
          <p:txBody>
            <a:bodyPr wrap="none" rtlCol="0">
              <a:spAutoFit/>
            </a:bodyPr>
            <a:lstStyle/>
            <a:p>
              <a:r>
                <a:rPr lang="en-US" sz="5400" b="1" dirty="0" smtClean="0">
                  <a:solidFill>
                    <a:schemeClr val="accent2">
                      <a:lumMod val="60000"/>
                      <a:lumOff val="40000"/>
                    </a:schemeClr>
                  </a:solidFill>
                  <a:latin typeface="Georgia"/>
                  <a:cs typeface="Georgia"/>
                </a:rPr>
                <a:t>?</a:t>
              </a:r>
              <a:endParaRPr lang="en-US" sz="5400" b="1" dirty="0">
                <a:solidFill>
                  <a:schemeClr val="accent2">
                    <a:lumMod val="60000"/>
                    <a:lumOff val="40000"/>
                  </a:schemeClr>
                </a:solidFill>
                <a:latin typeface="Georgia"/>
                <a:cs typeface="Georgia"/>
              </a:endParaRPr>
            </a:p>
          </p:txBody>
        </p:sp>
      </p:grpSp>
    </p:spTree>
    <p:extLst>
      <p:ext uri="{BB962C8B-B14F-4D97-AF65-F5344CB8AC3E}">
        <p14:creationId xmlns:p14="http://schemas.microsoft.com/office/powerpoint/2010/main" val="3371547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1" end="1"/>
                                            </p:txEl>
                                          </p:spTgt>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Cognitive_Bias_Codex_-_180+_biases,_designed_by_John_Manoogian_III_(jm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203551" cy="6858000"/>
          </a:xfrm>
          <a:prstGeom prst="rect">
            <a:avLst/>
          </a:prstGeom>
        </p:spPr>
      </p:pic>
      <p:sp>
        <p:nvSpPr>
          <p:cNvPr id="6" name="Rectangle 5"/>
          <p:cNvSpPr/>
          <p:nvPr/>
        </p:nvSpPr>
        <p:spPr>
          <a:xfrm rot="16200000">
            <a:off x="9182331" y="2945113"/>
            <a:ext cx="4572000" cy="646331"/>
          </a:xfrm>
          <a:prstGeom prst="rect">
            <a:avLst/>
          </a:prstGeom>
        </p:spPr>
        <p:txBody>
          <a:bodyPr>
            <a:spAutoFit/>
          </a:bodyPr>
          <a:lstStyle/>
          <a:p>
            <a:pPr algn="ctr"/>
            <a:r>
              <a:rPr lang="en-US" dirty="0">
                <a:solidFill>
                  <a:srgbClr val="7F7F7F"/>
                </a:solidFill>
                <a:latin typeface="Georgia"/>
                <a:cs typeface="Georgia"/>
              </a:rPr>
              <a:t>Wikipedia's complete (as of 2016) list of cognitive biases, </a:t>
            </a:r>
            <a:r>
              <a:rPr lang="en-US" dirty="0" smtClean="0">
                <a:solidFill>
                  <a:srgbClr val="7F7F7F"/>
                </a:solidFill>
                <a:latin typeface="Georgia"/>
                <a:cs typeface="Georgia"/>
              </a:rPr>
              <a:t>John </a:t>
            </a:r>
            <a:r>
              <a:rPr lang="en-US" dirty="0" err="1" smtClean="0">
                <a:solidFill>
                  <a:srgbClr val="7F7F7F"/>
                </a:solidFill>
                <a:latin typeface="Georgia"/>
                <a:cs typeface="Georgia"/>
              </a:rPr>
              <a:t>Manoogian</a:t>
            </a:r>
            <a:endParaRPr lang="en-US" dirty="0">
              <a:solidFill>
                <a:srgbClr val="7F7F7F"/>
              </a:solidFill>
              <a:latin typeface="Georgia"/>
              <a:cs typeface="Georgia"/>
            </a:endParaRPr>
          </a:p>
        </p:txBody>
      </p:sp>
      <p:pic>
        <p:nvPicPr>
          <p:cNvPr id="5" name="Picture 4" descr="The_Cognitive_Bias_Codex_-_180+_biases,_designed_by_John_Manoogian_III_(jm3).png"/>
          <p:cNvPicPr>
            <a:picLocks noChangeAspect="1"/>
          </p:cNvPicPr>
          <p:nvPr/>
        </p:nvPicPr>
        <p:blipFill rotWithShape="1">
          <a:blip r:embed="rId2">
            <a:extLst>
              <a:ext uri="{28A0092B-C50C-407E-A947-70E740481C1C}">
                <a14:useLocalDpi xmlns:a14="http://schemas.microsoft.com/office/drawing/2010/main" val="0"/>
              </a:ext>
            </a:extLst>
          </a:blip>
          <a:srcRect l="72940" t="90563"/>
          <a:stretch/>
        </p:blipFill>
        <p:spPr>
          <a:xfrm rot="16200000">
            <a:off x="8874377" y="2812689"/>
            <a:ext cx="3227376" cy="839135"/>
          </a:xfrm>
          <a:prstGeom prst="rect">
            <a:avLst/>
          </a:prstGeom>
        </p:spPr>
      </p:pic>
      <p:sp>
        <p:nvSpPr>
          <p:cNvPr id="2" name="Slide Number Placeholder 1"/>
          <p:cNvSpPr>
            <a:spLocks noGrp="1"/>
          </p:cNvSpPr>
          <p:nvPr>
            <p:ph type="sldNum" sz="quarter" idx="12"/>
          </p:nvPr>
        </p:nvSpPr>
        <p:spPr/>
        <p:txBody>
          <a:bodyPr/>
          <a:lstStyle/>
          <a:p>
            <a:fld id="{C2D29DEA-C2FF-4F9C-8F85-7923E6F9F7B8}" type="slidenum">
              <a:rPr lang="en-US" smtClean="0"/>
              <a:t>50</a:t>
            </a:fld>
            <a:endParaRPr lang="en-US"/>
          </a:p>
        </p:txBody>
      </p:sp>
    </p:spTree>
    <p:extLst>
      <p:ext uri="{BB962C8B-B14F-4D97-AF65-F5344CB8AC3E}">
        <p14:creationId xmlns:p14="http://schemas.microsoft.com/office/powerpoint/2010/main" val="411722745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3600" b="1" dirty="0" err="1"/>
              <a:t>Debiasing</a:t>
            </a:r>
            <a:r>
              <a:rPr lang="en-US" sz="3600" b="1" dirty="0"/>
              <a:t> </a:t>
            </a:r>
            <a:r>
              <a:rPr lang="en-US" sz="3600" b="1" dirty="0" smtClean="0"/>
              <a:t>techniques</a:t>
            </a:r>
            <a:endParaRPr lang="en-US" sz="3600" b="1" dirty="0"/>
          </a:p>
        </p:txBody>
      </p:sp>
      <p:sp>
        <p:nvSpPr>
          <p:cNvPr id="5" name="Rectangle 4"/>
          <p:cNvSpPr/>
          <p:nvPr/>
        </p:nvSpPr>
        <p:spPr>
          <a:xfrm>
            <a:off x="10825333" y="3765755"/>
            <a:ext cx="816079" cy="1376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2" name="Content Placeholder 1"/>
          <p:cNvSpPr>
            <a:spLocks noGrp="1"/>
          </p:cNvSpPr>
          <p:nvPr>
            <p:ph idx="1"/>
          </p:nvPr>
        </p:nvSpPr>
        <p:spPr/>
        <p:txBody>
          <a:bodyPr>
            <a:normAutofit/>
          </a:bodyPr>
          <a:lstStyle/>
          <a:p>
            <a:r>
              <a:rPr lang="en-US" dirty="0" smtClean="0"/>
              <a:t>Prompt </a:t>
            </a:r>
            <a:r>
              <a:rPr lang="en-US" dirty="0"/>
              <a:t>for alternative hypotheses</a:t>
            </a:r>
          </a:p>
          <a:p>
            <a:r>
              <a:rPr lang="en-US" dirty="0"/>
              <a:t>Avoid anchors</a:t>
            </a:r>
          </a:p>
          <a:p>
            <a:r>
              <a:rPr lang="en-US" dirty="0"/>
              <a:t>Provide multiple and counter anchors</a:t>
            </a:r>
          </a:p>
          <a:p>
            <a:r>
              <a:rPr lang="en-US" dirty="0" smtClean="0"/>
              <a:t>Ask </a:t>
            </a:r>
            <a:r>
              <a:rPr lang="en-US" dirty="0"/>
              <a:t>for </a:t>
            </a:r>
            <a:r>
              <a:rPr lang="en-US" dirty="0" smtClean="0"/>
              <a:t>counterfactuals</a:t>
            </a:r>
          </a:p>
          <a:p>
            <a:r>
              <a:rPr lang="en-US" dirty="0" smtClean="0"/>
              <a:t>Use </a:t>
            </a:r>
            <a:r>
              <a:rPr lang="en-US" dirty="0"/>
              <a:t>multiple </a:t>
            </a:r>
            <a:r>
              <a:rPr lang="en-US" dirty="0" smtClean="0"/>
              <a:t>experts</a:t>
            </a:r>
          </a:p>
          <a:p>
            <a:r>
              <a:rPr lang="en-US" dirty="0" smtClean="0"/>
              <a:t>Adopt group processes</a:t>
            </a:r>
          </a:p>
          <a:p>
            <a:endParaRPr lang="en-US" dirty="0"/>
          </a:p>
          <a:p>
            <a:pPr marL="342900" lvl="1" indent="-342900">
              <a:buFont typeface="Arial"/>
              <a:buChar char="•"/>
            </a:pPr>
            <a:endParaRPr lang="en-US" dirty="0"/>
          </a:p>
        </p:txBody>
      </p:sp>
      <p:sp>
        <p:nvSpPr>
          <p:cNvPr id="4" name="Rectangle 3"/>
          <p:cNvSpPr/>
          <p:nvPr/>
        </p:nvSpPr>
        <p:spPr>
          <a:xfrm>
            <a:off x="1128893" y="6174420"/>
            <a:ext cx="10021193" cy="646331"/>
          </a:xfrm>
          <a:prstGeom prst="rect">
            <a:avLst/>
          </a:prstGeom>
        </p:spPr>
        <p:txBody>
          <a:bodyPr wrap="none">
            <a:spAutoFit/>
          </a:bodyPr>
          <a:lstStyle/>
          <a:p>
            <a:pPr algn="ctr"/>
            <a:r>
              <a:rPr lang="en-US" dirty="0" err="1" smtClean="0">
                <a:solidFill>
                  <a:srgbClr val="7F7F7F"/>
                </a:solidFill>
                <a:latin typeface="Georgia"/>
                <a:cs typeface="Georgia"/>
              </a:rPr>
              <a:t>Montibeller</a:t>
            </a:r>
            <a:r>
              <a:rPr lang="en-US" dirty="0" smtClean="0">
                <a:solidFill>
                  <a:srgbClr val="7F7F7F"/>
                </a:solidFill>
                <a:latin typeface="Georgia"/>
                <a:cs typeface="Georgia"/>
              </a:rPr>
              <a:t> and </a:t>
            </a:r>
            <a:r>
              <a:rPr lang="en-US" dirty="0" err="1" smtClean="0">
                <a:solidFill>
                  <a:srgbClr val="7F7F7F"/>
                </a:solidFill>
                <a:latin typeface="Georgia"/>
                <a:cs typeface="Georgia"/>
              </a:rPr>
              <a:t>Detlof</a:t>
            </a:r>
            <a:r>
              <a:rPr lang="en-US" dirty="0" smtClean="0">
                <a:solidFill>
                  <a:srgbClr val="7F7F7F"/>
                </a:solidFill>
                <a:latin typeface="Georgia"/>
                <a:cs typeface="Georgia"/>
              </a:rPr>
              <a:t> von </a:t>
            </a:r>
            <a:r>
              <a:rPr lang="en-US" dirty="0" err="1" smtClean="0">
                <a:solidFill>
                  <a:srgbClr val="7F7F7F"/>
                </a:solidFill>
                <a:latin typeface="Georgia"/>
                <a:cs typeface="Georgia"/>
              </a:rPr>
              <a:t>Winterfeldt</a:t>
            </a:r>
            <a:r>
              <a:rPr lang="en-US" dirty="0" smtClean="0">
                <a:solidFill>
                  <a:srgbClr val="7F7F7F"/>
                </a:solidFill>
                <a:latin typeface="Georgia"/>
                <a:cs typeface="Georgia"/>
              </a:rPr>
              <a:t>. 2015. Cognitive and Motivational Biases in Decision and</a:t>
            </a:r>
          </a:p>
          <a:p>
            <a:pPr algn="ctr"/>
            <a:r>
              <a:rPr lang="en-US" dirty="0" smtClean="0">
                <a:solidFill>
                  <a:srgbClr val="7F7F7F"/>
                </a:solidFill>
                <a:latin typeface="Georgia"/>
                <a:cs typeface="Georgia"/>
              </a:rPr>
              <a:t>Risk Analysis, </a:t>
            </a:r>
            <a:r>
              <a:rPr lang="en-US" i="1" dirty="0" smtClean="0">
                <a:solidFill>
                  <a:srgbClr val="7F7F7F"/>
                </a:solidFill>
                <a:latin typeface="Georgia"/>
                <a:cs typeface="Georgia"/>
              </a:rPr>
              <a:t>Risk Analysis</a:t>
            </a:r>
            <a:r>
              <a:rPr lang="en-US" dirty="0" smtClean="0">
                <a:solidFill>
                  <a:srgbClr val="7F7F7F"/>
                </a:solidFill>
                <a:latin typeface="Georgia"/>
                <a:cs typeface="Georgia"/>
              </a:rPr>
              <a:t> </a:t>
            </a:r>
            <a:endParaRPr lang="en-US" dirty="0">
              <a:solidFill>
                <a:srgbClr val="7F7F7F"/>
              </a:solidFill>
              <a:latin typeface="Georgia"/>
              <a:cs typeface="Georgia"/>
            </a:endParaRPr>
          </a:p>
        </p:txBody>
      </p:sp>
      <p:pic>
        <p:nvPicPr>
          <p:cNvPr id="3" name="Picture 2" descr="Group Wo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9525" y="2015977"/>
            <a:ext cx="4140707" cy="4139628"/>
          </a:xfrm>
          <a:prstGeom prst="rect">
            <a:avLst/>
          </a:prstGeom>
        </p:spPr>
      </p:pic>
      <p:sp>
        <p:nvSpPr>
          <p:cNvPr id="6" name="Slide Number Placeholder 5"/>
          <p:cNvSpPr>
            <a:spLocks noGrp="1"/>
          </p:cNvSpPr>
          <p:nvPr>
            <p:ph type="sldNum" sz="quarter" idx="12"/>
          </p:nvPr>
        </p:nvSpPr>
        <p:spPr/>
        <p:txBody>
          <a:bodyPr/>
          <a:lstStyle/>
          <a:p>
            <a:fld id="{C2D29DEA-C2FF-4F9C-8F85-7923E6F9F7B8}" type="slidenum">
              <a:rPr lang="en-US" smtClean="0"/>
              <a:t>51</a:t>
            </a:fld>
            <a:endParaRPr lang="en-US"/>
          </a:p>
        </p:txBody>
      </p:sp>
    </p:spTree>
    <p:extLst>
      <p:ext uri="{BB962C8B-B14F-4D97-AF65-F5344CB8AC3E}">
        <p14:creationId xmlns:p14="http://schemas.microsoft.com/office/powerpoint/2010/main" val="2952711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9441469" y="2862181"/>
            <a:ext cx="791895" cy="807558"/>
            <a:chOff x="4620102" y="4449408"/>
            <a:chExt cx="791688" cy="807558"/>
          </a:xfrm>
          <a:solidFill>
            <a:schemeClr val="accent1">
              <a:alpha val="46000"/>
            </a:schemeClr>
          </a:solidFill>
        </p:grpSpPr>
        <p:sp>
          <p:nvSpPr>
            <p:cNvPr id="7" name="Circular Arrow 6"/>
            <p:cNvSpPr/>
            <p:nvPr/>
          </p:nvSpPr>
          <p:spPr>
            <a:xfrm rot="10800000">
              <a:off x="4641808" y="4497083"/>
              <a:ext cx="769982" cy="759883"/>
            </a:xfrm>
            <a:prstGeom prst="circularArrow">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noFill/>
                <a:latin typeface="Georgia"/>
                <a:cs typeface="Georgia"/>
              </a:endParaRPr>
            </a:p>
          </p:txBody>
        </p:sp>
        <p:sp>
          <p:nvSpPr>
            <p:cNvPr id="8" name="Circular Arrow 7"/>
            <p:cNvSpPr/>
            <p:nvPr/>
          </p:nvSpPr>
          <p:spPr>
            <a:xfrm rot="21561417">
              <a:off x="4620102" y="4449408"/>
              <a:ext cx="769982" cy="759883"/>
            </a:xfrm>
            <a:prstGeom prst="circularArrow">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noFill/>
                <a:latin typeface="Georgia"/>
                <a:cs typeface="Georgia"/>
              </a:endParaRPr>
            </a:p>
          </p:txBody>
        </p:sp>
      </p:grpSp>
      <p:grpSp>
        <p:nvGrpSpPr>
          <p:cNvPr id="10" name="Group 9"/>
          <p:cNvGrpSpPr>
            <a:grpSpLocks noChangeAspect="1"/>
          </p:cNvGrpSpPr>
          <p:nvPr/>
        </p:nvGrpSpPr>
        <p:grpSpPr>
          <a:xfrm>
            <a:off x="8780329" y="2187971"/>
            <a:ext cx="2114171" cy="2155989"/>
            <a:chOff x="4620102" y="4449408"/>
            <a:chExt cx="791688" cy="807558"/>
          </a:xfrm>
          <a:solidFill>
            <a:schemeClr val="accent1">
              <a:alpha val="46000"/>
            </a:schemeClr>
          </a:solidFill>
        </p:grpSpPr>
        <p:sp>
          <p:nvSpPr>
            <p:cNvPr id="11" name="Circular Arrow 10"/>
            <p:cNvSpPr/>
            <p:nvPr/>
          </p:nvSpPr>
          <p:spPr>
            <a:xfrm rot="10800000">
              <a:off x="4641808" y="4497083"/>
              <a:ext cx="769982" cy="759883"/>
            </a:xfrm>
            <a:prstGeom prst="circularArrow">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noFill/>
                <a:latin typeface="Georgia"/>
                <a:cs typeface="Georgia"/>
              </a:endParaRPr>
            </a:p>
          </p:txBody>
        </p:sp>
        <p:sp>
          <p:nvSpPr>
            <p:cNvPr id="12" name="Circular Arrow 11"/>
            <p:cNvSpPr/>
            <p:nvPr/>
          </p:nvSpPr>
          <p:spPr>
            <a:xfrm rot="21561417">
              <a:off x="4620102" y="4449408"/>
              <a:ext cx="769982" cy="759883"/>
            </a:xfrm>
            <a:prstGeom prst="circularArrow">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noFill/>
                <a:latin typeface="Georgia"/>
                <a:cs typeface="Georgia"/>
              </a:endParaRPr>
            </a:p>
          </p:txBody>
        </p:sp>
      </p:grpSp>
      <p:grpSp>
        <p:nvGrpSpPr>
          <p:cNvPr id="13" name="Group 12"/>
          <p:cNvGrpSpPr>
            <a:grpSpLocks noChangeAspect="1"/>
          </p:cNvGrpSpPr>
          <p:nvPr/>
        </p:nvGrpSpPr>
        <p:grpSpPr>
          <a:xfrm>
            <a:off x="7823405" y="1212119"/>
            <a:ext cx="4028019" cy="4107693"/>
            <a:chOff x="4620102" y="4449408"/>
            <a:chExt cx="791688" cy="807558"/>
          </a:xfrm>
          <a:solidFill>
            <a:schemeClr val="accent1">
              <a:alpha val="46000"/>
            </a:schemeClr>
          </a:solidFill>
        </p:grpSpPr>
        <p:sp>
          <p:nvSpPr>
            <p:cNvPr id="14" name="Circular Arrow 13"/>
            <p:cNvSpPr/>
            <p:nvPr/>
          </p:nvSpPr>
          <p:spPr>
            <a:xfrm rot="10800000">
              <a:off x="4641808" y="4497083"/>
              <a:ext cx="769982" cy="759883"/>
            </a:xfrm>
            <a:prstGeom prst="circularArrow">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noFill/>
                <a:latin typeface="Georgia"/>
                <a:cs typeface="Georgia"/>
              </a:endParaRPr>
            </a:p>
          </p:txBody>
        </p:sp>
        <p:sp>
          <p:nvSpPr>
            <p:cNvPr id="15" name="Circular Arrow 14"/>
            <p:cNvSpPr/>
            <p:nvPr/>
          </p:nvSpPr>
          <p:spPr>
            <a:xfrm rot="21561417">
              <a:off x="4620102" y="4449408"/>
              <a:ext cx="769982" cy="759883"/>
            </a:xfrm>
            <a:prstGeom prst="circularArrow">
              <a:avLst>
                <a:gd name="adj1" fmla="val 12500"/>
                <a:gd name="adj2" fmla="val 1142319"/>
                <a:gd name="adj3" fmla="val 20457681"/>
                <a:gd name="adj4" fmla="val 10862509"/>
                <a:gd name="adj5" fmla="val 125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noFill/>
                <a:latin typeface="Georgia"/>
                <a:cs typeface="Georgia"/>
              </a:endParaRPr>
            </a:p>
          </p:txBody>
        </p:sp>
      </p:grpSp>
      <p:pic>
        <p:nvPicPr>
          <p:cNvPr id="2" name="Picture 1" descr="Group Work.png"/>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70517" y="3010872"/>
            <a:ext cx="1799224" cy="1798755"/>
          </a:xfrm>
          <a:prstGeom prst="rect">
            <a:avLst/>
          </a:prstGeom>
        </p:spPr>
      </p:pic>
      <p:pic>
        <p:nvPicPr>
          <p:cNvPr id="3" name="Picture 2" descr="Group Work.png"/>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227852" y="3010872"/>
            <a:ext cx="1799224" cy="1798755"/>
          </a:xfrm>
          <a:prstGeom prst="rect">
            <a:avLst/>
          </a:prstGeom>
        </p:spPr>
      </p:pic>
      <p:pic>
        <p:nvPicPr>
          <p:cNvPr id="4" name="Picture 3" descr="Group Work.png"/>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80492" y="1212119"/>
            <a:ext cx="1799224" cy="1798755"/>
          </a:xfrm>
          <a:prstGeom prst="rect">
            <a:avLst/>
          </a:prstGeom>
        </p:spPr>
      </p:pic>
      <p:grpSp>
        <p:nvGrpSpPr>
          <p:cNvPr id="102" name="Group 101"/>
          <p:cNvGrpSpPr/>
          <p:nvPr/>
        </p:nvGrpSpPr>
        <p:grpSpPr>
          <a:xfrm>
            <a:off x="1696518" y="4796903"/>
            <a:ext cx="3839183" cy="1997765"/>
            <a:chOff x="691388" y="4133326"/>
            <a:chExt cx="4476838" cy="2486758"/>
          </a:xfrm>
        </p:grpSpPr>
        <p:sp>
          <p:nvSpPr>
            <p:cNvPr id="104" name="Connector 103"/>
            <p:cNvSpPr/>
            <p:nvPr/>
          </p:nvSpPr>
          <p:spPr>
            <a:xfrm>
              <a:off x="2875336" y="4274966"/>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a1</a:t>
              </a:r>
              <a:endParaRPr lang="en-US" dirty="0">
                <a:latin typeface="Georgia"/>
                <a:cs typeface="Georgia"/>
              </a:endParaRPr>
            </a:p>
          </p:txBody>
        </p:sp>
        <p:sp>
          <p:nvSpPr>
            <p:cNvPr id="105" name="Connector 104"/>
            <p:cNvSpPr/>
            <p:nvPr/>
          </p:nvSpPr>
          <p:spPr>
            <a:xfrm>
              <a:off x="3085392" y="495454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b3</a:t>
              </a:r>
              <a:endParaRPr lang="en-US" dirty="0">
                <a:latin typeface="Georgia"/>
                <a:cs typeface="Georgia"/>
              </a:endParaRPr>
            </a:p>
          </p:txBody>
        </p:sp>
        <p:cxnSp>
          <p:nvCxnSpPr>
            <p:cNvPr id="106" name="Straight Arrow Connector 105"/>
            <p:cNvCxnSpPr>
              <a:stCxn id="104" idx="4"/>
              <a:endCxn id="105" idx="0"/>
            </p:cNvCxnSpPr>
            <p:nvPr/>
          </p:nvCxnSpPr>
          <p:spPr>
            <a:xfrm>
              <a:off x="3328448" y="4718762"/>
              <a:ext cx="210056" cy="23578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7" name="Connector 106"/>
            <p:cNvSpPr/>
            <p:nvPr/>
          </p:nvSpPr>
          <p:spPr>
            <a:xfrm>
              <a:off x="1997574" y="4754457"/>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a2</a:t>
              </a:r>
              <a:endParaRPr lang="en-US" dirty="0">
                <a:latin typeface="Georgia"/>
                <a:cs typeface="Georgia"/>
              </a:endParaRPr>
            </a:p>
          </p:txBody>
        </p:sp>
        <p:sp>
          <p:nvSpPr>
            <p:cNvPr id="108" name="Connector 107"/>
            <p:cNvSpPr/>
            <p:nvPr/>
          </p:nvSpPr>
          <p:spPr>
            <a:xfrm>
              <a:off x="2478018" y="5398344"/>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b2</a:t>
              </a:r>
              <a:endParaRPr lang="en-US" dirty="0">
                <a:latin typeface="Georgia"/>
                <a:cs typeface="Georgia"/>
              </a:endParaRPr>
            </a:p>
          </p:txBody>
        </p:sp>
        <p:cxnSp>
          <p:nvCxnSpPr>
            <p:cNvPr id="109" name="Straight Arrow Connector 108"/>
            <p:cNvCxnSpPr>
              <a:stCxn id="107" idx="4"/>
              <a:endCxn id="108" idx="0"/>
            </p:cNvCxnSpPr>
            <p:nvPr/>
          </p:nvCxnSpPr>
          <p:spPr>
            <a:xfrm>
              <a:off x="2450686" y="5198253"/>
              <a:ext cx="480444" cy="2000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0" name="Connector 109"/>
            <p:cNvSpPr/>
            <p:nvPr/>
          </p:nvSpPr>
          <p:spPr>
            <a:xfrm>
              <a:off x="4262003" y="471876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a4</a:t>
              </a:r>
              <a:endParaRPr lang="en-US" dirty="0">
                <a:latin typeface="Georgia"/>
                <a:cs typeface="Georgia"/>
              </a:endParaRPr>
            </a:p>
          </p:txBody>
        </p:sp>
        <p:sp>
          <p:nvSpPr>
            <p:cNvPr id="111" name="Connector 110"/>
            <p:cNvSpPr/>
            <p:nvPr/>
          </p:nvSpPr>
          <p:spPr>
            <a:xfrm>
              <a:off x="3778662" y="5843011"/>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b4</a:t>
              </a:r>
              <a:endParaRPr lang="en-US" dirty="0">
                <a:latin typeface="Georgia"/>
                <a:cs typeface="Georgia"/>
              </a:endParaRPr>
            </a:p>
          </p:txBody>
        </p:sp>
        <p:cxnSp>
          <p:nvCxnSpPr>
            <p:cNvPr id="112" name="Straight Arrow Connector 111"/>
            <p:cNvCxnSpPr>
              <a:stCxn id="110" idx="4"/>
              <a:endCxn id="111" idx="0"/>
            </p:cNvCxnSpPr>
            <p:nvPr/>
          </p:nvCxnSpPr>
          <p:spPr>
            <a:xfrm flipH="1">
              <a:off x="4231776" y="5162564"/>
              <a:ext cx="483339" cy="68044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3" name="Connector 112"/>
            <p:cNvSpPr/>
            <p:nvPr/>
          </p:nvSpPr>
          <p:spPr>
            <a:xfrm>
              <a:off x="1185068" y="5532398"/>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a3</a:t>
              </a:r>
              <a:endParaRPr lang="en-US" dirty="0">
                <a:latin typeface="Georgia"/>
                <a:cs typeface="Georgia"/>
              </a:endParaRPr>
            </a:p>
          </p:txBody>
        </p:sp>
        <p:sp>
          <p:nvSpPr>
            <p:cNvPr id="114" name="Connector 113"/>
            <p:cNvSpPr/>
            <p:nvPr/>
          </p:nvSpPr>
          <p:spPr>
            <a:xfrm>
              <a:off x="1665514" y="617628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b1</a:t>
              </a:r>
              <a:endParaRPr lang="en-US" dirty="0">
                <a:latin typeface="Georgia"/>
                <a:cs typeface="Georgia"/>
              </a:endParaRPr>
            </a:p>
          </p:txBody>
        </p:sp>
        <p:cxnSp>
          <p:nvCxnSpPr>
            <p:cNvPr id="115" name="Straight Arrow Connector 114"/>
            <p:cNvCxnSpPr>
              <a:stCxn id="113" idx="4"/>
              <a:endCxn id="114" idx="0"/>
            </p:cNvCxnSpPr>
            <p:nvPr/>
          </p:nvCxnSpPr>
          <p:spPr>
            <a:xfrm>
              <a:off x="1638182" y="5976194"/>
              <a:ext cx="480444" cy="2000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113" idx="0"/>
              <a:endCxn id="107" idx="3"/>
            </p:cNvCxnSpPr>
            <p:nvPr/>
          </p:nvCxnSpPr>
          <p:spPr>
            <a:xfrm flipV="1">
              <a:off x="1638182" y="5133263"/>
              <a:ext cx="492108" cy="3991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14" idx="7"/>
              <a:endCxn id="108" idx="3"/>
            </p:cNvCxnSpPr>
            <p:nvPr/>
          </p:nvCxnSpPr>
          <p:spPr>
            <a:xfrm flipV="1">
              <a:off x="2439022" y="5777147"/>
              <a:ext cx="171710" cy="46412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stCxn id="107" idx="0"/>
              <a:endCxn id="104" idx="2"/>
            </p:cNvCxnSpPr>
            <p:nvPr/>
          </p:nvCxnSpPr>
          <p:spPr>
            <a:xfrm flipV="1">
              <a:off x="2450687" y="4496866"/>
              <a:ext cx="424649" cy="25759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a:stCxn id="108" idx="7"/>
              <a:endCxn id="105" idx="4"/>
            </p:cNvCxnSpPr>
            <p:nvPr/>
          </p:nvCxnSpPr>
          <p:spPr>
            <a:xfrm flipV="1">
              <a:off x="3251529" y="5398344"/>
              <a:ext cx="286975" cy="6499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a:stCxn id="105" idx="6"/>
              <a:endCxn id="110" idx="3"/>
            </p:cNvCxnSpPr>
            <p:nvPr/>
          </p:nvCxnSpPr>
          <p:spPr>
            <a:xfrm flipV="1">
              <a:off x="3991614" y="5097568"/>
              <a:ext cx="403102" cy="78874"/>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11" idx="2"/>
              <a:endCxn id="114" idx="6"/>
            </p:cNvCxnSpPr>
            <p:nvPr/>
          </p:nvCxnSpPr>
          <p:spPr>
            <a:xfrm flipH="1">
              <a:off x="2571737" y="6064908"/>
              <a:ext cx="1206927" cy="333274"/>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a:stCxn id="111" idx="1"/>
              <a:endCxn id="108" idx="6"/>
            </p:cNvCxnSpPr>
            <p:nvPr/>
          </p:nvCxnSpPr>
          <p:spPr>
            <a:xfrm flipH="1" flipV="1">
              <a:off x="3384241" y="5620244"/>
              <a:ext cx="527134" cy="28776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691388" y="4133326"/>
              <a:ext cx="1759299" cy="433039"/>
            </a:xfrm>
            <a:prstGeom prst="rect">
              <a:avLst/>
            </a:prstGeom>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latin typeface="Georgia"/>
                  <a:cs typeface="Georgia"/>
                </a:rPr>
                <a:t>A?</a:t>
              </a:r>
              <a:endParaRPr lang="en-US" dirty="0">
                <a:latin typeface="Georgia"/>
                <a:cs typeface="Georgia"/>
              </a:endParaRPr>
            </a:p>
          </p:txBody>
        </p:sp>
        <p:cxnSp>
          <p:nvCxnSpPr>
            <p:cNvPr id="124" name="Straight Arrow Connector 123"/>
            <p:cNvCxnSpPr>
              <a:stCxn id="123" idx="2"/>
              <a:endCxn id="113" idx="0"/>
            </p:cNvCxnSpPr>
            <p:nvPr/>
          </p:nvCxnSpPr>
          <p:spPr>
            <a:xfrm>
              <a:off x="1571038" y="4566365"/>
              <a:ext cx="67144" cy="966033"/>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stCxn id="123" idx="3"/>
              <a:endCxn id="104" idx="1"/>
            </p:cNvCxnSpPr>
            <p:nvPr/>
          </p:nvCxnSpPr>
          <p:spPr>
            <a:xfrm flipV="1">
              <a:off x="2450688" y="4339959"/>
              <a:ext cx="557363" cy="988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23" idx="2"/>
              <a:endCxn id="107" idx="1"/>
            </p:cNvCxnSpPr>
            <p:nvPr/>
          </p:nvCxnSpPr>
          <p:spPr>
            <a:xfrm>
              <a:off x="1571036" y="4566365"/>
              <a:ext cx="559252" cy="253085"/>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7" name="TextBox 126"/>
            <p:cNvSpPr txBox="1"/>
            <p:nvPr/>
          </p:nvSpPr>
          <p:spPr>
            <a:xfrm>
              <a:off x="2709430" y="5843008"/>
              <a:ext cx="329829" cy="421422"/>
            </a:xfrm>
            <a:prstGeom prst="rect">
              <a:avLst/>
            </a:prstGeom>
            <a:noFill/>
          </p:spPr>
          <p:txBody>
            <a:bodyPr wrap="none" rtlCol="0">
              <a:spAutoFit/>
            </a:bodyPr>
            <a:lstStyle/>
            <a:p>
              <a:r>
                <a:rPr lang="en-US" sz="1600" dirty="0" smtClean="0">
                  <a:latin typeface="Georgia"/>
                  <a:cs typeface="Georgia"/>
                </a:rPr>
                <a:t>?</a:t>
              </a:r>
              <a:endParaRPr lang="en-US" sz="1600" dirty="0">
                <a:latin typeface="Georgia"/>
                <a:cs typeface="Georgia"/>
              </a:endParaRPr>
            </a:p>
          </p:txBody>
        </p:sp>
        <p:sp>
          <p:nvSpPr>
            <p:cNvPr id="128" name="TextBox 127"/>
            <p:cNvSpPr txBox="1"/>
            <p:nvPr/>
          </p:nvSpPr>
          <p:spPr>
            <a:xfrm>
              <a:off x="1608219" y="4848756"/>
              <a:ext cx="329829" cy="421422"/>
            </a:xfrm>
            <a:prstGeom prst="rect">
              <a:avLst/>
            </a:prstGeom>
            <a:noFill/>
          </p:spPr>
          <p:txBody>
            <a:bodyPr wrap="none" rtlCol="0">
              <a:spAutoFit/>
            </a:bodyPr>
            <a:lstStyle/>
            <a:p>
              <a:r>
                <a:rPr lang="en-US" sz="1600" dirty="0" smtClean="0">
                  <a:latin typeface="Georgia"/>
                  <a:cs typeface="Georgia"/>
                </a:rPr>
                <a:t>?</a:t>
              </a:r>
              <a:endParaRPr lang="en-US" sz="1600" dirty="0">
                <a:latin typeface="Georgia"/>
                <a:cs typeface="Georgia"/>
              </a:endParaRPr>
            </a:p>
          </p:txBody>
        </p:sp>
        <p:sp>
          <p:nvSpPr>
            <p:cNvPr id="129" name="TextBox 128"/>
            <p:cNvSpPr txBox="1"/>
            <p:nvPr/>
          </p:nvSpPr>
          <p:spPr>
            <a:xfrm>
              <a:off x="3699172" y="5502862"/>
              <a:ext cx="329829" cy="421422"/>
            </a:xfrm>
            <a:prstGeom prst="rect">
              <a:avLst/>
            </a:prstGeom>
            <a:noFill/>
          </p:spPr>
          <p:txBody>
            <a:bodyPr wrap="none" rtlCol="0">
              <a:spAutoFit/>
            </a:bodyPr>
            <a:lstStyle/>
            <a:p>
              <a:r>
                <a:rPr lang="en-US" sz="1600" dirty="0" smtClean="0">
                  <a:latin typeface="Georgia"/>
                  <a:cs typeface="Georgia"/>
                </a:rPr>
                <a:t>?</a:t>
              </a:r>
              <a:endParaRPr lang="en-US" sz="1600" dirty="0">
                <a:latin typeface="Georgia"/>
                <a:cs typeface="Georgia"/>
              </a:endParaRPr>
            </a:p>
          </p:txBody>
        </p:sp>
        <p:sp>
          <p:nvSpPr>
            <p:cNvPr id="130" name="TextBox 129"/>
            <p:cNvSpPr txBox="1"/>
            <p:nvPr/>
          </p:nvSpPr>
          <p:spPr>
            <a:xfrm>
              <a:off x="2837077" y="4691546"/>
              <a:ext cx="329829" cy="421422"/>
            </a:xfrm>
            <a:prstGeom prst="rect">
              <a:avLst/>
            </a:prstGeom>
            <a:noFill/>
          </p:spPr>
          <p:txBody>
            <a:bodyPr wrap="none" rtlCol="0">
              <a:spAutoFit/>
            </a:bodyPr>
            <a:lstStyle/>
            <a:p>
              <a:r>
                <a:rPr lang="en-US" sz="1600" dirty="0" smtClean="0">
                  <a:latin typeface="Georgia"/>
                  <a:cs typeface="Georgia"/>
                </a:rPr>
                <a:t>?</a:t>
              </a:r>
              <a:endParaRPr lang="en-US" sz="1600" dirty="0">
                <a:latin typeface="Georgia"/>
                <a:cs typeface="Georgia"/>
              </a:endParaRPr>
            </a:p>
          </p:txBody>
        </p:sp>
        <p:sp>
          <p:nvSpPr>
            <p:cNvPr id="131" name="TextBox 130"/>
            <p:cNvSpPr txBox="1"/>
            <p:nvPr/>
          </p:nvSpPr>
          <p:spPr>
            <a:xfrm>
              <a:off x="2050287" y="5373522"/>
              <a:ext cx="329829" cy="421422"/>
            </a:xfrm>
            <a:prstGeom prst="rect">
              <a:avLst/>
            </a:prstGeom>
            <a:noFill/>
          </p:spPr>
          <p:txBody>
            <a:bodyPr wrap="none" rtlCol="0">
              <a:spAutoFit/>
            </a:bodyPr>
            <a:lstStyle/>
            <a:p>
              <a:r>
                <a:rPr lang="en-US" sz="1600" dirty="0" smtClean="0">
                  <a:latin typeface="Georgia"/>
                  <a:cs typeface="Georgia"/>
                </a:rPr>
                <a:t>?</a:t>
              </a:r>
              <a:endParaRPr lang="en-US" sz="1600" dirty="0">
                <a:latin typeface="Georgia"/>
                <a:cs typeface="Georgia"/>
              </a:endParaRPr>
            </a:p>
          </p:txBody>
        </p:sp>
      </p:grpSp>
      <p:grpSp>
        <p:nvGrpSpPr>
          <p:cNvPr id="132" name="Group 131"/>
          <p:cNvGrpSpPr/>
          <p:nvPr/>
        </p:nvGrpSpPr>
        <p:grpSpPr>
          <a:xfrm>
            <a:off x="6478783" y="4781742"/>
            <a:ext cx="3839183" cy="1997765"/>
            <a:chOff x="691388" y="4133326"/>
            <a:chExt cx="4476838" cy="2486758"/>
          </a:xfrm>
        </p:grpSpPr>
        <p:sp>
          <p:nvSpPr>
            <p:cNvPr id="133" name="Connector 132"/>
            <p:cNvSpPr/>
            <p:nvPr/>
          </p:nvSpPr>
          <p:spPr>
            <a:xfrm>
              <a:off x="2875336" y="4274966"/>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a1</a:t>
              </a:r>
              <a:endParaRPr lang="en-US" dirty="0">
                <a:latin typeface="Georgia"/>
                <a:cs typeface="Georgia"/>
              </a:endParaRPr>
            </a:p>
          </p:txBody>
        </p:sp>
        <p:sp>
          <p:nvSpPr>
            <p:cNvPr id="134" name="Connector 133"/>
            <p:cNvSpPr/>
            <p:nvPr/>
          </p:nvSpPr>
          <p:spPr>
            <a:xfrm>
              <a:off x="3085392" y="495454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b3</a:t>
              </a:r>
              <a:endParaRPr lang="en-US" dirty="0">
                <a:latin typeface="Georgia"/>
                <a:cs typeface="Georgia"/>
              </a:endParaRPr>
            </a:p>
          </p:txBody>
        </p:sp>
        <p:cxnSp>
          <p:nvCxnSpPr>
            <p:cNvPr id="135" name="Straight Arrow Connector 134"/>
            <p:cNvCxnSpPr>
              <a:stCxn id="133" idx="4"/>
              <a:endCxn id="134" idx="0"/>
            </p:cNvCxnSpPr>
            <p:nvPr/>
          </p:nvCxnSpPr>
          <p:spPr>
            <a:xfrm>
              <a:off x="3328448" y="4718762"/>
              <a:ext cx="210056" cy="235780"/>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36" name="Connector 135"/>
            <p:cNvSpPr/>
            <p:nvPr/>
          </p:nvSpPr>
          <p:spPr>
            <a:xfrm>
              <a:off x="1997574" y="4754457"/>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a2</a:t>
              </a:r>
              <a:endParaRPr lang="en-US" dirty="0">
                <a:latin typeface="Georgia"/>
                <a:cs typeface="Georgia"/>
              </a:endParaRPr>
            </a:p>
          </p:txBody>
        </p:sp>
        <p:sp>
          <p:nvSpPr>
            <p:cNvPr id="137" name="Connector 136"/>
            <p:cNvSpPr/>
            <p:nvPr/>
          </p:nvSpPr>
          <p:spPr>
            <a:xfrm>
              <a:off x="2478018" y="5398344"/>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b2</a:t>
              </a:r>
              <a:endParaRPr lang="en-US" dirty="0">
                <a:latin typeface="Georgia"/>
                <a:cs typeface="Georgia"/>
              </a:endParaRPr>
            </a:p>
          </p:txBody>
        </p:sp>
        <p:cxnSp>
          <p:nvCxnSpPr>
            <p:cNvPr id="138" name="Straight Arrow Connector 137"/>
            <p:cNvCxnSpPr>
              <a:stCxn id="136" idx="4"/>
              <a:endCxn id="137" idx="0"/>
            </p:cNvCxnSpPr>
            <p:nvPr/>
          </p:nvCxnSpPr>
          <p:spPr>
            <a:xfrm>
              <a:off x="2450686" y="5198253"/>
              <a:ext cx="480444" cy="200088"/>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39" name="Connector 138"/>
            <p:cNvSpPr/>
            <p:nvPr/>
          </p:nvSpPr>
          <p:spPr>
            <a:xfrm>
              <a:off x="4262003" y="471876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a4</a:t>
              </a:r>
              <a:endParaRPr lang="en-US" dirty="0">
                <a:latin typeface="Georgia"/>
                <a:cs typeface="Georgia"/>
              </a:endParaRPr>
            </a:p>
          </p:txBody>
        </p:sp>
        <p:sp>
          <p:nvSpPr>
            <p:cNvPr id="140" name="Connector 139"/>
            <p:cNvSpPr/>
            <p:nvPr/>
          </p:nvSpPr>
          <p:spPr>
            <a:xfrm>
              <a:off x="3778662" y="5843011"/>
              <a:ext cx="906223" cy="443799"/>
            </a:xfrm>
            <a:prstGeom prst="flowChartConnector">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Georgia"/>
                  <a:cs typeface="Georgia"/>
                </a:rPr>
                <a:t>b4</a:t>
              </a:r>
              <a:endParaRPr lang="en-US" dirty="0">
                <a:latin typeface="Georgia"/>
                <a:cs typeface="Georgia"/>
              </a:endParaRPr>
            </a:p>
          </p:txBody>
        </p:sp>
        <p:cxnSp>
          <p:nvCxnSpPr>
            <p:cNvPr id="141" name="Straight Arrow Connector 140"/>
            <p:cNvCxnSpPr>
              <a:stCxn id="139" idx="4"/>
              <a:endCxn id="140" idx="0"/>
            </p:cNvCxnSpPr>
            <p:nvPr/>
          </p:nvCxnSpPr>
          <p:spPr>
            <a:xfrm flipH="1">
              <a:off x="4231776" y="5162564"/>
              <a:ext cx="483339" cy="680447"/>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42" name="Connector 141"/>
            <p:cNvSpPr/>
            <p:nvPr/>
          </p:nvSpPr>
          <p:spPr>
            <a:xfrm>
              <a:off x="1185068" y="5532398"/>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a3</a:t>
              </a:r>
              <a:endParaRPr lang="en-US" dirty="0">
                <a:latin typeface="Georgia"/>
                <a:cs typeface="Georgia"/>
              </a:endParaRPr>
            </a:p>
          </p:txBody>
        </p:sp>
        <p:sp>
          <p:nvSpPr>
            <p:cNvPr id="143" name="Connector 142"/>
            <p:cNvSpPr/>
            <p:nvPr/>
          </p:nvSpPr>
          <p:spPr>
            <a:xfrm>
              <a:off x="1665514" y="617628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atin typeface="Georgia"/>
                  <a:cs typeface="Georgia"/>
                </a:rPr>
                <a:t>b1</a:t>
              </a:r>
              <a:endParaRPr lang="en-US" dirty="0">
                <a:latin typeface="Georgia"/>
                <a:cs typeface="Georgia"/>
              </a:endParaRPr>
            </a:p>
          </p:txBody>
        </p:sp>
        <p:cxnSp>
          <p:nvCxnSpPr>
            <p:cNvPr id="144" name="Straight Arrow Connector 143"/>
            <p:cNvCxnSpPr>
              <a:stCxn id="142" idx="4"/>
              <a:endCxn id="143" idx="0"/>
            </p:cNvCxnSpPr>
            <p:nvPr/>
          </p:nvCxnSpPr>
          <p:spPr>
            <a:xfrm>
              <a:off x="1638182" y="5976194"/>
              <a:ext cx="480444" cy="200088"/>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a:stCxn id="142" idx="0"/>
              <a:endCxn id="136" idx="3"/>
            </p:cNvCxnSpPr>
            <p:nvPr/>
          </p:nvCxnSpPr>
          <p:spPr>
            <a:xfrm flipV="1">
              <a:off x="1638182" y="5133263"/>
              <a:ext cx="492108" cy="399135"/>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stCxn id="143" idx="7"/>
              <a:endCxn id="137" idx="3"/>
            </p:cNvCxnSpPr>
            <p:nvPr/>
          </p:nvCxnSpPr>
          <p:spPr>
            <a:xfrm flipV="1">
              <a:off x="2439022" y="5777147"/>
              <a:ext cx="171710" cy="464128"/>
            </a:xfrm>
            <a:prstGeom prst="straightConnector1">
              <a:avLst/>
            </a:prstGeom>
            <a:ln>
              <a:solidFill>
                <a:schemeClr val="accent3">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36" idx="0"/>
              <a:endCxn id="133" idx="2"/>
            </p:cNvCxnSpPr>
            <p:nvPr/>
          </p:nvCxnSpPr>
          <p:spPr>
            <a:xfrm flipV="1">
              <a:off x="2450687" y="4496866"/>
              <a:ext cx="424649" cy="257591"/>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37" idx="7"/>
              <a:endCxn id="134" idx="4"/>
            </p:cNvCxnSpPr>
            <p:nvPr/>
          </p:nvCxnSpPr>
          <p:spPr>
            <a:xfrm flipV="1">
              <a:off x="3251529" y="5398344"/>
              <a:ext cx="286975" cy="64993"/>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34" idx="6"/>
              <a:endCxn id="139" idx="3"/>
            </p:cNvCxnSpPr>
            <p:nvPr/>
          </p:nvCxnSpPr>
          <p:spPr>
            <a:xfrm flipV="1">
              <a:off x="3991614" y="5097568"/>
              <a:ext cx="403102" cy="78874"/>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40" idx="2"/>
              <a:endCxn id="143" idx="6"/>
            </p:cNvCxnSpPr>
            <p:nvPr/>
          </p:nvCxnSpPr>
          <p:spPr>
            <a:xfrm flipH="1">
              <a:off x="2571737" y="6064908"/>
              <a:ext cx="1206927" cy="333274"/>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40" idx="1"/>
              <a:endCxn id="137" idx="6"/>
            </p:cNvCxnSpPr>
            <p:nvPr/>
          </p:nvCxnSpPr>
          <p:spPr>
            <a:xfrm flipH="1" flipV="1">
              <a:off x="3384241" y="5620244"/>
              <a:ext cx="527134" cy="287760"/>
            </a:xfrm>
            <a:prstGeom prst="straightConnector1">
              <a:avLst/>
            </a:prstGeom>
            <a:ln>
              <a:solidFill>
                <a:srgbClr val="77933C"/>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52" name="Rectangle 151"/>
            <p:cNvSpPr/>
            <p:nvPr/>
          </p:nvSpPr>
          <p:spPr>
            <a:xfrm>
              <a:off x="691388" y="4133326"/>
              <a:ext cx="1759299" cy="433039"/>
            </a:xfrm>
            <a:prstGeom prst="rect">
              <a:avLst/>
            </a:prstGeom>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latin typeface="Georgia"/>
                  <a:cs typeface="Georgia"/>
                </a:rPr>
                <a:t>A</a:t>
              </a:r>
              <a:endParaRPr lang="en-US" dirty="0">
                <a:latin typeface="Georgia"/>
                <a:cs typeface="Georgia"/>
              </a:endParaRPr>
            </a:p>
          </p:txBody>
        </p:sp>
        <p:cxnSp>
          <p:nvCxnSpPr>
            <p:cNvPr id="153" name="Straight Arrow Connector 152"/>
            <p:cNvCxnSpPr>
              <a:stCxn id="152" idx="2"/>
              <a:endCxn id="142" idx="0"/>
            </p:cNvCxnSpPr>
            <p:nvPr/>
          </p:nvCxnSpPr>
          <p:spPr>
            <a:xfrm>
              <a:off x="1571038" y="4566365"/>
              <a:ext cx="67144" cy="966033"/>
            </a:xfrm>
            <a:prstGeom prst="straightConnector1">
              <a:avLst/>
            </a:prstGeom>
            <a:ln>
              <a:solidFill>
                <a:schemeClr val="accent3">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52" idx="3"/>
              <a:endCxn id="133" idx="1"/>
            </p:cNvCxnSpPr>
            <p:nvPr/>
          </p:nvCxnSpPr>
          <p:spPr>
            <a:xfrm flipV="1">
              <a:off x="2450688" y="4339959"/>
              <a:ext cx="557363" cy="9887"/>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52" idx="2"/>
              <a:endCxn id="136" idx="1"/>
            </p:cNvCxnSpPr>
            <p:nvPr/>
          </p:nvCxnSpPr>
          <p:spPr>
            <a:xfrm>
              <a:off x="1571036" y="4566365"/>
              <a:ext cx="559252" cy="253085"/>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56" name="TextBox 155"/>
            <p:cNvSpPr txBox="1"/>
            <p:nvPr/>
          </p:nvSpPr>
          <p:spPr>
            <a:xfrm>
              <a:off x="2709430" y="5843008"/>
              <a:ext cx="215337" cy="421422"/>
            </a:xfrm>
            <a:prstGeom prst="rect">
              <a:avLst/>
            </a:prstGeom>
            <a:noFill/>
          </p:spPr>
          <p:txBody>
            <a:bodyPr wrap="none" rtlCol="0">
              <a:spAutoFit/>
            </a:bodyPr>
            <a:lstStyle/>
            <a:p>
              <a:endParaRPr lang="en-US" sz="1600" dirty="0">
                <a:latin typeface="Georgia"/>
                <a:cs typeface="Georgia"/>
              </a:endParaRPr>
            </a:p>
          </p:txBody>
        </p:sp>
        <p:sp>
          <p:nvSpPr>
            <p:cNvPr id="157" name="TextBox 156"/>
            <p:cNvSpPr txBox="1"/>
            <p:nvPr/>
          </p:nvSpPr>
          <p:spPr>
            <a:xfrm>
              <a:off x="2837077" y="4691546"/>
              <a:ext cx="215337" cy="421422"/>
            </a:xfrm>
            <a:prstGeom prst="rect">
              <a:avLst/>
            </a:prstGeom>
            <a:noFill/>
          </p:spPr>
          <p:txBody>
            <a:bodyPr wrap="none" rtlCol="0">
              <a:spAutoFit/>
            </a:bodyPr>
            <a:lstStyle/>
            <a:p>
              <a:endParaRPr lang="en-US" sz="1600" dirty="0">
                <a:latin typeface="Georgia"/>
                <a:cs typeface="Georgia"/>
              </a:endParaRPr>
            </a:p>
          </p:txBody>
        </p:sp>
        <p:sp>
          <p:nvSpPr>
            <p:cNvPr id="158" name="TextBox 157"/>
            <p:cNvSpPr txBox="1"/>
            <p:nvPr/>
          </p:nvSpPr>
          <p:spPr>
            <a:xfrm>
              <a:off x="2050287" y="5373522"/>
              <a:ext cx="215337" cy="421422"/>
            </a:xfrm>
            <a:prstGeom prst="rect">
              <a:avLst/>
            </a:prstGeom>
            <a:noFill/>
          </p:spPr>
          <p:txBody>
            <a:bodyPr wrap="none" rtlCol="0">
              <a:spAutoFit/>
            </a:bodyPr>
            <a:lstStyle/>
            <a:p>
              <a:endParaRPr lang="en-US" sz="1600" dirty="0">
                <a:latin typeface="Georgia"/>
                <a:cs typeface="Georgia"/>
              </a:endParaRPr>
            </a:p>
          </p:txBody>
        </p:sp>
      </p:grpSp>
      <p:cxnSp>
        <p:nvCxnSpPr>
          <p:cNvPr id="159" name="Straight Arrow Connector 158"/>
          <p:cNvCxnSpPr/>
          <p:nvPr/>
        </p:nvCxnSpPr>
        <p:spPr>
          <a:xfrm>
            <a:off x="5288760" y="5889907"/>
            <a:ext cx="1613389" cy="0"/>
          </a:xfrm>
          <a:prstGeom prst="straightConnector1">
            <a:avLst/>
          </a:prstGeom>
          <a:ln w="1587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160" name="Picture 159" descr="0_Brainstorm_575x57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57404"/>
            <a:ext cx="6635572" cy="4976679"/>
          </a:xfrm>
          <a:prstGeom prst="rect">
            <a:avLst/>
          </a:prstGeom>
        </p:spPr>
      </p:pic>
      <p:sp>
        <p:nvSpPr>
          <p:cNvPr id="161" name="Rectangle 160"/>
          <p:cNvSpPr/>
          <p:nvPr/>
        </p:nvSpPr>
        <p:spPr>
          <a:xfrm>
            <a:off x="39430" y="6474031"/>
            <a:ext cx="2005677" cy="276999"/>
          </a:xfrm>
          <a:prstGeom prst="rect">
            <a:avLst/>
          </a:prstGeom>
        </p:spPr>
        <p:txBody>
          <a:bodyPr wrap="none">
            <a:spAutoFit/>
          </a:bodyPr>
          <a:lstStyle/>
          <a:p>
            <a:r>
              <a:rPr lang="en-US" sz="1200" dirty="0">
                <a:solidFill>
                  <a:srgbClr val="7F7F7F"/>
                </a:solidFill>
                <a:latin typeface="Georgia"/>
                <a:cs typeface="Georgia"/>
              </a:rPr>
              <a:t>http://</a:t>
            </a:r>
            <a:r>
              <a:rPr lang="en-US" sz="1200" dirty="0" err="1">
                <a:solidFill>
                  <a:srgbClr val="7F7F7F"/>
                </a:solidFill>
                <a:latin typeface="Georgia"/>
                <a:cs typeface="Georgia"/>
              </a:rPr>
              <a:t>www.designkit.org</a:t>
            </a:r>
            <a:r>
              <a:rPr lang="en-US" sz="1200" dirty="0">
                <a:solidFill>
                  <a:srgbClr val="7F7F7F"/>
                </a:solidFill>
                <a:latin typeface="Georgia"/>
                <a:cs typeface="Georgia"/>
              </a:rPr>
              <a:t>/</a:t>
            </a:r>
          </a:p>
        </p:txBody>
      </p:sp>
      <p:sp>
        <p:nvSpPr>
          <p:cNvPr id="75" name="Rectangle 74"/>
          <p:cNvSpPr/>
          <p:nvPr/>
        </p:nvSpPr>
        <p:spPr>
          <a:xfrm>
            <a:off x="1030828" y="703301"/>
            <a:ext cx="9668467" cy="646331"/>
          </a:xfrm>
          <a:prstGeom prst="rect">
            <a:avLst/>
          </a:prstGeom>
        </p:spPr>
        <p:txBody>
          <a:bodyPr wrap="square">
            <a:spAutoFit/>
          </a:bodyPr>
          <a:lstStyle/>
          <a:p>
            <a:pPr algn="ctr"/>
            <a:r>
              <a:rPr lang="en-US" b="1" dirty="0" smtClean="0">
                <a:latin typeface="Georgia"/>
                <a:cs typeface="Georgia"/>
              </a:rPr>
              <a:t>1-2 Café</a:t>
            </a:r>
          </a:p>
          <a:p>
            <a:pPr algn="ctr"/>
            <a:r>
              <a:rPr lang="en-US" b="1" dirty="0">
                <a:latin typeface="Georgia"/>
                <a:cs typeface="Georgia"/>
              </a:rPr>
              <a:t>Structured conversational process </a:t>
            </a:r>
            <a:r>
              <a:rPr lang="en-US" b="1" dirty="0" smtClean="0">
                <a:latin typeface="Georgia"/>
                <a:cs typeface="Georgia"/>
              </a:rPr>
              <a:t>- Disaggregate and discuss </a:t>
            </a:r>
          </a:p>
        </p:txBody>
      </p:sp>
      <p:sp>
        <p:nvSpPr>
          <p:cNvPr id="76" name="Title 1"/>
          <p:cNvSpPr txBox="1">
            <a:spLocks/>
          </p:cNvSpPr>
          <p:nvPr/>
        </p:nvSpPr>
        <p:spPr>
          <a:xfrm>
            <a:off x="1875982" y="84712"/>
            <a:ext cx="8478823" cy="773011"/>
          </a:xfrm>
          <a:prstGeom prst="rect">
            <a:avLst/>
          </a:prstGeom>
          <a:solidFill>
            <a:srgbClr val="FFFFFF">
              <a:alpha val="85000"/>
            </a:srgbClr>
          </a:solidFill>
          <a:ln>
            <a:noFill/>
          </a:ln>
          <a:effectLst>
            <a:softEdge rad="127000"/>
          </a:effectLst>
        </p:spPr>
        <p:txBody>
          <a:bodyPr vert="horz" lIns="182880" tIns="182880" rIns="182880" bIns="18288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1000"/>
              </a:spcBef>
              <a:buFont typeface="Arial" panose="020B0604020202020204" pitchFamily="34" charset="0"/>
              <a:buNone/>
            </a:pPr>
            <a:r>
              <a:rPr lang="en-US" sz="3600" b="1" dirty="0" smtClean="0">
                <a:latin typeface="Georgia"/>
                <a:ea typeface="+mn-ea"/>
                <a:cs typeface="Georgia"/>
              </a:rPr>
              <a:t>Model development process</a:t>
            </a:r>
            <a:endParaRPr lang="en-US" sz="3600" b="1" dirty="0">
              <a:latin typeface="Georgia"/>
              <a:ea typeface="+mn-ea"/>
              <a:cs typeface="Georgia"/>
            </a:endParaRPr>
          </a:p>
        </p:txBody>
      </p:sp>
    </p:spTree>
    <p:extLst>
      <p:ext uri="{BB962C8B-B14F-4D97-AF65-F5344CB8AC3E}">
        <p14:creationId xmlns:p14="http://schemas.microsoft.com/office/powerpoint/2010/main" val="862576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1" name="Straight Arrow Connector 190"/>
          <p:cNvCxnSpPr/>
          <p:nvPr/>
        </p:nvCxnSpPr>
        <p:spPr>
          <a:xfrm>
            <a:off x="5288759" y="5889907"/>
            <a:ext cx="1613389" cy="0"/>
          </a:xfrm>
          <a:prstGeom prst="straightConnector1">
            <a:avLst/>
          </a:prstGeom>
          <a:ln w="158750" cmpd="sng">
            <a:gradFill flip="none" rotWithShape="1">
              <a:gsLst>
                <a:gs pos="0">
                  <a:schemeClr val="accent1"/>
                </a:gs>
                <a:gs pos="100000">
                  <a:prstClr val="white"/>
                </a:gs>
              </a:gsLst>
              <a:lin ang="10560000" scaled="0"/>
              <a:tileRect/>
            </a:gra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1030828" y="703301"/>
            <a:ext cx="9668467" cy="646331"/>
          </a:xfrm>
          <a:prstGeom prst="rect">
            <a:avLst/>
          </a:prstGeom>
        </p:spPr>
        <p:txBody>
          <a:bodyPr wrap="square">
            <a:spAutoFit/>
          </a:bodyPr>
          <a:lstStyle/>
          <a:p>
            <a:pPr algn="ctr"/>
            <a:r>
              <a:rPr lang="en-US" b="1" dirty="0" smtClean="0">
                <a:latin typeface="Georgia"/>
                <a:cs typeface="Georgia"/>
              </a:rPr>
              <a:t>1-2 Café</a:t>
            </a:r>
          </a:p>
          <a:p>
            <a:pPr algn="ctr"/>
            <a:r>
              <a:rPr lang="en-US" b="1" dirty="0">
                <a:latin typeface="Georgia"/>
                <a:cs typeface="Georgia"/>
              </a:rPr>
              <a:t>Structured conversational process </a:t>
            </a:r>
            <a:r>
              <a:rPr lang="en-US" b="1" dirty="0" smtClean="0">
                <a:latin typeface="Georgia"/>
                <a:cs typeface="Georgia"/>
              </a:rPr>
              <a:t>- Disaggregate and discuss </a:t>
            </a:r>
          </a:p>
        </p:txBody>
      </p:sp>
      <p:pic>
        <p:nvPicPr>
          <p:cNvPr id="104" name="Picture 103" descr="Group 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957" y="1417641"/>
            <a:ext cx="3657105" cy="3656153"/>
          </a:xfrm>
          <a:prstGeom prst="rect">
            <a:avLst/>
          </a:prstGeom>
        </p:spPr>
      </p:pic>
      <p:sp>
        <p:nvSpPr>
          <p:cNvPr id="105" name="Cloud Callout 104"/>
          <p:cNvSpPr/>
          <p:nvPr/>
        </p:nvSpPr>
        <p:spPr>
          <a:xfrm>
            <a:off x="6707730" y="1626469"/>
            <a:ext cx="914639" cy="766580"/>
          </a:xfrm>
          <a:prstGeom prst="cloudCallout">
            <a:avLst>
              <a:gd name="adj1" fmla="val 84389"/>
              <a:gd name="adj2" fmla="val 52460"/>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Georgia"/>
              <a:cs typeface="Georgia"/>
            </a:endParaRPr>
          </a:p>
        </p:txBody>
      </p:sp>
      <p:sp>
        <p:nvSpPr>
          <p:cNvPr id="108" name="Cloud Callout 107"/>
          <p:cNvSpPr/>
          <p:nvPr/>
        </p:nvSpPr>
        <p:spPr>
          <a:xfrm>
            <a:off x="8208991" y="1428930"/>
            <a:ext cx="914639" cy="766580"/>
          </a:xfrm>
          <a:prstGeom prst="cloudCallout">
            <a:avLst>
              <a:gd name="adj1" fmla="val 78779"/>
              <a:gd name="adj2" fmla="val 25686"/>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Georgia"/>
              <a:cs typeface="Georgia"/>
            </a:endParaRPr>
          </a:p>
        </p:txBody>
      </p:sp>
      <p:sp>
        <p:nvSpPr>
          <p:cNvPr id="110" name="Rectangle 109"/>
          <p:cNvSpPr/>
          <p:nvPr/>
        </p:nvSpPr>
        <p:spPr>
          <a:xfrm>
            <a:off x="1462850" y="2090915"/>
            <a:ext cx="1026559" cy="1192975"/>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endParaRPr lang="en-US" sz="1400" dirty="0">
              <a:solidFill>
                <a:schemeClr val="tx1"/>
              </a:solidFill>
              <a:latin typeface="Georgia"/>
              <a:cs typeface="Georgia"/>
            </a:endParaRPr>
          </a:p>
        </p:txBody>
      </p:sp>
      <p:sp>
        <p:nvSpPr>
          <p:cNvPr id="117" name="TextBox 116"/>
          <p:cNvSpPr txBox="1"/>
          <p:nvPr/>
        </p:nvSpPr>
        <p:spPr>
          <a:xfrm>
            <a:off x="128322" y="2354567"/>
            <a:ext cx="1213293" cy="338554"/>
          </a:xfrm>
          <a:prstGeom prst="rect">
            <a:avLst/>
          </a:prstGeom>
          <a:noFill/>
        </p:spPr>
        <p:txBody>
          <a:bodyPr wrap="none" rtlCol="0">
            <a:spAutoFit/>
          </a:bodyPr>
          <a:lstStyle/>
          <a:p>
            <a:r>
              <a:rPr lang="en-US" sz="1600" dirty="0" smtClean="0">
                <a:latin typeface="Georgia"/>
                <a:cs typeface="Georgia"/>
              </a:rPr>
              <a:t>~5 minutes</a:t>
            </a:r>
            <a:endParaRPr lang="en-US" sz="1600" dirty="0">
              <a:latin typeface="Georgia"/>
              <a:cs typeface="Georgia"/>
            </a:endParaRPr>
          </a:p>
        </p:txBody>
      </p:sp>
      <p:sp>
        <p:nvSpPr>
          <p:cNvPr id="118" name="TextBox 117"/>
          <p:cNvSpPr txBox="1"/>
          <p:nvPr/>
        </p:nvSpPr>
        <p:spPr>
          <a:xfrm>
            <a:off x="128322" y="3684654"/>
            <a:ext cx="1213293" cy="338554"/>
          </a:xfrm>
          <a:prstGeom prst="rect">
            <a:avLst/>
          </a:prstGeom>
          <a:noFill/>
        </p:spPr>
        <p:txBody>
          <a:bodyPr wrap="none" rtlCol="0">
            <a:spAutoFit/>
          </a:bodyPr>
          <a:lstStyle/>
          <a:p>
            <a:r>
              <a:rPr lang="en-US" sz="1600" dirty="0" smtClean="0">
                <a:latin typeface="Georgia"/>
                <a:cs typeface="Georgia"/>
              </a:rPr>
              <a:t>~5 minutes</a:t>
            </a:r>
            <a:endParaRPr lang="en-US" sz="1600" dirty="0">
              <a:latin typeface="Georgia"/>
              <a:cs typeface="Georgia"/>
            </a:endParaRPr>
          </a:p>
        </p:txBody>
      </p:sp>
      <p:sp>
        <p:nvSpPr>
          <p:cNvPr id="119" name="TextBox 118"/>
          <p:cNvSpPr txBox="1"/>
          <p:nvPr/>
        </p:nvSpPr>
        <p:spPr>
          <a:xfrm>
            <a:off x="128321" y="5481528"/>
            <a:ext cx="1345440" cy="338554"/>
          </a:xfrm>
          <a:prstGeom prst="rect">
            <a:avLst/>
          </a:prstGeom>
          <a:noFill/>
        </p:spPr>
        <p:txBody>
          <a:bodyPr wrap="none" rtlCol="0">
            <a:spAutoFit/>
          </a:bodyPr>
          <a:lstStyle/>
          <a:p>
            <a:r>
              <a:rPr lang="en-US" sz="1600" dirty="0" smtClean="0">
                <a:latin typeface="Georgia"/>
                <a:cs typeface="Georgia"/>
              </a:rPr>
              <a:t>~20 minutes</a:t>
            </a:r>
            <a:endParaRPr lang="en-US" sz="1600" dirty="0">
              <a:latin typeface="Georgia"/>
              <a:cs typeface="Georgia"/>
            </a:endParaRPr>
          </a:p>
        </p:txBody>
      </p:sp>
      <p:grpSp>
        <p:nvGrpSpPr>
          <p:cNvPr id="123" name="Group 122"/>
          <p:cNvGrpSpPr/>
          <p:nvPr/>
        </p:nvGrpSpPr>
        <p:grpSpPr>
          <a:xfrm>
            <a:off x="1696518" y="4796901"/>
            <a:ext cx="3839183" cy="1997765"/>
            <a:chOff x="691388" y="4133326"/>
            <a:chExt cx="4476838" cy="2486758"/>
          </a:xfrm>
        </p:grpSpPr>
        <p:sp>
          <p:nvSpPr>
            <p:cNvPr id="124" name="Connector 123"/>
            <p:cNvSpPr/>
            <p:nvPr/>
          </p:nvSpPr>
          <p:spPr>
            <a:xfrm>
              <a:off x="2875336" y="4274966"/>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a1</a:t>
              </a:r>
              <a:endParaRPr lang="en-US" sz="1600" dirty="0">
                <a:latin typeface="Georgia"/>
                <a:cs typeface="Georgia"/>
              </a:endParaRPr>
            </a:p>
          </p:txBody>
        </p:sp>
        <p:sp>
          <p:nvSpPr>
            <p:cNvPr id="125" name="Connector 124"/>
            <p:cNvSpPr/>
            <p:nvPr/>
          </p:nvSpPr>
          <p:spPr>
            <a:xfrm>
              <a:off x="3085392" y="495454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b3</a:t>
              </a:r>
              <a:endParaRPr lang="en-US" sz="1600" dirty="0">
                <a:latin typeface="Georgia"/>
                <a:cs typeface="Georgia"/>
              </a:endParaRPr>
            </a:p>
          </p:txBody>
        </p:sp>
        <p:cxnSp>
          <p:nvCxnSpPr>
            <p:cNvPr id="126" name="Straight Arrow Connector 125"/>
            <p:cNvCxnSpPr>
              <a:stCxn id="124" idx="4"/>
              <a:endCxn id="125" idx="0"/>
            </p:cNvCxnSpPr>
            <p:nvPr/>
          </p:nvCxnSpPr>
          <p:spPr>
            <a:xfrm>
              <a:off x="3328448" y="4718762"/>
              <a:ext cx="210056" cy="23578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7" name="Connector 126"/>
            <p:cNvSpPr/>
            <p:nvPr/>
          </p:nvSpPr>
          <p:spPr>
            <a:xfrm>
              <a:off x="1997574" y="4754457"/>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a2</a:t>
              </a:r>
              <a:endParaRPr lang="en-US" sz="1600" dirty="0">
                <a:latin typeface="Georgia"/>
                <a:cs typeface="Georgia"/>
              </a:endParaRPr>
            </a:p>
          </p:txBody>
        </p:sp>
        <p:sp>
          <p:nvSpPr>
            <p:cNvPr id="128" name="Connector 127"/>
            <p:cNvSpPr/>
            <p:nvPr/>
          </p:nvSpPr>
          <p:spPr>
            <a:xfrm>
              <a:off x="2478018" y="5398344"/>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b2</a:t>
              </a:r>
              <a:endParaRPr lang="en-US" sz="1600" dirty="0">
                <a:latin typeface="Georgia"/>
                <a:cs typeface="Georgia"/>
              </a:endParaRPr>
            </a:p>
          </p:txBody>
        </p:sp>
        <p:cxnSp>
          <p:nvCxnSpPr>
            <p:cNvPr id="129" name="Straight Arrow Connector 128"/>
            <p:cNvCxnSpPr>
              <a:stCxn id="127" idx="4"/>
              <a:endCxn id="128" idx="0"/>
            </p:cNvCxnSpPr>
            <p:nvPr/>
          </p:nvCxnSpPr>
          <p:spPr>
            <a:xfrm>
              <a:off x="2450686" y="5198253"/>
              <a:ext cx="480444" cy="2000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0" name="Connector 129"/>
            <p:cNvSpPr/>
            <p:nvPr/>
          </p:nvSpPr>
          <p:spPr>
            <a:xfrm>
              <a:off x="4262003" y="471876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a4</a:t>
              </a:r>
              <a:endParaRPr lang="en-US" sz="1600" dirty="0">
                <a:latin typeface="Georgia"/>
                <a:cs typeface="Georgia"/>
              </a:endParaRPr>
            </a:p>
          </p:txBody>
        </p:sp>
        <p:sp>
          <p:nvSpPr>
            <p:cNvPr id="131" name="Connector 130"/>
            <p:cNvSpPr/>
            <p:nvPr/>
          </p:nvSpPr>
          <p:spPr>
            <a:xfrm>
              <a:off x="3778662" y="5843011"/>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b4</a:t>
              </a:r>
              <a:endParaRPr lang="en-US" sz="1600" dirty="0">
                <a:latin typeface="Georgia"/>
                <a:cs typeface="Georgia"/>
              </a:endParaRPr>
            </a:p>
          </p:txBody>
        </p:sp>
        <p:cxnSp>
          <p:nvCxnSpPr>
            <p:cNvPr id="132" name="Straight Arrow Connector 131"/>
            <p:cNvCxnSpPr>
              <a:stCxn id="130" idx="4"/>
              <a:endCxn id="131" idx="0"/>
            </p:cNvCxnSpPr>
            <p:nvPr/>
          </p:nvCxnSpPr>
          <p:spPr>
            <a:xfrm flipH="1">
              <a:off x="4231776" y="5162564"/>
              <a:ext cx="483339" cy="68044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3" name="Connector 132"/>
            <p:cNvSpPr/>
            <p:nvPr/>
          </p:nvSpPr>
          <p:spPr>
            <a:xfrm>
              <a:off x="1185068" y="5532398"/>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a3</a:t>
              </a:r>
              <a:endParaRPr lang="en-US" sz="1600" dirty="0">
                <a:latin typeface="Georgia"/>
                <a:cs typeface="Georgia"/>
              </a:endParaRPr>
            </a:p>
          </p:txBody>
        </p:sp>
        <p:sp>
          <p:nvSpPr>
            <p:cNvPr id="134" name="Connector 133"/>
            <p:cNvSpPr/>
            <p:nvPr/>
          </p:nvSpPr>
          <p:spPr>
            <a:xfrm>
              <a:off x="1665514" y="617628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b1</a:t>
              </a:r>
              <a:endParaRPr lang="en-US" sz="1600" dirty="0">
                <a:latin typeface="Georgia"/>
                <a:cs typeface="Georgia"/>
              </a:endParaRPr>
            </a:p>
          </p:txBody>
        </p:sp>
        <p:cxnSp>
          <p:nvCxnSpPr>
            <p:cNvPr id="135" name="Straight Arrow Connector 134"/>
            <p:cNvCxnSpPr>
              <a:stCxn id="133" idx="4"/>
              <a:endCxn id="134" idx="0"/>
            </p:cNvCxnSpPr>
            <p:nvPr/>
          </p:nvCxnSpPr>
          <p:spPr>
            <a:xfrm>
              <a:off x="1638182" y="5976194"/>
              <a:ext cx="480444" cy="2000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133" idx="0"/>
              <a:endCxn id="127" idx="3"/>
            </p:cNvCxnSpPr>
            <p:nvPr/>
          </p:nvCxnSpPr>
          <p:spPr>
            <a:xfrm flipV="1">
              <a:off x="1638182" y="5133263"/>
              <a:ext cx="492108" cy="3991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a:stCxn id="134" idx="7"/>
              <a:endCxn id="128" idx="3"/>
            </p:cNvCxnSpPr>
            <p:nvPr/>
          </p:nvCxnSpPr>
          <p:spPr>
            <a:xfrm flipV="1">
              <a:off x="2439022" y="5777147"/>
              <a:ext cx="171710" cy="46412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a:stCxn id="127" idx="0"/>
              <a:endCxn id="124" idx="2"/>
            </p:cNvCxnSpPr>
            <p:nvPr/>
          </p:nvCxnSpPr>
          <p:spPr>
            <a:xfrm flipV="1">
              <a:off x="2450687" y="4496866"/>
              <a:ext cx="424649" cy="25759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a:stCxn id="128" idx="7"/>
              <a:endCxn id="125" idx="4"/>
            </p:cNvCxnSpPr>
            <p:nvPr/>
          </p:nvCxnSpPr>
          <p:spPr>
            <a:xfrm flipV="1">
              <a:off x="3251529" y="5398344"/>
              <a:ext cx="286975" cy="6499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a:stCxn id="125" idx="6"/>
              <a:endCxn id="130" idx="3"/>
            </p:cNvCxnSpPr>
            <p:nvPr/>
          </p:nvCxnSpPr>
          <p:spPr>
            <a:xfrm flipV="1">
              <a:off x="3991614" y="5097568"/>
              <a:ext cx="403102" cy="78874"/>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a:stCxn id="131" idx="2"/>
              <a:endCxn id="134" idx="6"/>
            </p:cNvCxnSpPr>
            <p:nvPr/>
          </p:nvCxnSpPr>
          <p:spPr>
            <a:xfrm flipH="1">
              <a:off x="2571737" y="6064908"/>
              <a:ext cx="1206927" cy="333274"/>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a:stCxn id="131" idx="1"/>
              <a:endCxn id="128" idx="6"/>
            </p:cNvCxnSpPr>
            <p:nvPr/>
          </p:nvCxnSpPr>
          <p:spPr>
            <a:xfrm flipH="1" flipV="1">
              <a:off x="3384241" y="5620244"/>
              <a:ext cx="527134" cy="28776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43" name="Rectangle 142"/>
            <p:cNvSpPr/>
            <p:nvPr/>
          </p:nvSpPr>
          <p:spPr>
            <a:xfrm>
              <a:off x="691388" y="4133326"/>
              <a:ext cx="1759299" cy="433039"/>
            </a:xfrm>
            <a:prstGeom prst="rect">
              <a:avLst/>
            </a:prstGeom>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latin typeface="Georgia"/>
                  <a:cs typeface="Georgia"/>
                </a:rPr>
                <a:t>A?</a:t>
              </a:r>
              <a:endParaRPr lang="en-US" sz="1600" dirty="0">
                <a:latin typeface="Georgia"/>
                <a:cs typeface="Georgia"/>
              </a:endParaRPr>
            </a:p>
          </p:txBody>
        </p:sp>
        <p:cxnSp>
          <p:nvCxnSpPr>
            <p:cNvPr id="144" name="Straight Arrow Connector 143"/>
            <p:cNvCxnSpPr>
              <a:stCxn id="143" idx="2"/>
              <a:endCxn id="133" idx="0"/>
            </p:cNvCxnSpPr>
            <p:nvPr/>
          </p:nvCxnSpPr>
          <p:spPr>
            <a:xfrm>
              <a:off x="1571038" y="4566365"/>
              <a:ext cx="67144" cy="966033"/>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a:stCxn id="143" idx="3"/>
              <a:endCxn id="124" idx="1"/>
            </p:cNvCxnSpPr>
            <p:nvPr/>
          </p:nvCxnSpPr>
          <p:spPr>
            <a:xfrm flipV="1">
              <a:off x="2450688" y="4339959"/>
              <a:ext cx="557363" cy="988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stCxn id="143" idx="2"/>
              <a:endCxn id="127" idx="1"/>
            </p:cNvCxnSpPr>
            <p:nvPr/>
          </p:nvCxnSpPr>
          <p:spPr>
            <a:xfrm>
              <a:off x="1571036" y="4566365"/>
              <a:ext cx="559252" cy="253085"/>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2709430" y="5843008"/>
              <a:ext cx="315517" cy="383112"/>
            </a:xfrm>
            <a:prstGeom prst="rect">
              <a:avLst/>
            </a:prstGeom>
            <a:noFill/>
          </p:spPr>
          <p:txBody>
            <a:bodyPr wrap="none" rtlCol="0">
              <a:spAutoFit/>
            </a:bodyPr>
            <a:lstStyle/>
            <a:p>
              <a:r>
                <a:rPr lang="en-US" sz="1400" dirty="0" smtClean="0">
                  <a:latin typeface="Georgia"/>
                  <a:cs typeface="Georgia"/>
                </a:rPr>
                <a:t>?</a:t>
              </a:r>
              <a:endParaRPr lang="en-US" sz="1400" dirty="0">
                <a:latin typeface="Georgia"/>
                <a:cs typeface="Georgia"/>
              </a:endParaRPr>
            </a:p>
          </p:txBody>
        </p:sp>
        <p:sp>
          <p:nvSpPr>
            <p:cNvPr id="148" name="TextBox 147"/>
            <p:cNvSpPr txBox="1"/>
            <p:nvPr/>
          </p:nvSpPr>
          <p:spPr>
            <a:xfrm>
              <a:off x="1608219" y="4848756"/>
              <a:ext cx="315517" cy="383112"/>
            </a:xfrm>
            <a:prstGeom prst="rect">
              <a:avLst/>
            </a:prstGeom>
            <a:noFill/>
          </p:spPr>
          <p:txBody>
            <a:bodyPr wrap="none" rtlCol="0">
              <a:spAutoFit/>
            </a:bodyPr>
            <a:lstStyle/>
            <a:p>
              <a:r>
                <a:rPr lang="en-US" sz="1400" dirty="0" smtClean="0">
                  <a:latin typeface="Georgia"/>
                  <a:cs typeface="Georgia"/>
                </a:rPr>
                <a:t>?</a:t>
              </a:r>
              <a:endParaRPr lang="en-US" sz="1400" dirty="0">
                <a:latin typeface="Georgia"/>
                <a:cs typeface="Georgia"/>
              </a:endParaRPr>
            </a:p>
          </p:txBody>
        </p:sp>
        <p:sp>
          <p:nvSpPr>
            <p:cNvPr id="149" name="TextBox 148"/>
            <p:cNvSpPr txBox="1"/>
            <p:nvPr/>
          </p:nvSpPr>
          <p:spPr>
            <a:xfrm>
              <a:off x="3699172" y="5502862"/>
              <a:ext cx="315517" cy="383112"/>
            </a:xfrm>
            <a:prstGeom prst="rect">
              <a:avLst/>
            </a:prstGeom>
            <a:noFill/>
          </p:spPr>
          <p:txBody>
            <a:bodyPr wrap="none" rtlCol="0">
              <a:spAutoFit/>
            </a:bodyPr>
            <a:lstStyle/>
            <a:p>
              <a:r>
                <a:rPr lang="en-US" sz="1400" dirty="0" smtClean="0">
                  <a:latin typeface="Georgia"/>
                  <a:cs typeface="Georgia"/>
                </a:rPr>
                <a:t>?</a:t>
              </a:r>
              <a:endParaRPr lang="en-US" sz="1400" dirty="0">
                <a:latin typeface="Georgia"/>
                <a:cs typeface="Georgia"/>
              </a:endParaRPr>
            </a:p>
          </p:txBody>
        </p:sp>
        <p:sp>
          <p:nvSpPr>
            <p:cNvPr id="150" name="TextBox 149"/>
            <p:cNvSpPr txBox="1"/>
            <p:nvPr/>
          </p:nvSpPr>
          <p:spPr>
            <a:xfrm>
              <a:off x="2837077" y="4691546"/>
              <a:ext cx="315517" cy="383112"/>
            </a:xfrm>
            <a:prstGeom prst="rect">
              <a:avLst/>
            </a:prstGeom>
            <a:noFill/>
          </p:spPr>
          <p:txBody>
            <a:bodyPr wrap="none" rtlCol="0">
              <a:spAutoFit/>
            </a:bodyPr>
            <a:lstStyle/>
            <a:p>
              <a:r>
                <a:rPr lang="en-US" sz="1400" dirty="0" smtClean="0">
                  <a:latin typeface="Georgia"/>
                  <a:cs typeface="Georgia"/>
                </a:rPr>
                <a:t>?</a:t>
              </a:r>
              <a:endParaRPr lang="en-US" sz="1400" dirty="0">
                <a:latin typeface="Georgia"/>
                <a:cs typeface="Georgia"/>
              </a:endParaRPr>
            </a:p>
          </p:txBody>
        </p:sp>
        <p:sp>
          <p:nvSpPr>
            <p:cNvPr id="151" name="TextBox 150"/>
            <p:cNvSpPr txBox="1"/>
            <p:nvPr/>
          </p:nvSpPr>
          <p:spPr>
            <a:xfrm>
              <a:off x="2050287" y="5373522"/>
              <a:ext cx="315517" cy="383112"/>
            </a:xfrm>
            <a:prstGeom prst="rect">
              <a:avLst/>
            </a:prstGeom>
            <a:noFill/>
          </p:spPr>
          <p:txBody>
            <a:bodyPr wrap="none" rtlCol="0">
              <a:spAutoFit/>
            </a:bodyPr>
            <a:lstStyle/>
            <a:p>
              <a:r>
                <a:rPr lang="en-US" sz="1400" dirty="0" smtClean="0">
                  <a:latin typeface="Georgia"/>
                  <a:cs typeface="Georgia"/>
                </a:rPr>
                <a:t>?</a:t>
              </a:r>
              <a:endParaRPr lang="en-US" sz="1400" dirty="0">
                <a:latin typeface="Georgia"/>
                <a:cs typeface="Georgia"/>
              </a:endParaRPr>
            </a:p>
          </p:txBody>
        </p:sp>
      </p:grpSp>
      <p:grpSp>
        <p:nvGrpSpPr>
          <p:cNvPr id="152" name="Group 151"/>
          <p:cNvGrpSpPr/>
          <p:nvPr/>
        </p:nvGrpSpPr>
        <p:grpSpPr>
          <a:xfrm>
            <a:off x="6478783" y="4781740"/>
            <a:ext cx="3839183" cy="1997765"/>
            <a:chOff x="691388" y="4133326"/>
            <a:chExt cx="4476838" cy="2486758"/>
          </a:xfrm>
        </p:grpSpPr>
        <p:sp>
          <p:nvSpPr>
            <p:cNvPr id="153" name="Connector 152"/>
            <p:cNvSpPr/>
            <p:nvPr/>
          </p:nvSpPr>
          <p:spPr>
            <a:xfrm>
              <a:off x="2875336" y="4274966"/>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a1</a:t>
              </a:r>
              <a:endParaRPr lang="en-US" sz="1600" dirty="0">
                <a:latin typeface="Georgia"/>
                <a:cs typeface="Georgia"/>
              </a:endParaRPr>
            </a:p>
          </p:txBody>
        </p:sp>
        <p:sp>
          <p:nvSpPr>
            <p:cNvPr id="154" name="Connector 153"/>
            <p:cNvSpPr/>
            <p:nvPr/>
          </p:nvSpPr>
          <p:spPr>
            <a:xfrm>
              <a:off x="3085392" y="495454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b3</a:t>
              </a:r>
              <a:endParaRPr lang="en-US" sz="1600" dirty="0">
                <a:latin typeface="Georgia"/>
                <a:cs typeface="Georgia"/>
              </a:endParaRPr>
            </a:p>
          </p:txBody>
        </p:sp>
        <p:cxnSp>
          <p:nvCxnSpPr>
            <p:cNvPr id="155" name="Straight Arrow Connector 154"/>
            <p:cNvCxnSpPr>
              <a:stCxn id="153" idx="4"/>
              <a:endCxn id="154" idx="0"/>
            </p:cNvCxnSpPr>
            <p:nvPr/>
          </p:nvCxnSpPr>
          <p:spPr>
            <a:xfrm>
              <a:off x="3328448" y="4718762"/>
              <a:ext cx="210056" cy="235780"/>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56" name="Connector 155"/>
            <p:cNvSpPr/>
            <p:nvPr/>
          </p:nvSpPr>
          <p:spPr>
            <a:xfrm>
              <a:off x="1997574" y="4754457"/>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a2</a:t>
              </a:r>
              <a:endParaRPr lang="en-US" sz="1600" dirty="0">
                <a:latin typeface="Georgia"/>
                <a:cs typeface="Georgia"/>
              </a:endParaRPr>
            </a:p>
          </p:txBody>
        </p:sp>
        <p:sp>
          <p:nvSpPr>
            <p:cNvPr id="157" name="Connector 156"/>
            <p:cNvSpPr/>
            <p:nvPr/>
          </p:nvSpPr>
          <p:spPr>
            <a:xfrm>
              <a:off x="2478018" y="5398344"/>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b2</a:t>
              </a:r>
              <a:endParaRPr lang="en-US" sz="1600" dirty="0">
                <a:latin typeface="Georgia"/>
                <a:cs typeface="Georgia"/>
              </a:endParaRPr>
            </a:p>
          </p:txBody>
        </p:sp>
        <p:cxnSp>
          <p:nvCxnSpPr>
            <p:cNvPr id="158" name="Straight Arrow Connector 157"/>
            <p:cNvCxnSpPr>
              <a:stCxn id="156" idx="4"/>
              <a:endCxn id="157" idx="0"/>
            </p:cNvCxnSpPr>
            <p:nvPr/>
          </p:nvCxnSpPr>
          <p:spPr>
            <a:xfrm>
              <a:off x="2450686" y="5198253"/>
              <a:ext cx="480444" cy="200088"/>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59" name="Connector 158"/>
            <p:cNvSpPr/>
            <p:nvPr/>
          </p:nvSpPr>
          <p:spPr>
            <a:xfrm>
              <a:off x="4262003" y="471876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a4</a:t>
              </a:r>
              <a:endParaRPr lang="en-US" sz="1600" dirty="0">
                <a:latin typeface="Georgia"/>
                <a:cs typeface="Georgia"/>
              </a:endParaRPr>
            </a:p>
          </p:txBody>
        </p:sp>
        <p:sp>
          <p:nvSpPr>
            <p:cNvPr id="160" name="Connector 159"/>
            <p:cNvSpPr/>
            <p:nvPr/>
          </p:nvSpPr>
          <p:spPr>
            <a:xfrm>
              <a:off x="3778662" y="5843011"/>
              <a:ext cx="906223" cy="443799"/>
            </a:xfrm>
            <a:prstGeom prst="flowChartConnector">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smtClean="0">
                  <a:latin typeface="Georgia"/>
                  <a:cs typeface="Georgia"/>
                </a:rPr>
                <a:t>b4</a:t>
              </a:r>
              <a:endParaRPr lang="en-US" sz="1600" dirty="0">
                <a:latin typeface="Georgia"/>
                <a:cs typeface="Georgia"/>
              </a:endParaRPr>
            </a:p>
          </p:txBody>
        </p:sp>
        <p:cxnSp>
          <p:nvCxnSpPr>
            <p:cNvPr id="161" name="Straight Arrow Connector 160"/>
            <p:cNvCxnSpPr>
              <a:stCxn id="159" idx="4"/>
              <a:endCxn id="160" idx="0"/>
            </p:cNvCxnSpPr>
            <p:nvPr/>
          </p:nvCxnSpPr>
          <p:spPr>
            <a:xfrm flipH="1">
              <a:off x="4231776" y="5162564"/>
              <a:ext cx="483339" cy="680447"/>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62" name="Connector 161"/>
            <p:cNvSpPr/>
            <p:nvPr/>
          </p:nvSpPr>
          <p:spPr>
            <a:xfrm>
              <a:off x="1185068" y="5532398"/>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a3</a:t>
              </a:r>
              <a:endParaRPr lang="en-US" sz="1600" dirty="0">
                <a:latin typeface="Georgia"/>
                <a:cs typeface="Georgia"/>
              </a:endParaRPr>
            </a:p>
          </p:txBody>
        </p:sp>
        <p:sp>
          <p:nvSpPr>
            <p:cNvPr id="163" name="Connector 162"/>
            <p:cNvSpPr/>
            <p:nvPr/>
          </p:nvSpPr>
          <p:spPr>
            <a:xfrm>
              <a:off x="1665514" y="6176285"/>
              <a:ext cx="906223" cy="443799"/>
            </a:xfrm>
            <a:prstGeom prst="flowChartConnector">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smtClean="0">
                  <a:latin typeface="Georgia"/>
                  <a:cs typeface="Georgia"/>
                </a:rPr>
                <a:t>b1</a:t>
              </a:r>
              <a:endParaRPr lang="en-US" sz="1600" dirty="0">
                <a:latin typeface="Georgia"/>
                <a:cs typeface="Georgia"/>
              </a:endParaRPr>
            </a:p>
          </p:txBody>
        </p:sp>
        <p:cxnSp>
          <p:nvCxnSpPr>
            <p:cNvPr id="164" name="Straight Arrow Connector 163"/>
            <p:cNvCxnSpPr>
              <a:stCxn id="162" idx="4"/>
              <a:endCxn id="163" idx="0"/>
            </p:cNvCxnSpPr>
            <p:nvPr/>
          </p:nvCxnSpPr>
          <p:spPr>
            <a:xfrm>
              <a:off x="1638182" y="5976194"/>
              <a:ext cx="480444" cy="200088"/>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a:stCxn id="162" idx="0"/>
              <a:endCxn id="156" idx="3"/>
            </p:cNvCxnSpPr>
            <p:nvPr/>
          </p:nvCxnSpPr>
          <p:spPr>
            <a:xfrm flipV="1">
              <a:off x="1638182" y="5133263"/>
              <a:ext cx="492108" cy="399135"/>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163" idx="7"/>
              <a:endCxn id="157" idx="3"/>
            </p:cNvCxnSpPr>
            <p:nvPr/>
          </p:nvCxnSpPr>
          <p:spPr>
            <a:xfrm flipV="1">
              <a:off x="2439022" y="5777147"/>
              <a:ext cx="171710" cy="464128"/>
            </a:xfrm>
            <a:prstGeom prst="straightConnector1">
              <a:avLst/>
            </a:prstGeom>
            <a:ln>
              <a:solidFill>
                <a:schemeClr val="accent3">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a:stCxn id="156" idx="0"/>
              <a:endCxn id="153" idx="2"/>
            </p:cNvCxnSpPr>
            <p:nvPr/>
          </p:nvCxnSpPr>
          <p:spPr>
            <a:xfrm flipV="1">
              <a:off x="2450687" y="4496866"/>
              <a:ext cx="424649" cy="257591"/>
            </a:xfrm>
            <a:prstGeom prst="straightConnector1">
              <a:avLst/>
            </a:prstGeom>
            <a:ln>
              <a:solidFill>
                <a:srgbClr val="77933C"/>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a:stCxn id="157" idx="7"/>
              <a:endCxn id="154" idx="4"/>
            </p:cNvCxnSpPr>
            <p:nvPr/>
          </p:nvCxnSpPr>
          <p:spPr>
            <a:xfrm flipV="1">
              <a:off x="3251529" y="5398344"/>
              <a:ext cx="286975" cy="64993"/>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a:stCxn id="154" idx="6"/>
              <a:endCxn id="159" idx="3"/>
            </p:cNvCxnSpPr>
            <p:nvPr/>
          </p:nvCxnSpPr>
          <p:spPr>
            <a:xfrm flipV="1">
              <a:off x="3991614" y="5097568"/>
              <a:ext cx="403102" cy="78874"/>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a:stCxn id="160" idx="2"/>
              <a:endCxn id="163" idx="6"/>
            </p:cNvCxnSpPr>
            <p:nvPr/>
          </p:nvCxnSpPr>
          <p:spPr>
            <a:xfrm flipH="1">
              <a:off x="2571737" y="6064908"/>
              <a:ext cx="1206927" cy="333274"/>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a:stCxn id="160" idx="1"/>
              <a:endCxn id="157" idx="6"/>
            </p:cNvCxnSpPr>
            <p:nvPr/>
          </p:nvCxnSpPr>
          <p:spPr>
            <a:xfrm flipH="1" flipV="1">
              <a:off x="3384241" y="5620244"/>
              <a:ext cx="527134" cy="287760"/>
            </a:xfrm>
            <a:prstGeom prst="straightConnector1">
              <a:avLst/>
            </a:prstGeom>
            <a:ln>
              <a:solidFill>
                <a:srgbClr val="77933C"/>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72" name="Rectangle 171"/>
            <p:cNvSpPr/>
            <p:nvPr/>
          </p:nvSpPr>
          <p:spPr>
            <a:xfrm>
              <a:off x="691388" y="4133326"/>
              <a:ext cx="1759299" cy="433039"/>
            </a:xfrm>
            <a:prstGeom prst="rect">
              <a:avLst/>
            </a:prstGeom>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latin typeface="Georgia"/>
                  <a:cs typeface="Georgia"/>
                </a:rPr>
                <a:t>A</a:t>
              </a:r>
              <a:endParaRPr lang="en-US" sz="1600" dirty="0">
                <a:latin typeface="Georgia"/>
                <a:cs typeface="Georgia"/>
              </a:endParaRPr>
            </a:p>
          </p:txBody>
        </p:sp>
        <p:cxnSp>
          <p:nvCxnSpPr>
            <p:cNvPr id="173" name="Straight Arrow Connector 172"/>
            <p:cNvCxnSpPr>
              <a:stCxn id="172" idx="2"/>
              <a:endCxn id="162" idx="0"/>
            </p:cNvCxnSpPr>
            <p:nvPr/>
          </p:nvCxnSpPr>
          <p:spPr>
            <a:xfrm>
              <a:off x="1571038" y="4566365"/>
              <a:ext cx="67144" cy="966033"/>
            </a:xfrm>
            <a:prstGeom prst="straightConnector1">
              <a:avLst/>
            </a:prstGeom>
            <a:ln>
              <a:solidFill>
                <a:schemeClr val="accent3">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a:stCxn id="172" idx="3"/>
              <a:endCxn id="153" idx="1"/>
            </p:cNvCxnSpPr>
            <p:nvPr/>
          </p:nvCxnSpPr>
          <p:spPr>
            <a:xfrm flipV="1">
              <a:off x="2450688" y="4339959"/>
              <a:ext cx="557363" cy="9887"/>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a:stCxn id="172" idx="2"/>
              <a:endCxn id="156" idx="1"/>
            </p:cNvCxnSpPr>
            <p:nvPr/>
          </p:nvCxnSpPr>
          <p:spPr>
            <a:xfrm>
              <a:off x="1571036" y="4566365"/>
              <a:ext cx="559252" cy="253085"/>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2709430" y="5843008"/>
              <a:ext cx="215337" cy="383112"/>
            </a:xfrm>
            <a:prstGeom prst="rect">
              <a:avLst/>
            </a:prstGeom>
            <a:noFill/>
          </p:spPr>
          <p:txBody>
            <a:bodyPr wrap="none" rtlCol="0">
              <a:spAutoFit/>
            </a:bodyPr>
            <a:lstStyle/>
            <a:p>
              <a:endParaRPr lang="en-US" sz="1400" dirty="0">
                <a:latin typeface="Georgia"/>
                <a:cs typeface="Georgia"/>
              </a:endParaRPr>
            </a:p>
          </p:txBody>
        </p:sp>
        <p:sp>
          <p:nvSpPr>
            <p:cNvPr id="177" name="TextBox 176"/>
            <p:cNvSpPr txBox="1"/>
            <p:nvPr/>
          </p:nvSpPr>
          <p:spPr>
            <a:xfrm>
              <a:off x="2837077" y="4691546"/>
              <a:ext cx="215337" cy="383112"/>
            </a:xfrm>
            <a:prstGeom prst="rect">
              <a:avLst/>
            </a:prstGeom>
            <a:noFill/>
          </p:spPr>
          <p:txBody>
            <a:bodyPr wrap="none" rtlCol="0">
              <a:spAutoFit/>
            </a:bodyPr>
            <a:lstStyle/>
            <a:p>
              <a:endParaRPr lang="en-US" sz="1400" dirty="0">
                <a:latin typeface="Georgia"/>
                <a:cs typeface="Georgia"/>
              </a:endParaRPr>
            </a:p>
          </p:txBody>
        </p:sp>
        <p:sp>
          <p:nvSpPr>
            <p:cNvPr id="178" name="TextBox 177"/>
            <p:cNvSpPr txBox="1"/>
            <p:nvPr/>
          </p:nvSpPr>
          <p:spPr>
            <a:xfrm>
              <a:off x="2050287" y="5373522"/>
              <a:ext cx="215337" cy="383112"/>
            </a:xfrm>
            <a:prstGeom prst="rect">
              <a:avLst/>
            </a:prstGeom>
            <a:noFill/>
          </p:spPr>
          <p:txBody>
            <a:bodyPr wrap="none" rtlCol="0">
              <a:spAutoFit/>
            </a:bodyPr>
            <a:lstStyle/>
            <a:p>
              <a:endParaRPr lang="en-US" sz="1400" dirty="0">
                <a:latin typeface="Georgia"/>
                <a:cs typeface="Georgia"/>
              </a:endParaRPr>
            </a:p>
          </p:txBody>
        </p:sp>
      </p:grpSp>
      <p:sp>
        <p:nvSpPr>
          <p:cNvPr id="179" name="TextBox 178"/>
          <p:cNvSpPr txBox="1"/>
          <p:nvPr/>
        </p:nvSpPr>
        <p:spPr>
          <a:xfrm>
            <a:off x="1684301" y="5450753"/>
            <a:ext cx="10495483" cy="369332"/>
          </a:xfrm>
          <a:prstGeom prst="rect">
            <a:avLst/>
          </a:prstGeom>
          <a:solidFill>
            <a:schemeClr val="bg1"/>
          </a:solidFill>
          <a:effectLst>
            <a:softEdge rad="76200"/>
          </a:effectLst>
        </p:spPr>
        <p:txBody>
          <a:bodyPr wrap="square" rtlCol="0">
            <a:spAutoFit/>
          </a:bodyPr>
          <a:lstStyle/>
          <a:p>
            <a:r>
              <a:rPr lang="en-US" b="1" dirty="0" smtClean="0">
                <a:latin typeface="Georgia"/>
                <a:cs typeface="Georgia"/>
              </a:rPr>
              <a:t>Share </a:t>
            </a:r>
            <a:r>
              <a:rPr lang="en-US" b="1" dirty="0">
                <a:latin typeface="Georgia"/>
                <a:cs typeface="Georgia"/>
              </a:rPr>
              <a:t>with the whole group through drawing relationships (bubbles and arrows) </a:t>
            </a:r>
          </a:p>
        </p:txBody>
      </p:sp>
      <p:sp>
        <p:nvSpPr>
          <p:cNvPr id="183" name="Rectangle 182"/>
          <p:cNvSpPr/>
          <p:nvPr/>
        </p:nvSpPr>
        <p:spPr>
          <a:xfrm>
            <a:off x="2603351" y="2090915"/>
            <a:ext cx="1026559" cy="1192975"/>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endParaRPr lang="en-US" sz="1400" dirty="0">
              <a:solidFill>
                <a:schemeClr val="tx1"/>
              </a:solidFill>
              <a:latin typeface="Georgia"/>
              <a:cs typeface="Georgia"/>
            </a:endParaRPr>
          </a:p>
        </p:txBody>
      </p:sp>
      <p:sp>
        <p:nvSpPr>
          <p:cNvPr id="184" name="Rectangle 183"/>
          <p:cNvSpPr/>
          <p:nvPr/>
        </p:nvSpPr>
        <p:spPr>
          <a:xfrm>
            <a:off x="3885009" y="2078087"/>
            <a:ext cx="1026559" cy="1192975"/>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endParaRPr lang="en-US" sz="1400" dirty="0">
              <a:solidFill>
                <a:schemeClr val="tx1"/>
              </a:solidFill>
              <a:latin typeface="Georgia"/>
              <a:cs typeface="Georgia"/>
            </a:endParaRPr>
          </a:p>
        </p:txBody>
      </p:sp>
      <p:sp>
        <p:nvSpPr>
          <p:cNvPr id="185" name="Rectangle 184"/>
          <p:cNvSpPr/>
          <p:nvPr/>
        </p:nvSpPr>
        <p:spPr>
          <a:xfrm>
            <a:off x="5022422" y="2090915"/>
            <a:ext cx="1026559" cy="1192975"/>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endParaRPr lang="en-US" sz="1400" dirty="0">
              <a:solidFill>
                <a:schemeClr val="tx1"/>
              </a:solidFill>
              <a:latin typeface="Georgia"/>
              <a:cs typeface="Georgia"/>
            </a:endParaRPr>
          </a:p>
        </p:txBody>
      </p:sp>
      <p:sp>
        <p:nvSpPr>
          <p:cNvPr id="186" name="Rectangle 185"/>
          <p:cNvSpPr/>
          <p:nvPr/>
        </p:nvSpPr>
        <p:spPr>
          <a:xfrm>
            <a:off x="2128569" y="3436290"/>
            <a:ext cx="1026559" cy="1192975"/>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endParaRPr lang="en-US" sz="1400" dirty="0">
              <a:solidFill>
                <a:schemeClr val="tx1"/>
              </a:solidFill>
              <a:latin typeface="Georgia"/>
              <a:cs typeface="Georgia"/>
            </a:endParaRPr>
          </a:p>
        </p:txBody>
      </p:sp>
      <p:sp>
        <p:nvSpPr>
          <p:cNvPr id="187" name="Rectangle 186"/>
          <p:cNvSpPr/>
          <p:nvPr/>
        </p:nvSpPr>
        <p:spPr>
          <a:xfrm>
            <a:off x="4497806" y="3436290"/>
            <a:ext cx="1026559" cy="1192975"/>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p>
          <a:p>
            <a:r>
              <a:rPr lang="en-US" sz="1400" dirty="0" smtClean="0">
                <a:solidFill>
                  <a:schemeClr val="tx1"/>
                </a:solidFill>
                <a:latin typeface="Georgia"/>
                <a:cs typeface="Georgia"/>
              </a:rPr>
              <a:t>-</a:t>
            </a:r>
            <a:endParaRPr lang="en-US" sz="1400" dirty="0">
              <a:solidFill>
                <a:schemeClr val="tx1"/>
              </a:solidFill>
              <a:latin typeface="Georgia"/>
              <a:cs typeface="Georgia"/>
            </a:endParaRPr>
          </a:p>
        </p:txBody>
      </p:sp>
      <p:sp>
        <p:nvSpPr>
          <p:cNvPr id="120" name="TextBox 119"/>
          <p:cNvSpPr txBox="1"/>
          <p:nvPr/>
        </p:nvSpPr>
        <p:spPr>
          <a:xfrm>
            <a:off x="1684302" y="2323792"/>
            <a:ext cx="5155159" cy="369332"/>
          </a:xfrm>
          <a:prstGeom prst="rect">
            <a:avLst/>
          </a:prstGeom>
          <a:solidFill>
            <a:schemeClr val="bg1"/>
          </a:solidFill>
          <a:effectLst>
            <a:softEdge rad="76200"/>
          </a:effectLst>
        </p:spPr>
        <p:txBody>
          <a:bodyPr wrap="square" rtlCol="0">
            <a:spAutoFit/>
          </a:bodyPr>
          <a:lstStyle/>
          <a:p>
            <a:r>
              <a:rPr lang="en-US" b="1" i="1" dirty="0" smtClean="0">
                <a:latin typeface="Georgia"/>
                <a:cs typeface="Georgia"/>
              </a:rPr>
              <a:t>Each person lists their ideas on paper</a:t>
            </a:r>
            <a:endParaRPr lang="en-US" b="1" i="1" dirty="0">
              <a:latin typeface="Georgia"/>
              <a:cs typeface="Georgia"/>
            </a:endParaRPr>
          </a:p>
        </p:txBody>
      </p:sp>
      <p:sp>
        <p:nvSpPr>
          <p:cNvPr id="121" name="TextBox 120"/>
          <p:cNvSpPr txBox="1"/>
          <p:nvPr/>
        </p:nvSpPr>
        <p:spPr>
          <a:xfrm>
            <a:off x="1684302" y="3653879"/>
            <a:ext cx="5155159" cy="369332"/>
          </a:xfrm>
          <a:prstGeom prst="rect">
            <a:avLst/>
          </a:prstGeom>
          <a:solidFill>
            <a:schemeClr val="bg1"/>
          </a:solidFill>
          <a:effectLst>
            <a:softEdge rad="76200"/>
          </a:effectLst>
        </p:spPr>
        <p:txBody>
          <a:bodyPr wrap="square" rtlCol="0">
            <a:spAutoFit/>
          </a:bodyPr>
          <a:lstStyle/>
          <a:p>
            <a:r>
              <a:rPr lang="en-US" b="1" i="1" dirty="0" smtClean="0">
                <a:latin typeface="Georgia"/>
                <a:cs typeface="Georgia"/>
              </a:rPr>
              <a:t>Create a new agreed list with neighbor</a:t>
            </a:r>
            <a:endParaRPr lang="en-US" b="1" i="1" dirty="0">
              <a:latin typeface="Georgia"/>
              <a:cs typeface="Georgia"/>
            </a:endParaRPr>
          </a:p>
        </p:txBody>
      </p:sp>
      <p:sp>
        <p:nvSpPr>
          <p:cNvPr id="188" name="Cloud Callout 187"/>
          <p:cNvSpPr/>
          <p:nvPr/>
        </p:nvSpPr>
        <p:spPr>
          <a:xfrm>
            <a:off x="9929394" y="1800928"/>
            <a:ext cx="914639" cy="766580"/>
          </a:xfrm>
          <a:prstGeom prst="cloudCallout">
            <a:avLst>
              <a:gd name="adj1" fmla="val -69937"/>
              <a:gd name="adj2" fmla="val 90948"/>
            </a:avLst>
          </a:prstGeom>
          <a:solidFill>
            <a:schemeClr val="bg1"/>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Georgia"/>
              <a:cs typeface="Georgia"/>
            </a:endParaRPr>
          </a:p>
        </p:txBody>
      </p:sp>
      <p:sp>
        <p:nvSpPr>
          <p:cNvPr id="189" name="Cloud Callout 188"/>
          <p:cNvSpPr/>
          <p:nvPr/>
        </p:nvSpPr>
        <p:spPr>
          <a:xfrm>
            <a:off x="10943742" y="1417638"/>
            <a:ext cx="914639" cy="766580"/>
          </a:xfrm>
          <a:prstGeom prst="cloudCallout">
            <a:avLst>
              <a:gd name="adj1" fmla="val -27846"/>
              <a:gd name="adj2" fmla="val 82581"/>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Georgia"/>
              <a:cs typeface="Georgia"/>
            </a:endParaRPr>
          </a:p>
        </p:txBody>
      </p:sp>
      <p:sp>
        <p:nvSpPr>
          <p:cNvPr id="190" name="Title 1"/>
          <p:cNvSpPr txBox="1">
            <a:spLocks/>
          </p:cNvSpPr>
          <p:nvPr/>
        </p:nvSpPr>
        <p:spPr>
          <a:xfrm>
            <a:off x="1875982" y="84712"/>
            <a:ext cx="8478823" cy="773011"/>
          </a:xfrm>
          <a:prstGeom prst="rect">
            <a:avLst/>
          </a:prstGeom>
          <a:solidFill>
            <a:srgbClr val="FFFFFF">
              <a:alpha val="85000"/>
            </a:srgbClr>
          </a:solidFill>
          <a:ln>
            <a:noFill/>
          </a:ln>
          <a:effectLst>
            <a:softEdge rad="127000"/>
          </a:effectLst>
        </p:spPr>
        <p:txBody>
          <a:bodyPr vert="horz" lIns="182880" tIns="182880" rIns="182880" bIns="18288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1000"/>
              </a:spcBef>
              <a:buFont typeface="Arial" panose="020B0604020202020204" pitchFamily="34" charset="0"/>
              <a:buNone/>
            </a:pPr>
            <a:r>
              <a:rPr lang="en-US" sz="3600" b="1" dirty="0" smtClean="0">
                <a:latin typeface="Georgia"/>
                <a:ea typeface="+mn-ea"/>
                <a:cs typeface="Georgia"/>
              </a:rPr>
              <a:t>Model development process</a:t>
            </a:r>
            <a:endParaRPr lang="en-US" sz="3600" b="1" dirty="0">
              <a:latin typeface="Georgia"/>
              <a:ea typeface="+mn-ea"/>
              <a:cs typeface="Georgia"/>
            </a:endParaRPr>
          </a:p>
        </p:txBody>
      </p:sp>
    </p:spTree>
    <p:extLst>
      <p:ext uri="{BB962C8B-B14F-4D97-AF65-F5344CB8AC3E}">
        <p14:creationId xmlns:p14="http://schemas.microsoft.com/office/powerpoint/2010/main" val="3396591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8" grpId="0" animBg="1"/>
      <p:bldP spid="110" grpId="0" animBg="1"/>
      <p:bldP spid="117" grpId="0"/>
      <p:bldP spid="118" grpId="0"/>
      <p:bldP spid="119" grpId="0"/>
      <p:bldP spid="179" grpId="0" animBg="1"/>
      <p:bldP spid="183" grpId="0" animBg="1"/>
      <p:bldP spid="184" grpId="0" animBg="1"/>
      <p:bldP spid="185" grpId="0" animBg="1"/>
      <p:bldP spid="186" grpId="0" animBg="1"/>
      <p:bldP spid="187" grpId="0" animBg="1"/>
      <p:bldP spid="120" grpId="0" animBg="1"/>
      <p:bldP spid="121" grpId="0" animBg="1"/>
      <p:bldP spid="188" grpId="0" animBg="1"/>
      <p:bldP spid="18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97" y="42629"/>
            <a:ext cx="10972801" cy="1143000"/>
          </a:xfrm>
        </p:spPr>
        <p:txBody>
          <a:bodyPr>
            <a:normAutofit/>
          </a:bodyPr>
          <a:lstStyle/>
          <a:p>
            <a:r>
              <a:rPr lang="en-US" sz="3600" b="1" dirty="0" smtClean="0"/>
              <a:t>Resources for this approach</a:t>
            </a:r>
            <a:endParaRPr lang="en-US" sz="3600" b="1" dirty="0"/>
          </a:p>
        </p:txBody>
      </p:sp>
      <p:grpSp>
        <p:nvGrpSpPr>
          <p:cNvPr id="9" name="Group 8"/>
          <p:cNvGrpSpPr/>
          <p:nvPr/>
        </p:nvGrpSpPr>
        <p:grpSpPr>
          <a:xfrm>
            <a:off x="5371796" y="3436778"/>
            <a:ext cx="6159091" cy="1984904"/>
            <a:chOff x="5199418" y="2545375"/>
            <a:chExt cx="6157487" cy="1984904"/>
          </a:xfrm>
        </p:grpSpPr>
        <p:pic>
          <p:nvPicPr>
            <p:cNvPr id="7" name="Picture 6" descr="Screenshot 2018-05-15 10.51.3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418" y="2545375"/>
              <a:ext cx="5898262" cy="1855156"/>
            </a:xfrm>
            <a:prstGeom prst="rect">
              <a:avLst/>
            </a:prstGeom>
          </p:spPr>
        </p:pic>
        <p:sp>
          <p:nvSpPr>
            <p:cNvPr id="8" name="Rectangle 7"/>
            <p:cNvSpPr/>
            <p:nvPr/>
          </p:nvSpPr>
          <p:spPr>
            <a:xfrm>
              <a:off x="6582121" y="4249426"/>
              <a:ext cx="4774784" cy="2808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Screenshot 2018-05-15 10.55.4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056" y="1676279"/>
            <a:ext cx="4787499" cy="4119364"/>
          </a:xfrm>
          <a:prstGeom prst="rect">
            <a:avLst/>
          </a:prstGeom>
        </p:spPr>
      </p:pic>
      <p:sp>
        <p:nvSpPr>
          <p:cNvPr id="12" name="Rectangle 11"/>
          <p:cNvSpPr/>
          <p:nvPr/>
        </p:nvSpPr>
        <p:spPr>
          <a:xfrm>
            <a:off x="5528425" y="5291936"/>
            <a:ext cx="6094412" cy="830997"/>
          </a:xfrm>
          <a:prstGeom prst="rect">
            <a:avLst/>
          </a:prstGeom>
        </p:spPr>
        <p:txBody>
          <a:bodyPr>
            <a:spAutoFit/>
          </a:bodyPr>
          <a:lstStyle/>
          <a:p>
            <a:r>
              <a:rPr lang="en-US" sz="1600" dirty="0" smtClean="0">
                <a:latin typeface="Georgia"/>
                <a:cs typeface="Georgia"/>
              </a:rPr>
              <a:t>Whitney</a:t>
            </a:r>
            <a:r>
              <a:rPr lang="en-US" sz="1600" dirty="0">
                <a:latin typeface="Georgia"/>
                <a:cs typeface="Georgia"/>
              </a:rPr>
              <a:t>, C</a:t>
            </a:r>
            <a:r>
              <a:rPr lang="en-US" sz="1600" dirty="0" smtClean="0">
                <a:latin typeface="Georgia"/>
                <a:cs typeface="Georgia"/>
              </a:rPr>
              <a:t>., </a:t>
            </a:r>
            <a:r>
              <a:rPr lang="en-US" sz="1600" dirty="0" err="1">
                <a:latin typeface="Georgia"/>
                <a:cs typeface="Georgia"/>
              </a:rPr>
              <a:t>Lanzanova</a:t>
            </a:r>
            <a:r>
              <a:rPr lang="en-US" sz="1600" dirty="0">
                <a:latin typeface="Georgia"/>
                <a:cs typeface="Georgia"/>
              </a:rPr>
              <a:t>, D., </a:t>
            </a:r>
            <a:r>
              <a:rPr lang="en-US" sz="1600" dirty="0" err="1">
                <a:latin typeface="Georgia"/>
                <a:cs typeface="Georgia"/>
              </a:rPr>
              <a:t>Muchiri</a:t>
            </a:r>
            <a:r>
              <a:rPr lang="en-US" sz="1600" dirty="0">
                <a:latin typeface="Georgia"/>
                <a:cs typeface="Georgia"/>
              </a:rPr>
              <a:t>, C., Shepherd, K., </a:t>
            </a:r>
            <a:r>
              <a:rPr lang="en-US" sz="1600" dirty="0" err="1">
                <a:latin typeface="Georgia"/>
                <a:cs typeface="Georgia"/>
              </a:rPr>
              <a:t>Rosenstock</a:t>
            </a:r>
            <a:r>
              <a:rPr lang="en-US" sz="1600" dirty="0">
                <a:latin typeface="Georgia"/>
                <a:cs typeface="Georgia"/>
              </a:rPr>
              <a:t>, T., </a:t>
            </a:r>
            <a:r>
              <a:rPr lang="en-US" sz="1600" dirty="0" err="1">
                <a:latin typeface="Georgia"/>
                <a:cs typeface="Georgia"/>
              </a:rPr>
              <a:t>Krawinkel</a:t>
            </a:r>
            <a:r>
              <a:rPr lang="en-US" sz="1600" dirty="0">
                <a:latin typeface="Georgia"/>
                <a:cs typeface="Georgia"/>
              </a:rPr>
              <a:t>, M., </a:t>
            </a:r>
            <a:r>
              <a:rPr lang="en-US" sz="1600" dirty="0" err="1">
                <a:latin typeface="Georgia"/>
                <a:cs typeface="Georgia"/>
              </a:rPr>
              <a:t>Tabuti</a:t>
            </a:r>
            <a:r>
              <a:rPr lang="en-US" sz="1600" dirty="0">
                <a:latin typeface="Georgia"/>
                <a:cs typeface="Georgia"/>
              </a:rPr>
              <a:t>, J. R. S., and </a:t>
            </a:r>
            <a:r>
              <a:rPr lang="en-US" sz="1600" dirty="0" err="1">
                <a:latin typeface="Georgia"/>
                <a:cs typeface="Georgia"/>
              </a:rPr>
              <a:t>Luedeling</a:t>
            </a:r>
            <a:r>
              <a:rPr lang="en-US" sz="1600" dirty="0">
                <a:latin typeface="Georgia"/>
                <a:cs typeface="Georgia"/>
              </a:rPr>
              <a:t>, E. (</a:t>
            </a:r>
            <a:r>
              <a:rPr lang="en-US" sz="1600" dirty="0" smtClean="0">
                <a:latin typeface="Georgia"/>
                <a:cs typeface="Georgia"/>
              </a:rPr>
              <a:t>2018). </a:t>
            </a:r>
            <a:r>
              <a:rPr lang="en-US" sz="1600" i="1" dirty="0" smtClean="0">
                <a:latin typeface="Georgia"/>
                <a:cs typeface="Georgia"/>
              </a:rPr>
              <a:t>Earth’s Future</a:t>
            </a:r>
            <a:endParaRPr lang="en-US" sz="1600" dirty="0">
              <a:latin typeface="Georgia"/>
              <a:cs typeface="Georgia"/>
            </a:endParaRPr>
          </a:p>
        </p:txBody>
      </p:sp>
      <p:sp>
        <p:nvSpPr>
          <p:cNvPr id="13" name="Rectangle 12"/>
          <p:cNvSpPr/>
          <p:nvPr/>
        </p:nvSpPr>
        <p:spPr>
          <a:xfrm>
            <a:off x="5213819" y="1976977"/>
            <a:ext cx="6094412" cy="1077218"/>
          </a:xfrm>
          <a:prstGeom prst="rect">
            <a:avLst/>
          </a:prstGeom>
        </p:spPr>
        <p:txBody>
          <a:bodyPr>
            <a:spAutoFit/>
          </a:bodyPr>
          <a:lstStyle/>
          <a:p>
            <a:r>
              <a:rPr lang="en-US" sz="1600" dirty="0" err="1">
                <a:latin typeface="Georgia"/>
                <a:cs typeface="Georgia"/>
              </a:rPr>
              <a:t>Luedeling</a:t>
            </a:r>
            <a:r>
              <a:rPr lang="en-US" sz="1600" dirty="0">
                <a:latin typeface="Georgia"/>
                <a:cs typeface="Georgia"/>
              </a:rPr>
              <a:t>, E., </a:t>
            </a:r>
            <a:r>
              <a:rPr lang="en-US" sz="1600" dirty="0" smtClean="0">
                <a:latin typeface="Georgia"/>
                <a:cs typeface="Georgia"/>
              </a:rPr>
              <a:t>Whitney</a:t>
            </a:r>
            <a:r>
              <a:rPr lang="en-US" sz="1600" dirty="0">
                <a:latin typeface="Georgia"/>
                <a:cs typeface="Georgia"/>
              </a:rPr>
              <a:t>, C</a:t>
            </a:r>
            <a:r>
              <a:rPr lang="en-US" sz="1600" dirty="0" smtClean="0">
                <a:latin typeface="Georgia"/>
                <a:cs typeface="Georgia"/>
              </a:rPr>
              <a:t>. </a:t>
            </a:r>
            <a:r>
              <a:rPr lang="en-US" sz="1600" dirty="0">
                <a:latin typeface="Georgia"/>
                <a:cs typeface="Georgia"/>
              </a:rPr>
              <a:t>(2017), Controlled burns in conifer forests. </a:t>
            </a:r>
            <a:r>
              <a:rPr lang="en-US" sz="1600" i="1" dirty="0">
                <a:latin typeface="Georgia"/>
                <a:cs typeface="Georgia"/>
              </a:rPr>
              <a:t>R </a:t>
            </a:r>
            <a:r>
              <a:rPr lang="en-US" sz="1600" i="1" dirty="0" smtClean="0">
                <a:latin typeface="Georgia"/>
                <a:cs typeface="Georgia"/>
              </a:rPr>
              <a:t>Pubs</a:t>
            </a:r>
            <a:endParaRPr lang="en-US" sz="1600" dirty="0" smtClean="0">
              <a:latin typeface="Georgia"/>
              <a:cs typeface="Georgia"/>
            </a:endParaRPr>
          </a:p>
          <a:p>
            <a:r>
              <a:rPr lang="en-US" sz="1600" dirty="0" smtClean="0">
                <a:latin typeface="Georgia"/>
                <a:cs typeface="Georgia"/>
              </a:rPr>
              <a:t>Whitney, </a:t>
            </a:r>
            <a:r>
              <a:rPr lang="en-US" sz="1600" dirty="0">
                <a:latin typeface="Georgia"/>
                <a:cs typeface="Georgia"/>
              </a:rPr>
              <a:t>C.</a:t>
            </a:r>
            <a:r>
              <a:rPr lang="en-US" sz="1600" dirty="0" smtClean="0">
                <a:latin typeface="Georgia"/>
                <a:cs typeface="Georgia"/>
              </a:rPr>
              <a:t>, </a:t>
            </a:r>
            <a:r>
              <a:rPr lang="en-US" sz="1600" dirty="0" err="1">
                <a:latin typeface="Georgia"/>
                <a:cs typeface="Georgia"/>
              </a:rPr>
              <a:t>Luedeling</a:t>
            </a:r>
            <a:r>
              <a:rPr lang="en-US" sz="1600" dirty="0" smtClean="0">
                <a:latin typeface="Georgia"/>
                <a:cs typeface="Georgia"/>
              </a:rPr>
              <a:t>,  </a:t>
            </a:r>
            <a:r>
              <a:rPr lang="en-US" sz="1600" dirty="0">
                <a:latin typeface="Georgia"/>
                <a:cs typeface="Georgia"/>
              </a:rPr>
              <a:t>(2017), Simulating the cost effectiveness of controlled burning with the </a:t>
            </a:r>
            <a:r>
              <a:rPr lang="en-US" sz="1600" dirty="0" err="1">
                <a:latin typeface="Georgia"/>
                <a:cs typeface="Georgia"/>
              </a:rPr>
              <a:t>decisionSupport</a:t>
            </a:r>
            <a:r>
              <a:rPr lang="en-US" sz="1600" dirty="0">
                <a:latin typeface="Georgia"/>
                <a:cs typeface="Georgia"/>
              </a:rPr>
              <a:t> R package. </a:t>
            </a:r>
          </a:p>
        </p:txBody>
      </p:sp>
      <p:sp>
        <p:nvSpPr>
          <p:cNvPr id="14" name="Rectangle 13"/>
          <p:cNvSpPr/>
          <p:nvPr/>
        </p:nvSpPr>
        <p:spPr>
          <a:xfrm>
            <a:off x="227166" y="5873638"/>
            <a:ext cx="6094412" cy="584776"/>
          </a:xfrm>
          <a:prstGeom prst="rect">
            <a:avLst/>
          </a:prstGeom>
        </p:spPr>
        <p:txBody>
          <a:bodyPr>
            <a:spAutoFit/>
          </a:bodyPr>
          <a:lstStyle/>
          <a:p>
            <a:r>
              <a:rPr lang="en-US" sz="1600" dirty="0">
                <a:latin typeface="Georgia"/>
                <a:cs typeface="Georgia"/>
              </a:rPr>
              <a:t>Whitney, C., Shepherd, K., and </a:t>
            </a:r>
            <a:r>
              <a:rPr lang="en-US" sz="1600" dirty="0" err="1">
                <a:latin typeface="Georgia"/>
                <a:cs typeface="Georgia"/>
              </a:rPr>
              <a:t>Luedeling</a:t>
            </a:r>
            <a:r>
              <a:rPr lang="en-US" sz="1600" dirty="0">
                <a:latin typeface="Georgia"/>
                <a:cs typeface="Georgia"/>
              </a:rPr>
              <a:t>, E., </a:t>
            </a:r>
            <a:r>
              <a:rPr lang="en-US" sz="1600" dirty="0" smtClean="0">
                <a:latin typeface="Georgia"/>
                <a:cs typeface="Georgia"/>
              </a:rPr>
              <a:t>2018. </a:t>
            </a:r>
          </a:p>
          <a:p>
            <a:r>
              <a:rPr lang="en-US" sz="1600" dirty="0" smtClean="0">
                <a:latin typeface="Georgia"/>
                <a:cs typeface="Georgia"/>
              </a:rPr>
              <a:t>World </a:t>
            </a:r>
            <a:r>
              <a:rPr lang="en-US" sz="1600" dirty="0">
                <a:latin typeface="Georgia"/>
                <a:cs typeface="Georgia"/>
              </a:rPr>
              <a:t>Agroforestry Centre, Nairobi.</a:t>
            </a:r>
          </a:p>
        </p:txBody>
      </p:sp>
      <p:pic>
        <p:nvPicPr>
          <p:cNvPr id="15" name="Picture 14" descr="Screenshot 2018-05-15 10.47.2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0553" y="961240"/>
            <a:ext cx="2588489" cy="1119973"/>
          </a:xfrm>
          <a:prstGeom prst="rect">
            <a:avLst/>
          </a:prstGeom>
        </p:spPr>
      </p:pic>
      <p:sp>
        <p:nvSpPr>
          <p:cNvPr id="3" name="Slide Number Placeholder 2"/>
          <p:cNvSpPr>
            <a:spLocks noGrp="1"/>
          </p:cNvSpPr>
          <p:nvPr>
            <p:ph type="sldNum" sz="quarter" idx="12"/>
          </p:nvPr>
        </p:nvSpPr>
        <p:spPr/>
        <p:txBody>
          <a:bodyPr/>
          <a:lstStyle/>
          <a:p>
            <a:fld id="{C2D29DEA-C2FF-4F9C-8F85-7923E6F9F7B8}" type="slidenum">
              <a:rPr lang="en-US" smtClean="0"/>
              <a:t>54</a:t>
            </a:fld>
            <a:endParaRPr lang="en-US"/>
          </a:p>
        </p:txBody>
      </p:sp>
    </p:spTree>
    <p:extLst>
      <p:ext uri="{BB962C8B-B14F-4D97-AF65-F5344CB8AC3E}">
        <p14:creationId xmlns:p14="http://schemas.microsoft.com/office/powerpoint/2010/main" val="12426056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solidFill>
            <a:schemeClr val="bg1">
              <a:lumMod val="85000"/>
            </a:schemeClr>
          </a:solidFill>
          <a:effectLst>
            <a:softEdge rad="254000"/>
          </a:effectLst>
        </p:spPr>
        <p:style>
          <a:lnRef idx="2">
            <a:schemeClr val="dk1"/>
          </a:lnRef>
          <a:fillRef idx="1">
            <a:schemeClr val="lt1"/>
          </a:fillRef>
          <a:effectRef idx="0">
            <a:schemeClr val="dk1"/>
          </a:effectRef>
          <a:fontRef idx="minor">
            <a:schemeClr val="dk1"/>
          </a:fontRef>
        </p:style>
        <p:txBody>
          <a:bodyPr>
            <a:normAutofit/>
          </a:bodyPr>
          <a:lstStyle/>
          <a:p>
            <a:r>
              <a:rPr lang="en-US" sz="3600" b="1" dirty="0" smtClean="0">
                <a:latin typeface="Georgia"/>
                <a:cs typeface="Georgia"/>
              </a:rPr>
              <a:t>Estimating our state of knowledge</a:t>
            </a:r>
            <a:endParaRPr lang="en-US" sz="3600" b="1" dirty="0">
              <a:latin typeface="Georgia"/>
              <a:cs typeface="Georgia"/>
            </a:endParaRPr>
          </a:p>
        </p:txBody>
      </p:sp>
      <p:sp>
        <p:nvSpPr>
          <p:cNvPr id="9" name="Content Placeholder 8"/>
          <p:cNvSpPr>
            <a:spLocks noGrp="1"/>
          </p:cNvSpPr>
          <p:nvPr>
            <p:ph idx="1"/>
          </p:nvPr>
        </p:nvSpPr>
        <p:spPr>
          <a:xfrm>
            <a:off x="5487959" y="2065156"/>
            <a:ext cx="5975526" cy="3412171"/>
          </a:xfrm>
        </p:spPr>
        <p:txBody>
          <a:bodyPr>
            <a:normAutofit fontScale="70000" lnSpcReduction="20000"/>
          </a:bodyPr>
          <a:lstStyle/>
          <a:p>
            <a:r>
              <a:rPr lang="en-US" dirty="0" smtClean="0"/>
              <a:t>Monte Carlo allows us to shoot multiple arrows</a:t>
            </a:r>
          </a:p>
          <a:p>
            <a:endParaRPr lang="en-US" dirty="0"/>
          </a:p>
          <a:p>
            <a:r>
              <a:rPr lang="en-US" dirty="0" smtClean="0"/>
              <a:t>As </a:t>
            </a:r>
            <a:r>
              <a:rPr lang="en-US" dirty="0"/>
              <a:t>model inputs, we need </a:t>
            </a:r>
            <a:r>
              <a:rPr lang="en-US" dirty="0" smtClean="0"/>
              <a:t>estimates </a:t>
            </a:r>
            <a:r>
              <a:rPr lang="en-US" dirty="0"/>
              <a:t>that reflect our state of </a:t>
            </a:r>
            <a:r>
              <a:rPr lang="en-US" dirty="0" smtClean="0"/>
              <a:t>uncertainty, expressed as </a:t>
            </a:r>
            <a:r>
              <a:rPr lang="en-US" dirty="0"/>
              <a:t>probability </a:t>
            </a:r>
            <a:r>
              <a:rPr lang="en-US" dirty="0" smtClean="0"/>
              <a:t>distributions</a:t>
            </a:r>
          </a:p>
          <a:p>
            <a:endParaRPr lang="en-US" dirty="0"/>
          </a:p>
          <a:p>
            <a:r>
              <a:rPr lang="en-US" dirty="0" smtClean="0"/>
              <a:t>Most </a:t>
            </a:r>
            <a:r>
              <a:rPr lang="en-US" dirty="0"/>
              <a:t>people aren’t initially very good at estimating </a:t>
            </a:r>
            <a:r>
              <a:rPr lang="en-US" dirty="0" smtClean="0"/>
              <a:t>confidence </a:t>
            </a:r>
            <a:r>
              <a:rPr lang="en-US" dirty="0"/>
              <a:t>intervals due to </a:t>
            </a:r>
            <a:r>
              <a:rPr lang="en-US" dirty="0" smtClean="0"/>
              <a:t>biases (e.g. overconfidence, anchoring)</a:t>
            </a:r>
            <a:endParaRPr lang="en-US" dirty="0"/>
          </a:p>
        </p:txBody>
      </p:sp>
      <p:sp>
        <p:nvSpPr>
          <p:cNvPr id="2" name="Slide Number Placeholder 1"/>
          <p:cNvSpPr>
            <a:spLocks noGrp="1"/>
          </p:cNvSpPr>
          <p:nvPr>
            <p:ph type="sldNum" sz="quarter" idx="12"/>
          </p:nvPr>
        </p:nvSpPr>
        <p:spPr/>
        <p:txBody>
          <a:bodyPr/>
          <a:lstStyle/>
          <a:p>
            <a:fld id="{C2D29DEA-C2FF-4F9C-8F85-7923E6F9F7B8}" type="slidenum">
              <a:rPr lang="en-US" smtClean="0"/>
              <a:t>55</a:t>
            </a:fld>
            <a:endParaRPr lang="en-US"/>
          </a:p>
        </p:txBody>
      </p:sp>
      <p:pic>
        <p:nvPicPr>
          <p:cNvPr id="5" name="Picture 2" descr="http://www.wristwatchreview.com/wp-content/uploads/2008/10/accuracy.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597" y="1766145"/>
            <a:ext cx="5257800" cy="393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330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4" descr="http://www.knowitsdifference.com/wp-content/uploads/2011/11/Accuracy-and-precisi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678"/>
          <a:stretch/>
        </p:blipFill>
        <p:spPr bwMode="auto">
          <a:xfrm>
            <a:off x="1018217" y="2758612"/>
            <a:ext cx="9961095" cy="343603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6117622" y="2053343"/>
            <a:ext cx="2179639" cy="400110"/>
          </a:xfrm>
          <a:prstGeom prst="rect">
            <a:avLst/>
          </a:prstGeom>
          <a:noFill/>
        </p:spPr>
        <p:txBody>
          <a:bodyPr wrap="square" rtlCol="0">
            <a:spAutoFit/>
          </a:bodyPr>
          <a:lstStyle/>
          <a:p>
            <a:pPr algn="ctr"/>
            <a:r>
              <a:rPr lang="en-US" sz="2000" dirty="0">
                <a:latin typeface="Georgia"/>
                <a:cs typeface="Georgia"/>
              </a:rPr>
              <a:t>Bad</a:t>
            </a:r>
          </a:p>
        </p:txBody>
      </p:sp>
      <p:sp>
        <p:nvSpPr>
          <p:cNvPr id="29" name="TextBox 28"/>
          <p:cNvSpPr txBox="1"/>
          <p:nvPr/>
        </p:nvSpPr>
        <p:spPr>
          <a:xfrm>
            <a:off x="1166314" y="2039959"/>
            <a:ext cx="2179639" cy="400110"/>
          </a:xfrm>
          <a:prstGeom prst="rect">
            <a:avLst/>
          </a:prstGeom>
          <a:noFill/>
        </p:spPr>
        <p:txBody>
          <a:bodyPr wrap="square" rtlCol="0">
            <a:spAutoFit/>
          </a:bodyPr>
          <a:lstStyle/>
          <a:p>
            <a:pPr algn="ctr"/>
            <a:r>
              <a:rPr lang="en-US" sz="2000" dirty="0">
                <a:latin typeface="Georgia"/>
                <a:cs typeface="Georgia"/>
              </a:rPr>
              <a:t>Unrealistic (?)</a:t>
            </a:r>
          </a:p>
        </p:txBody>
      </p:sp>
      <p:sp>
        <p:nvSpPr>
          <p:cNvPr id="30" name="TextBox 29"/>
          <p:cNvSpPr txBox="1"/>
          <p:nvPr/>
        </p:nvSpPr>
        <p:spPr>
          <a:xfrm>
            <a:off x="3550050" y="2053343"/>
            <a:ext cx="2348751" cy="707886"/>
          </a:xfrm>
          <a:prstGeom prst="rect">
            <a:avLst/>
          </a:prstGeom>
          <a:noFill/>
        </p:spPr>
        <p:txBody>
          <a:bodyPr wrap="square" rtlCol="0">
            <a:spAutoFit/>
          </a:bodyPr>
          <a:lstStyle/>
          <a:p>
            <a:pPr algn="ctr"/>
            <a:r>
              <a:rPr lang="en-US" sz="2000" dirty="0">
                <a:latin typeface="Georgia"/>
                <a:cs typeface="Georgia"/>
              </a:rPr>
              <a:t>Sometimes possible</a:t>
            </a:r>
          </a:p>
        </p:txBody>
      </p:sp>
      <p:sp>
        <p:nvSpPr>
          <p:cNvPr id="31" name="TextBox 30"/>
          <p:cNvSpPr txBox="1"/>
          <p:nvPr/>
        </p:nvSpPr>
        <p:spPr>
          <a:xfrm>
            <a:off x="8720474" y="1716842"/>
            <a:ext cx="2179639" cy="1015663"/>
          </a:xfrm>
          <a:prstGeom prst="rect">
            <a:avLst/>
          </a:prstGeom>
          <a:noFill/>
        </p:spPr>
        <p:txBody>
          <a:bodyPr wrap="square" rtlCol="0">
            <a:spAutoFit/>
          </a:bodyPr>
          <a:lstStyle/>
          <a:p>
            <a:pPr algn="ctr"/>
            <a:r>
              <a:rPr lang="en-US" sz="2000" dirty="0" smtClean="0">
                <a:latin typeface="Georgia"/>
                <a:cs typeface="Georgia"/>
              </a:rPr>
              <a:t>Can </a:t>
            </a:r>
            <a:r>
              <a:rPr lang="en-US" sz="2000" dirty="0">
                <a:latin typeface="Georgia"/>
                <a:cs typeface="Georgia"/>
              </a:rPr>
              <a:t>be </a:t>
            </a:r>
            <a:r>
              <a:rPr lang="en-US" sz="2000" dirty="0" smtClean="0">
                <a:latin typeface="Georgia"/>
                <a:cs typeface="Georgia"/>
              </a:rPr>
              <a:t>enough, if we really don’t know better</a:t>
            </a:r>
            <a:endParaRPr lang="en-US" sz="2000" dirty="0">
              <a:latin typeface="Georgia"/>
              <a:cs typeface="Georgia"/>
            </a:endParaRPr>
          </a:p>
        </p:txBody>
      </p:sp>
      <p:sp>
        <p:nvSpPr>
          <p:cNvPr id="32" name="Rectangle 31"/>
          <p:cNvSpPr/>
          <p:nvPr/>
        </p:nvSpPr>
        <p:spPr>
          <a:xfrm>
            <a:off x="8115778" y="6436820"/>
            <a:ext cx="3077745" cy="307777"/>
          </a:xfrm>
          <a:prstGeom prst="rect">
            <a:avLst/>
          </a:prstGeom>
          <a:noFill/>
        </p:spPr>
        <p:txBody>
          <a:bodyPr wrap="square">
            <a:spAutoFit/>
          </a:bodyPr>
          <a:lstStyle/>
          <a:p>
            <a:r>
              <a:rPr lang="en-US" sz="1400" dirty="0">
                <a:solidFill>
                  <a:srgbClr val="7F7F7F"/>
                </a:solidFill>
                <a:latin typeface="Georgia"/>
                <a:cs typeface="Georgia"/>
              </a:rPr>
              <a:t>http://www.knowitsdifference.com</a:t>
            </a:r>
          </a:p>
        </p:txBody>
      </p:sp>
      <p:sp>
        <p:nvSpPr>
          <p:cNvPr id="12" name="Title 1"/>
          <p:cNvSpPr txBox="1">
            <a:spLocks/>
          </p:cNvSpPr>
          <p:nvPr/>
        </p:nvSpPr>
        <p:spPr>
          <a:xfrm>
            <a:off x="0" y="1198405"/>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Georgia"/>
                <a:cs typeface="Georgia"/>
              </a:rPr>
              <a:t>Precision vs. accuracy</a:t>
            </a:r>
          </a:p>
        </p:txBody>
      </p:sp>
      <p:sp>
        <p:nvSpPr>
          <p:cNvPr id="2" name="Slide Number Placeholder 1"/>
          <p:cNvSpPr>
            <a:spLocks noGrp="1"/>
          </p:cNvSpPr>
          <p:nvPr>
            <p:ph type="sldNum" sz="quarter" idx="12"/>
          </p:nvPr>
        </p:nvSpPr>
        <p:spPr/>
        <p:txBody>
          <a:bodyPr/>
          <a:lstStyle/>
          <a:p>
            <a:fld id="{C2D29DEA-C2FF-4F9C-8F85-7923E6F9F7B8}" type="slidenum">
              <a:rPr lang="en-US" smtClean="0"/>
              <a:t>56</a:t>
            </a:fld>
            <a:endParaRPr lang="en-US"/>
          </a:p>
        </p:txBody>
      </p:sp>
      <p:sp>
        <p:nvSpPr>
          <p:cNvPr id="3" name="Rectangle 2"/>
          <p:cNvSpPr/>
          <p:nvPr/>
        </p:nvSpPr>
        <p:spPr>
          <a:xfrm>
            <a:off x="3469660" y="2732994"/>
            <a:ext cx="2505866" cy="33907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91860" y="2726632"/>
            <a:ext cx="2505866" cy="33907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582099" y="2674908"/>
            <a:ext cx="2505866" cy="33907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itle 7"/>
          <p:cNvSpPr>
            <a:spLocks noGrp="1"/>
          </p:cNvSpPr>
          <p:nvPr>
            <p:ph type="title"/>
          </p:nvPr>
        </p:nvSpPr>
        <p:spPr>
          <a:xfrm>
            <a:off x="609622" y="274638"/>
            <a:ext cx="10972801" cy="1143000"/>
          </a:xfrm>
          <a:solidFill>
            <a:schemeClr val="bg1">
              <a:lumMod val="85000"/>
            </a:schemeClr>
          </a:solidFill>
          <a:effectLst>
            <a:softEdge rad="254000"/>
          </a:effectLst>
        </p:spPr>
        <p:style>
          <a:lnRef idx="2">
            <a:schemeClr val="dk1"/>
          </a:lnRef>
          <a:fillRef idx="1">
            <a:schemeClr val="lt1"/>
          </a:fillRef>
          <a:effectRef idx="0">
            <a:schemeClr val="dk1"/>
          </a:effectRef>
          <a:fontRef idx="minor">
            <a:schemeClr val="dk1"/>
          </a:fontRef>
        </p:style>
        <p:txBody>
          <a:bodyPr>
            <a:normAutofit/>
          </a:bodyPr>
          <a:lstStyle/>
          <a:p>
            <a:r>
              <a:rPr lang="en-US" sz="3600" b="1" dirty="0" smtClean="0">
                <a:latin typeface="Georgia"/>
                <a:cs typeface="Georgia"/>
              </a:rPr>
              <a:t>Estimating our state of knowledge</a:t>
            </a:r>
            <a:endParaRPr lang="en-US" sz="3600" b="1" dirty="0">
              <a:latin typeface="Georgia"/>
              <a:cs typeface="Georgia"/>
            </a:endParaRPr>
          </a:p>
        </p:txBody>
      </p:sp>
      <p:sp>
        <p:nvSpPr>
          <p:cNvPr id="6" name="Rectangle 5"/>
          <p:cNvSpPr/>
          <p:nvPr/>
        </p:nvSpPr>
        <p:spPr>
          <a:xfrm>
            <a:off x="668983" y="5986254"/>
            <a:ext cx="11066629" cy="461665"/>
          </a:xfrm>
          <a:prstGeom prst="rect">
            <a:avLst/>
          </a:prstGeom>
        </p:spPr>
        <p:txBody>
          <a:bodyPr wrap="square">
            <a:spAutoFit/>
          </a:bodyPr>
          <a:lstStyle/>
          <a:p>
            <a:r>
              <a:rPr lang="en-US" sz="2400" dirty="0">
                <a:latin typeface="Georgia"/>
                <a:cs typeface="Georgia"/>
              </a:rPr>
              <a:t>‘Calibration training’ increases awareness of bias and ability to estimate ranges</a:t>
            </a:r>
          </a:p>
        </p:txBody>
      </p:sp>
    </p:spTree>
    <p:extLst>
      <p:ext uri="{BB962C8B-B14F-4D97-AF65-F5344CB8AC3E}">
        <p14:creationId xmlns:p14="http://schemas.microsoft.com/office/powerpoint/2010/main" val="19794544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 grpId="0" animBg="1"/>
      <p:bldP spid="11" grpId="0" animBg="1"/>
      <p:bldP spid="13"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525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57" y="1476730"/>
            <a:ext cx="6966099" cy="4642857"/>
          </a:xfrm>
          <a:prstGeom prst="rect">
            <a:avLst/>
          </a:prstGeom>
        </p:spPr>
      </p:pic>
      <p:sp>
        <p:nvSpPr>
          <p:cNvPr id="4" name="TextBox 3"/>
          <p:cNvSpPr txBox="1"/>
          <p:nvPr/>
        </p:nvSpPr>
        <p:spPr>
          <a:xfrm>
            <a:off x="3647926" y="813419"/>
            <a:ext cx="3326552" cy="523220"/>
          </a:xfrm>
          <a:prstGeom prst="rect">
            <a:avLst/>
          </a:prstGeom>
          <a:noFill/>
        </p:spPr>
        <p:txBody>
          <a:bodyPr wrap="none" rtlCol="0">
            <a:spAutoFit/>
          </a:bodyPr>
          <a:lstStyle/>
          <a:p>
            <a:pPr algn="ctr"/>
            <a:r>
              <a:rPr lang="en-US" sz="2800" dirty="0" smtClean="0">
                <a:latin typeface="Georgia"/>
                <a:cs typeface="Georgia"/>
              </a:rPr>
              <a:t>Calibration training</a:t>
            </a:r>
            <a:endParaRPr lang="en-US" sz="2800" dirty="0">
              <a:latin typeface="Georgia"/>
              <a:cs typeface="Georgia"/>
            </a:endParaRPr>
          </a:p>
        </p:txBody>
      </p:sp>
      <p:sp>
        <p:nvSpPr>
          <p:cNvPr id="5" name="Rectangle 4"/>
          <p:cNvSpPr/>
          <p:nvPr/>
        </p:nvSpPr>
        <p:spPr>
          <a:xfrm>
            <a:off x="173757" y="6066882"/>
            <a:ext cx="6966099" cy="646331"/>
          </a:xfrm>
          <a:prstGeom prst="rect">
            <a:avLst/>
          </a:prstGeom>
        </p:spPr>
        <p:txBody>
          <a:bodyPr wrap="square">
            <a:spAutoFit/>
          </a:bodyPr>
          <a:lstStyle/>
          <a:p>
            <a:pPr algn="ctr"/>
            <a:r>
              <a:rPr lang="en-US" dirty="0" smtClean="0">
                <a:latin typeface="Georgia"/>
                <a:cs typeface="Georgia"/>
              </a:rPr>
              <a:t>Participants are calibrated to build a model</a:t>
            </a:r>
            <a:endParaRPr lang="en-US" dirty="0">
              <a:latin typeface="Georgia"/>
              <a:cs typeface="Georgia"/>
            </a:endParaRPr>
          </a:p>
          <a:p>
            <a:pPr algn="ctr"/>
            <a:r>
              <a:rPr lang="en-US" dirty="0">
                <a:latin typeface="Georgia"/>
                <a:cs typeface="Georgia"/>
              </a:rPr>
              <a:t>Fruit trees and nutrition in Kenya</a:t>
            </a:r>
            <a:endParaRPr lang="en-US" dirty="0" smtClean="0">
              <a:latin typeface="Georgia"/>
              <a:cs typeface="Georgia"/>
            </a:endParaRPr>
          </a:p>
        </p:txBody>
      </p:sp>
      <p:pic>
        <p:nvPicPr>
          <p:cNvPr id="6" name="Picture 5" descr="Calibration-too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933394" y="1495955"/>
            <a:ext cx="5663148" cy="4163499"/>
          </a:xfrm>
          <a:prstGeom prst="rect">
            <a:avLst/>
          </a:prstGeom>
        </p:spPr>
      </p:pic>
      <p:sp>
        <p:nvSpPr>
          <p:cNvPr id="7" name="Title 1"/>
          <p:cNvSpPr txBox="1">
            <a:spLocks/>
          </p:cNvSpPr>
          <p:nvPr/>
        </p:nvSpPr>
        <p:spPr>
          <a:xfrm>
            <a:off x="1875998" y="84712"/>
            <a:ext cx="8478823" cy="773011"/>
          </a:xfrm>
          <a:prstGeom prst="rect">
            <a:avLst/>
          </a:prstGeom>
          <a:solidFill>
            <a:srgbClr val="FFFFFF">
              <a:alpha val="85000"/>
            </a:srgbClr>
          </a:solidFill>
          <a:ln>
            <a:noFill/>
          </a:ln>
          <a:effectLst>
            <a:softEdge rad="127000"/>
          </a:effectLst>
        </p:spPr>
        <p:txBody>
          <a:bodyPr vert="horz" lIns="182880" tIns="182880" rIns="182880" bIns="18288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1000"/>
              </a:spcBef>
              <a:buFont typeface="Arial" panose="020B0604020202020204" pitchFamily="34" charset="0"/>
              <a:buNone/>
            </a:pPr>
            <a:r>
              <a:rPr lang="en-US" sz="3600" b="1" dirty="0" smtClean="0">
                <a:latin typeface="Georgia"/>
                <a:ea typeface="+mn-ea"/>
                <a:cs typeface="Georgia"/>
              </a:rPr>
              <a:t>Model development process</a:t>
            </a:r>
            <a:endParaRPr lang="en-US" sz="3600" b="1" dirty="0">
              <a:latin typeface="Georgia"/>
              <a:ea typeface="+mn-ea"/>
              <a:cs typeface="Georgia"/>
            </a:endParaRPr>
          </a:p>
        </p:txBody>
      </p:sp>
      <p:sp>
        <p:nvSpPr>
          <p:cNvPr id="2" name="Slide Number Placeholder 1"/>
          <p:cNvSpPr>
            <a:spLocks noGrp="1"/>
          </p:cNvSpPr>
          <p:nvPr>
            <p:ph type="sldNum" sz="quarter" idx="12"/>
          </p:nvPr>
        </p:nvSpPr>
        <p:spPr/>
        <p:txBody>
          <a:bodyPr/>
          <a:lstStyle/>
          <a:p>
            <a:fld id="{C2D29DEA-C2FF-4F9C-8F85-7923E6F9F7B8}" type="slidenum">
              <a:rPr lang="en-US" smtClean="0"/>
              <a:t>57</a:t>
            </a:fld>
            <a:endParaRPr lang="en-US"/>
          </a:p>
        </p:txBody>
      </p:sp>
    </p:spTree>
    <p:extLst>
      <p:ext uri="{BB962C8B-B14F-4D97-AF65-F5344CB8AC3E}">
        <p14:creationId xmlns:p14="http://schemas.microsoft.com/office/powerpoint/2010/main" val="387173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6"/>
            <a:ext cx="6792515" cy="4525963"/>
          </a:xfrm>
        </p:spPr>
        <p:txBody>
          <a:bodyPr>
            <a:normAutofit/>
          </a:bodyPr>
          <a:lstStyle/>
          <a:p>
            <a:r>
              <a:rPr lang="en-US" dirty="0" smtClean="0"/>
              <a:t>What </a:t>
            </a:r>
            <a:r>
              <a:rPr lang="en-US" dirty="0"/>
              <a:t>is being elicited is expert, not perfect, </a:t>
            </a:r>
            <a:r>
              <a:rPr lang="en-US" dirty="0" smtClean="0"/>
              <a:t>opinions</a:t>
            </a:r>
          </a:p>
          <a:p>
            <a:endParaRPr lang="en-US" dirty="0" smtClean="0"/>
          </a:p>
          <a:p>
            <a:r>
              <a:rPr lang="en-US" dirty="0" smtClean="0"/>
              <a:t>Expert </a:t>
            </a:r>
            <a:r>
              <a:rPr lang="en-US" dirty="0"/>
              <a:t>knowledge </a:t>
            </a:r>
            <a:r>
              <a:rPr lang="en-US" dirty="0" smtClean="0"/>
              <a:t>can capture information </a:t>
            </a:r>
            <a:r>
              <a:rPr lang="en-US" dirty="0"/>
              <a:t>not </a:t>
            </a:r>
            <a:r>
              <a:rPr lang="en-US" dirty="0" smtClean="0"/>
              <a:t>adequately </a:t>
            </a:r>
            <a:r>
              <a:rPr lang="en-US" dirty="0"/>
              <a:t>represented by observed </a:t>
            </a:r>
            <a:r>
              <a:rPr lang="en-US" dirty="0" smtClean="0"/>
              <a:t>data</a:t>
            </a:r>
            <a:endParaRPr lang="en-US" dirty="0"/>
          </a:p>
          <a:p>
            <a:endParaRPr lang="en-US" dirty="0"/>
          </a:p>
        </p:txBody>
      </p:sp>
      <p:sp>
        <p:nvSpPr>
          <p:cNvPr id="5" name="TextBox 4"/>
          <p:cNvSpPr txBox="1"/>
          <p:nvPr/>
        </p:nvSpPr>
        <p:spPr>
          <a:xfrm>
            <a:off x="3647926" y="813419"/>
            <a:ext cx="3326552" cy="523220"/>
          </a:xfrm>
          <a:prstGeom prst="rect">
            <a:avLst/>
          </a:prstGeom>
          <a:noFill/>
        </p:spPr>
        <p:txBody>
          <a:bodyPr wrap="none" rtlCol="0">
            <a:spAutoFit/>
          </a:bodyPr>
          <a:lstStyle/>
          <a:p>
            <a:pPr algn="ctr"/>
            <a:r>
              <a:rPr lang="en-US" sz="2800" dirty="0" smtClean="0">
                <a:latin typeface="Georgia"/>
                <a:cs typeface="Georgia"/>
              </a:rPr>
              <a:t>Calibration training</a:t>
            </a:r>
            <a:endParaRPr lang="en-US" sz="2800" dirty="0">
              <a:latin typeface="Georgia"/>
              <a:cs typeface="Georgia"/>
            </a:endParaRPr>
          </a:p>
        </p:txBody>
      </p:sp>
      <p:pic>
        <p:nvPicPr>
          <p:cNvPr id="6" name="Picture 5" descr="Calibration-too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33394" y="1495955"/>
            <a:ext cx="5663148" cy="4163499"/>
          </a:xfrm>
          <a:prstGeom prst="rect">
            <a:avLst/>
          </a:prstGeom>
        </p:spPr>
      </p:pic>
      <p:sp>
        <p:nvSpPr>
          <p:cNvPr id="7" name="Title 1"/>
          <p:cNvSpPr txBox="1">
            <a:spLocks/>
          </p:cNvSpPr>
          <p:nvPr/>
        </p:nvSpPr>
        <p:spPr>
          <a:xfrm>
            <a:off x="1875998" y="84712"/>
            <a:ext cx="8478823" cy="773011"/>
          </a:xfrm>
          <a:prstGeom prst="rect">
            <a:avLst/>
          </a:prstGeom>
          <a:solidFill>
            <a:srgbClr val="FFFFFF">
              <a:alpha val="85000"/>
            </a:srgbClr>
          </a:solidFill>
          <a:ln>
            <a:noFill/>
          </a:ln>
          <a:effectLst>
            <a:softEdge rad="127000"/>
          </a:effectLst>
        </p:spPr>
        <p:txBody>
          <a:bodyPr vert="horz" lIns="182880" tIns="182880" rIns="182880" bIns="18288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1000"/>
              </a:spcBef>
              <a:buFont typeface="Arial" panose="020B0604020202020204" pitchFamily="34" charset="0"/>
              <a:buNone/>
            </a:pPr>
            <a:r>
              <a:rPr lang="en-US" sz="3600" b="1" dirty="0" smtClean="0">
                <a:latin typeface="Georgia"/>
                <a:ea typeface="+mn-ea"/>
                <a:cs typeface="Georgia"/>
              </a:rPr>
              <a:t>Model development process</a:t>
            </a:r>
            <a:endParaRPr lang="en-US" sz="3600" b="1" dirty="0">
              <a:latin typeface="Georgia"/>
              <a:ea typeface="+mn-ea"/>
              <a:cs typeface="Georgia"/>
            </a:endParaRPr>
          </a:p>
        </p:txBody>
      </p:sp>
      <p:sp>
        <p:nvSpPr>
          <p:cNvPr id="8" name="TextBox 7"/>
          <p:cNvSpPr txBox="1"/>
          <p:nvPr/>
        </p:nvSpPr>
        <p:spPr>
          <a:xfrm>
            <a:off x="12840" y="6429742"/>
            <a:ext cx="8944350" cy="369332"/>
          </a:xfrm>
          <a:prstGeom prst="rect">
            <a:avLst/>
          </a:prstGeom>
          <a:noFill/>
        </p:spPr>
        <p:txBody>
          <a:bodyPr wrap="none" rtlCol="0">
            <a:spAutoFit/>
          </a:bodyPr>
          <a:lstStyle/>
          <a:p>
            <a:r>
              <a:rPr lang="en-US" dirty="0" err="1">
                <a:solidFill>
                  <a:schemeClr val="bg1">
                    <a:lumMod val="50000"/>
                  </a:schemeClr>
                </a:solidFill>
                <a:latin typeface="Georgia"/>
                <a:cs typeface="Georgia"/>
              </a:rPr>
              <a:t>Kadane</a:t>
            </a:r>
            <a:r>
              <a:rPr lang="en-US" dirty="0">
                <a:solidFill>
                  <a:schemeClr val="bg1">
                    <a:lumMod val="50000"/>
                  </a:schemeClr>
                </a:solidFill>
                <a:latin typeface="Georgia"/>
                <a:cs typeface="Georgia"/>
              </a:rPr>
              <a:t>, J. B., and L. J. </a:t>
            </a:r>
            <a:r>
              <a:rPr lang="en-US" dirty="0" err="1">
                <a:solidFill>
                  <a:schemeClr val="bg1">
                    <a:lumMod val="50000"/>
                  </a:schemeClr>
                </a:solidFill>
                <a:latin typeface="Georgia"/>
                <a:cs typeface="Georgia"/>
              </a:rPr>
              <a:t>Wolfson</a:t>
            </a:r>
            <a:r>
              <a:rPr lang="en-US" dirty="0">
                <a:solidFill>
                  <a:schemeClr val="bg1">
                    <a:lumMod val="50000"/>
                  </a:schemeClr>
                </a:solidFill>
                <a:latin typeface="Georgia"/>
                <a:cs typeface="Georgia"/>
              </a:rPr>
              <a:t>. 1998. Experiences in elicitation. Statistician 47:3–19</a:t>
            </a:r>
            <a:r>
              <a:rPr lang="en-US" dirty="0" smtClean="0">
                <a:solidFill>
                  <a:schemeClr val="bg1">
                    <a:lumMod val="50000"/>
                  </a:schemeClr>
                </a:solidFill>
                <a:latin typeface="Georgia"/>
                <a:cs typeface="Georgia"/>
              </a:rPr>
              <a:t>.</a:t>
            </a:r>
            <a:endParaRPr lang="en-US" dirty="0">
              <a:solidFill>
                <a:schemeClr val="bg1">
                  <a:lumMod val="50000"/>
                </a:schemeClr>
              </a:solidFill>
              <a:latin typeface="Georgia"/>
              <a:cs typeface="Georgia"/>
            </a:endParaRPr>
          </a:p>
        </p:txBody>
      </p:sp>
      <p:sp>
        <p:nvSpPr>
          <p:cNvPr id="2" name="Slide Number Placeholder 1"/>
          <p:cNvSpPr>
            <a:spLocks noGrp="1"/>
          </p:cNvSpPr>
          <p:nvPr>
            <p:ph type="sldNum" sz="quarter" idx="12"/>
          </p:nvPr>
        </p:nvSpPr>
        <p:spPr/>
        <p:txBody>
          <a:bodyPr/>
          <a:lstStyle/>
          <a:p>
            <a:fld id="{C2D29DEA-C2FF-4F9C-8F85-7923E6F9F7B8}" type="slidenum">
              <a:rPr lang="en-US" smtClean="0"/>
              <a:t>58</a:t>
            </a:fld>
            <a:endParaRPr lang="en-US"/>
          </a:p>
        </p:txBody>
      </p:sp>
    </p:spTree>
    <p:extLst>
      <p:ext uri="{BB962C8B-B14F-4D97-AF65-F5344CB8AC3E}">
        <p14:creationId xmlns:p14="http://schemas.microsoft.com/office/powerpoint/2010/main" val="328438835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ontent Placeholder 4"/>
          <p:cNvGraphicFramePr>
            <a:graphicFrameLocks/>
          </p:cNvGraphicFramePr>
          <p:nvPr>
            <p:extLst>
              <p:ext uri="{D42A27DB-BD31-4B8C-83A1-F6EECF244321}">
                <p14:modId xmlns:p14="http://schemas.microsoft.com/office/powerpoint/2010/main" val="4151226444"/>
              </p:ext>
            </p:extLst>
          </p:nvPr>
        </p:nvGraphicFramePr>
        <p:xfrm>
          <a:off x="92494" y="12922"/>
          <a:ext cx="1204823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5DA48D9A-82B3-4787-BFBF-1265C54746D2}" type="slidenum">
              <a:rPr lang="en-US" smtClean="0"/>
              <a:t>59</a:t>
            </a:fld>
            <a:endParaRPr lang="en-US"/>
          </a:p>
        </p:txBody>
      </p:sp>
    </p:spTree>
    <p:extLst>
      <p:ext uri="{BB962C8B-B14F-4D97-AF65-F5344CB8AC3E}">
        <p14:creationId xmlns:p14="http://schemas.microsoft.com/office/powerpoint/2010/main" val="124441018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ontent Placeholder 4"/>
          <p:cNvGraphicFramePr>
            <a:graphicFrameLocks/>
          </p:cNvGraphicFramePr>
          <p:nvPr>
            <p:extLst>
              <p:ext uri="{D42A27DB-BD31-4B8C-83A1-F6EECF244321}">
                <p14:modId xmlns:p14="http://schemas.microsoft.com/office/powerpoint/2010/main" val="3747337919"/>
              </p:ext>
            </p:extLst>
          </p:nvPr>
        </p:nvGraphicFramePr>
        <p:xfrm>
          <a:off x="92494" y="12922"/>
          <a:ext cx="1204823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5DA48D9A-82B3-4787-BFBF-1265C54746D2}" type="slidenum">
              <a:rPr lang="en-US" smtClean="0"/>
              <a:t>6</a:t>
            </a:fld>
            <a:endParaRPr lang="en-US"/>
          </a:p>
        </p:txBody>
      </p:sp>
    </p:spTree>
    <p:extLst>
      <p:ext uri="{BB962C8B-B14F-4D97-AF65-F5344CB8AC3E}">
        <p14:creationId xmlns:p14="http://schemas.microsoft.com/office/powerpoint/2010/main" val="244631477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RELOAD LOGO.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604" y="5490133"/>
            <a:ext cx="2236055" cy="749869"/>
          </a:xfrm>
          <a:prstGeom prst="rect">
            <a:avLst/>
          </a:prstGeom>
        </p:spPr>
      </p:pic>
      <p:pic>
        <p:nvPicPr>
          <p:cNvPr id="12" name="Picture 1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621" y="325601"/>
            <a:ext cx="1570826" cy="648979"/>
          </a:xfrm>
          <a:prstGeom prst="rect">
            <a:avLst/>
          </a:prstGeom>
          <a:effectLst>
            <a:glow rad="127000">
              <a:schemeClr val="bg1"/>
            </a:glow>
          </a:effectLst>
        </p:spPr>
      </p:pic>
      <p:pic>
        <p:nvPicPr>
          <p:cNvPr id="5" name="Picture 4" descr="BMZ d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555" y="5548833"/>
            <a:ext cx="2585237" cy="1195207"/>
          </a:xfrm>
          <a:prstGeom prst="rect">
            <a:avLst/>
          </a:prstGeom>
        </p:spPr>
      </p:pic>
      <p:pic>
        <p:nvPicPr>
          <p:cNvPr id="8" name="Picture 7" descr="ima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3799" y="5261864"/>
            <a:ext cx="2250790" cy="1596136"/>
          </a:xfrm>
          <a:prstGeom prst="rect">
            <a:avLst/>
          </a:prstGeom>
        </p:spPr>
      </p:pic>
      <p:pic>
        <p:nvPicPr>
          <p:cNvPr id="10" name="Picture 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0530" y="137968"/>
            <a:ext cx="636691" cy="704765"/>
          </a:xfrm>
          <a:prstGeom prst="rect">
            <a:avLst/>
          </a:prstGeom>
          <a:effectLst>
            <a:glow rad="127000">
              <a:schemeClr val="bg1"/>
            </a:glow>
          </a:effectLst>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l="4333" t="20163" r="66068" b="20270"/>
          <a:stretch/>
        </p:blipFill>
        <p:spPr>
          <a:xfrm>
            <a:off x="145950" y="5984457"/>
            <a:ext cx="1763608" cy="575226"/>
          </a:xfrm>
          <a:prstGeom prst="rect">
            <a:avLst/>
          </a:prstGeom>
        </p:spPr>
      </p:pic>
      <p:pic>
        <p:nvPicPr>
          <p:cNvPr id="7" name="Content Placeholder 6"/>
          <p:cNvPicPr>
            <a:picLocks noGrp="1" noChangeAspect="1"/>
          </p:cNvPicPr>
          <p:nvPr>
            <p:ph idx="1"/>
          </p:nvPr>
        </p:nvPicPr>
        <p:blipFill>
          <a:blip r:embed="rId9">
            <a:extLst>
              <a:ext uri="{28A0092B-C50C-407E-A947-70E740481C1C}">
                <a14:useLocalDpi xmlns:a14="http://schemas.microsoft.com/office/drawing/2010/main" val="0"/>
              </a:ext>
            </a:extLst>
          </a:blip>
          <a:srcRect t="19065" b="19065"/>
          <a:stretch>
            <a:fillRect/>
          </a:stretch>
        </p:blipFill>
        <p:spPr>
          <a:xfrm>
            <a:off x="290582" y="1240852"/>
            <a:ext cx="9511867" cy="3923370"/>
          </a:xfrm>
        </p:spPr>
      </p:pic>
      <p:sp>
        <p:nvSpPr>
          <p:cNvPr id="6" name="Title 1"/>
          <p:cNvSpPr txBox="1">
            <a:spLocks/>
          </p:cNvSpPr>
          <p:nvPr/>
        </p:nvSpPr>
        <p:spPr>
          <a:xfrm>
            <a:off x="23" y="109751"/>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Georgia"/>
                <a:cs typeface="Georgia"/>
              </a:rPr>
              <a:t>Decision Analysis case studies</a:t>
            </a:r>
            <a:endParaRPr lang="en-US" sz="3600" b="1" dirty="0">
              <a:latin typeface="Georgia"/>
              <a:cs typeface="Georgia"/>
            </a:endParaRPr>
          </a:p>
        </p:txBody>
      </p:sp>
      <p:sp>
        <p:nvSpPr>
          <p:cNvPr id="2" name="Slide Number Placeholder 1"/>
          <p:cNvSpPr>
            <a:spLocks noGrp="1"/>
          </p:cNvSpPr>
          <p:nvPr>
            <p:ph type="sldNum" sz="quarter" idx="12"/>
          </p:nvPr>
        </p:nvSpPr>
        <p:spPr/>
        <p:txBody>
          <a:bodyPr/>
          <a:lstStyle/>
          <a:p>
            <a:fld id="{C2D29DEA-C2FF-4F9C-8F85-7923E6F9F7B8}" type="slidenum">
              <a:rPr lang="en-US" smtClean="0"/>
              <a:t>60</a:t>
            </a:fld>
            <a:endParaRPr lang="en-US"/>
          </a:p>
        </p:txBody>
      </p:sp>
      <p:pic>
        <p:nvPicPr>
          <p:cNvPr id="13" name="Picture 12" descr="imgres.jpg"/>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36975" y="1564894"/>
            <a:ext cx="1855025" cy="1782120"/>
          </a:xfrm>
          <a:prstGeom prst="rect">
            <a:avLst/>
          </a:prstGeom>
        </p:spPr>
      </p:pic>
      <p:pic>
        <p:nvPicPr>
          <p:cNvPr id="14" name="Picture 13" descr="url.png"/>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12736" y="5177078"/>
            <a:ext cx="3330415" cy="506640"/>
          </a:xfrm>
          <a:prstGeom prst="rect">
            <a:avLst/>
          </a:prstGeom>
        </p:spPr>
      </p:pic>
      <p:pic>
        <p:nvPicPr>
          <p:cNvPr id="15" name="Picture 14" descr="photo.jpg"/>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470057" y="144559"/>
            <a:ext cx="1589253" cy="1589253"/>
          </a:xfrm>
          <a:prstGeom prst="rect">
            <a:avLst/>
          </a:prstGeom>
        </p:spPr>
      </p:pic>
      <p:pic>
        <p:nvPicPr>
          <p:cNvPr id="16" name="Picture 15" descr="Bioversity.jpg"/>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633169" y="3477769"/>
            <a:ext cx="1388491" cy="1388491"/>
          </a:xfrm>
          <a:prstGeom prst="rect">
            <a:avLst/>
          </a:prstGeom>
        </p:spPr>
      </p:pic>
      <p:pic>
        <p:nvPicPr>
          <p:cNvPr id="17" name="Picture 16" descr="logo_rhein-waal.jpg"/>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0615" y="5085570"/>
            <a:ext cx="2027786" cy="973338"/>
          </a:xfrm>
          <a:prstGeom prst="rect">
            <a:avLst/>
          </a:prstGeom>
        </p:spPr>
      </p:pic>
      <p:pic>
        <p:nvPicPr>
          <p:cNvPr id="18" name="Picture 17" descr="SF Uganda_red copy.png"/>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36104" y="5833899"/>
            <a:ext cx="2671555" cy="810517"/>
          </a:xfrm>
          <a:prstGeom prst="rect">
            <a:avLst/>
          </a:prstGeom>
        </p:spPr>
      </p:pic>
    </p:spTree>
    <p:extLst>
      <p:ext uri="{BB962C8B-B14F-4D97-AF65-F5344CB8AC3E}">
        <p14:creationId xmlns:p14="http://schemas.microsoft.com/office/powerpoint/2010/main" val="3138623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sion-link.pn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b="23073"/>
          <a:stretch/>
        </p:blipFill>
        <p:spPr>
          <a:xfrm>
            <a:off x="7765526" y="859973"/>
            <a:ext cx="2610572" cy="1601873"/>
          </a:xfrm>
          <a:prstGeom prst="rect">
            <a:avLst/>
          </a:prstGeom>
        </p:spPr>
      </p:pic>
      <p:sp>
        <p:nvSpPr>
          <p:cNvPr id="140" name="Slide Number Placeholder 139"/>
          <p:cNvSpPr>
            <a:spLocks noGrp="1"/>
          </p:cNvSpPr>
          <p:nvPr>
            <p:ph type="sldNum" sz="quarter" idx="12"/>
          </p:nvPr>
        </p:nvSpPr>
        <p:spPr/>
        <p:txBody>
          <a:bodyPr/>
          <a:lstStyle/>
          <a:p>
            <a:fld id="{5DA48D9A-82B3-4787-BFBF-1265C54746D2}" type="slidenum">
              <a:rPr lang="en-US" sz="1100" smtClean="0"/>
              <a:t>61</a:t>
            </a:fld>
            <a:endParaRPr lang="en-US" sz="1100"/>
          </a:p>
        </p:txBody>
      </p:sp>
      <p:sp>
        <p:nvSpPr>
          <p:cNvPr id="11" name="Rectangle 10"/>
          <p:cNvSpPr/>
          <p:nvPr/>
        </p:nvSpPr>
        <p:spPr>
          <a:xfrm>
            <a:off x="224136" y="4870246"/>
            <a:ext cx="11916501" cy="1631216"/>
          </a:xfrm>
          <a:prstGeom prst="rect">
            <a:avLst/>
          </a:prstGeom>
        </p:spPr>
        <p:txBody>
          <a:bodyPr wrap="square">
            <a:spAutoFit/>
          </a:bodyPr>
          <a:lstStyle/>
          <a:p>
            <a:r>
              <a:rPr lang="en-US" sz="2000" dirty="0" smtClean="0">
                <a:effectLst/>
                <a:latin typeface="Georgia"/>
                <a:cs typeface="Georgia"/>
              </a:rPr>
              <a:t>NPA. 2007. Uganda </a:t>
            </a:r>
            <a:r>
              <a:rPr lang="en-US" sz="2000" dirty="0">
                <a:effectLst/>
                <a:latin typeface="Georgia"/>
                <a:cs typeface="Georgia"/>
              </a:rPr>
              <a:t>Vision 2040. National Planning Authority (NPA), Government of Uganda, Kampala</a:t>
            </a:r>
          </a:p>
          <a:p>
            <a:r>
              <a:rPr lang="en-US" sz="2000" dirty="0">
                <a:effectLst/>
                <a:latin typeface="Georgia"/>
                <a:cs typeface="Georgia"/>
              </a:rPr>
              <a:t>- 2010. National Development Plan. </a:t>
            </a:r>
          </a:p>
          <a:p>
            <a:r>
              <a:rPr lang="en-US" sz="2000" dirty="0">
                <a:effectLst/>
                <a:latin typeface="Georgia"/>
                <a:cs typeface="Georgia"/>
              </a:rPr>
              <a:t>- 2011. Uganda Nutrition Action Plan 2011-2016.</a:t>
            </a:r>
          </a:p>
          <a:p>
            <a:r>
              <a:rPr lang="en-US" sz="2000" dirty="0" smtClean="0">
                <a:effectLst/>
                <a:latin typeface="Georgia"/>
                <a:cs typeface="Georgia"/>
              </a:rPr>
              <a:t>- 2015</a:t>
            </a:r>
            <a:r>
              <a:rPr lang="en-US" sz="2000" dirty="0">
                <a:effectLst/>
                <a:latin typeface="Georgia"/>
                <a:cs typeface="Georgia"/>
              </a:rPr>
              <a:t>. National nutrition planning guidelines for Uganda.</a:t>
            </a:r>
          </a:p>
          <a:p>
            <a:r>
              <a:rPr lang="en-US" sz="2000" dirty="0" smtClean="0">
                <a:effectLst/>
                <a:latin typeface="Georgia"/>
                <a:cs typeface="Georgia"/>
              </a:rPr>
              <a:t>- </a:t>
            </a:r>
            <a:r>
              <a:rPr lang="en-US" sz="2000" dirty="0">
                <a:effectLst/>
                <a:latin typeface="Georgia"/>
                <a:cs typeface="Georgia"/>
              </a:rPr>
              <a:t>2017. Towards Zero Hunger. A Strategic Review of Sustainable Development Goal 2 in Uganda.</a:t>
            </a:r>
          </a:p>
        </p:txBody>
      </p:sp>
      <p:pic>
        <p:nvPicPr>
          <p:cNvPr id="12" name="Picture 11" descr="thoughts02pix.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9073" y="1024406"/>
            <a:ext cx="5361567" cy="3604414"/>
          </a:xfrm>
          <a:prstGeom prst="rect">
            <a:avLst/>
          </a:prstGeom>
        </p:spPr>
      </p:pic>
      <p:sp>
        <p:nvSpPr>
          <p:cNvPr id="14" name="TextBox 13"/>
          <p:cNvSpPr txBox="1"/>
          <p:nvPr/>
        </p:nvSpPr>
        <p:spPr>
          <a:xfrm>
            <a:off x="6164641" y="2719444"/>
            <a:ext cx="5688387" cy="1015663"/>
          </a:xfrm>
          <a:prstGeom prst="rect">
            <a:avLst/>
          </a:prstGeom>
          <a:noFill/>
        </p:spPr>
        <p:txBody>
          <a:bodyPr wrap="square" rtlCol="0">
            <a:spAutoFit/>
          </a:bodyPr>
          <a:lstStyle/>
          <a:p>
            <a:pPr algn="ctr"/>
            <a:r>
              <a:rPr lang="en-US" sz="2000" b="1" dirty="0" smtClean="0">
                <a:effectLst/>
                <a:latin typeface="Georgia"/>
                <a:cs typeface="Georgia"/>
              </a:rPr>
              <a:t>“</a:t>
            </a:r>
            <a:r>
              <a:rPr lang="en-US" sz="2000" b="1" dirty="0">
                <a:effectLst/>
                <a:latin typeface="Georgia"/>
                <a:cs typeface="Georgia"/>
              </a:rPr>
              <a:t>A Transformed Ugandan Society from a Peasant to a Modern and Prosperous Country within 30 years</a:t>
            </a:r>
            <a:r>
              <a:rPr lang="en-US" sz="2000" b="1" dirty="0" smtClean="0">
                <a:effectLst/>
                <a:latin typeface="Georgia"/>
                <a:cs typeface="Georgia"/>
              </a:rPr>
              <a:t>”</a:t>
            </a:r>
            <a:endParaRPr lang="en-US" sz="2000" b="1" dirty="0">
              <a:effectLst/>
              <a:latin typeface="Georgia"/>
              <a:cs typeface="Georgia"/>
            </a:endParaRPr>
          </a:p>
        </p:txBody>
      </p:sp>
      <p:sp>
        <p:nvSpPr>
          <p:cNvPr id="15" name="Rectangle 14"/>
          <p:cNvSpPr/>
          <p:nvPr/>
        </p:nvSpPr>
        <p:spPr>
          <a:xfrm>
            <a:off x="475947" y="3887488"/>
            <a:ext cx="4927463" cy="584776"/>
          </a:xfrm>
          <a:prstGeom prst="rect">
            <a:avLst/>
          </a:prstGeom>
          <a:solidFill>
            <a:srgbClr val="FFFFFF">
              <a:alpha val="90000"/>
            </a:srgbClr>
          </a:solidFill>
          <a:effectLst>
            <a:softEdge rad="38100"/>
          </a:effectLst>
        </p:spPr>
        <p:txBody>
          <a:bodyPr wrap="square">
            <a:spAutoFit/>
          </a:bodyPr>
          <a:lstStyle/>
          <a:p>
            <a:pPr algn="ctr"/>
            <a:r>
              <a:rPr lang="en-US" sz="1600" dirty="0">
                <a:latin typeface="Georgia"/>
                <a:cs typeface="Georgia"/>
              </a:rPr>
              <a:t>President </a:t>
            </a:r>
            <a:r>
              <a:rPr lang="en-US" sz="1600" dirty="0" err="1">
                <a:latin typeface="Georgia"/>
                <a:cs typeface="Georgia"/>
              </a:rPr>
              <a:t>Museveni</a:t>
            </a:r>
            <a:r>
              <a:rPr lang="en-US" sz="1600" dirty="0">
                <a:latin typeface="Georgia"/>
                <a:cs typeface="Georgia"/>
              </a:rPr>
              <a:t> Endorses Vision 2040, Photo by Hon. Frank </a:t>
            </a:r>
            <a:r>
              <a:rPr lang="en-US" sz="1600" dirty="0" err="1">
                <a:latin typeface="Georgia"/>
                <a:cs typeface="Georgia"/>
              </a:rPr>
              <a:t>Tumwebaze</a:t>
            </a:r>
            <a:endParaRPr lang="en-US" sz="1600" dirty="0">
              <a:latin typeface="Georgia"/>
              <a:cs typeface="Georgia"/>
            </a:endParaRPr>
          </a:p>
        </p:txBody>
      </p:sp>
      <p:sp>
        <p:nvSpPr>
          <p:cNvPr id="13"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pic>
        <p:nvPicPr>
          <p:cNvPr id="3" name="Picture 2" descr="TGG_Icon_Color_02_resize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4471" y="5204758"/>
            <a:ext cx="983967" cy="983966"/>
          </a:xfrm>
          <a:prstGeom prst="rect">
            <a:avLst/>
          </a:prstGeom>
        </p:spPr>
      </p:pic>
    </p:spTree>
    <p:extLst>
      <p:ext uri="{BB962C8B-B14F-4D97-AF65-F5344CB8AC3E}">
        <p14:creationId xmlns:p14="http://schemas.microsoft.com/office/powerpoint/2010/main" val="5907698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wn Arrow 5"/>
          <p:cNvSpPr/>
          <p:nvPr/>
        </p:nvSpPr>
        <p:spPr>
          <a:xfrm>
            <a:off x="6943302" y="2251882"/>
            <a:ext cx="566383" cy="2914833"/>
          </a:xfrm>
          <a:prstGeom prst="downArrow">
            <a:avLst>
              <a:gd name="adj1" fmla="val 50000"/>
              <a:gd name="adj2" fmla="val 415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19" name="Down Arrow 18"/>
          <p:cNvSpPr/>
          <p:nvPr/>
        </p:nvSpPr>
        <p:spPr>
          <a:xfrm>
            <a:off x="10211962" y="2251882"/>
            <a:ext cx="566383" cy="2914833"/>
          </a:xfrm>
          <a:prstGeom prst="downArrow">
            <a:avLst>
              <a:gd name="adj1" fmla="val 50000"/>
              <a:gd name="adj2" fmla="val 415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pic>
        <p:nvPicPr>
          <p:cNvPr id="11" name="Picture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8057" y="6209397"/>
            <a:ext cx="514913" cy="569967"/>
          </a:xfrm>
          <a:prstGeom prst="rect">
            <a:avLst/>
          </a:prstGeom>
          <a:effectLst>
            <a:glow rad="127000">
              <a:schemeClr val="bg1"/>
            </a:glow>
          </a:effectLst>
        </p:spPr>
      </p:pic>
      <p:sp>
        <p:nvSpPr>
          <p:cNvPr id="13" name="Content Placeholder 8"/>
          <p:cNvSpPr txBox="1">
            <a:spLocks/>
          </p:cNvSpPr>
          <p:nvPr/>
        </p:nvSpPr>
        <p:spPr>
          <a:xfrm>
            <a:off x="90764" y="1655073"/>
            <a:ext cx="5259185" cy="3933685"/>
          </a:xfrm>
          <a:prstGeom prst="rect">
            <a:avLst/>
          </a:prstGeom>
          <a:noFill/>
          <a:ln>
            <a:noFill/>
          </a:ln>
          <a:effectLst>
            <a:softEdge rad="127000"/>
          </a:effectLst>
        </p:spPr>
        <p:txBody>
          <a:bodyPr vert="horz" lIns="182880" tIns="182880" rIns="182880" bIns="1828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latin typeface="Georgia"/>
                <a:cs typeface="Georgia"/>
              </a:rPr>
              <a:t>Agricultural policies in Uganda favor large-scale staple crop production over traditional </a:t>
            </a:r>
            <a:r>
              <a:rPr lang="en-US" sz="2400" dirty="0" err="1" smtClean="0">
                <a:latin typeface="Georgia"/>
                <a:cs typeface="Georgia"/>
              </a:rPr>
              <a:t>homegardens</a:t>
            </a:r>
            <a:endParaRPr lang="en-US" sz="2400" dirty="0" smtClean="0">
              <a:latin typeface="Georgia"/>
              <a:cs typeface="Georgia"/>
            </a:endParaRPr>
          </a:p>
          <a:p>
            <a:r>
              <a:rPr lang="en-US" sz="2400" dirty="0" err="1" smtClean="0">
                <a:latin typeface="Georgia"/>
                <a:cs typeface="Georgia"/>
              </a:rPr>
              <a:t>Homegardens</a:t>
            </a:r>
            <a:r>
              <a:rPr lang="en-US" sz="2400" dirty="0" smtClean="0">
                <a:latin typeface="Georgia"/>
                <a:cs typeface="Georgia"/>
              </a:rPr>
              <a:t> are complex and heterogeneous, so coherent evidence on their performance is difficult to produce</a:t>
            </a:r>
          </a:p>
          <a:p>
            <a:r>
              <a:rPr lang="en-US" sz="2400" dirty="0" smtClean="0">
                <a:latin typeface="Georgia"/>
                <a:cs typeface="Georgia"/>
              </a:rPr>
              <a:t>Can decision analysis thinking help demonstrate their nutritional potential?</a:t>
            </a:r>
          </a:p>
        </p:txBody>
      </p:sp>
      <p:sp>
        <p:nvSpPr>
          <p:cNvPr id="4" name="Rounded Rectangle 3"/>
          <p:cNvSpPr/>
          <p:nvPr/>
        </p:nvSpPr>
        <p:spPr>
          <a:xfrm>
            <a:off x="6005039" y="1027272"/>
            <a:ext cx="2442951" cy="13474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eorgia"/>
                <a:cs typeface="Georgia"/>
              </a:rPr>
              <a:t>Dataset on structure and composition of </a:t>
            </a:r>
            <a:r>
              <a:rPr lang="en-US" dirty="0" err="1" smtClean="0">
                <a:solidFill>
                  <a:schemeClr val="tx1"/>
                </a:solidFill>
                <a:latin typeface="Georgia"/>
                <a:cs typeface="Georgia"/>
              </a:rPr>
              <a:t>homegardens</a:t>
            </a:r>
            <a:r>
              <a:rPr lang="en-US" dirty="0" smtClean="0">
                <a:solidFill>
                  <a:schemeClr val="tx1"/>
                </a:solidFill>
                <a:latin typeface="Georgia"/>
                <a:cs typeface="Georgia"/>
              </a:rPr>
              <a:t> in Uganda</a:t>
            </a:r>
            <a:endParaRPr lang="en-US" dirty="0">
              <a:solidFill>
                <a:schemeClr val="tx1"/>
              </a:solidFill>
              <a:latin typeface="Georgia"/>
              <a:cs typeface="Georgia"/>
            </a:endParaRPr>
          </a:p>
        </p:txBody>
      </p:sp>
      <p:sp>
        <p:nvSpPr>
          <p:cNvPr id="14" name="Rounded Rectangle 13"/>
          <p:cNvSpPr/>
          <p:nvPr/>
        </p:nvSpPr>
        <p:spPr>
          <a:xfrm>
            <a:off x="6005039" y="5181911"/>
            <a:ext cx="2442951" cy="13474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Georgia"/>
                <a:cs typeface="Georgia"/>
              </a:rPr>
              <a:t>Total nutrient production by </a:t>
            </a:r>
            <a:r>
              <a:rPr lang="en-US" dirty="0" err="1">
                <a:solidFill>
                  <a:schemeClr val="tx1"/>
                </a:solidFill>
                <a:latin typeface="Georgia"/>
                <a:cs typeface="Georgia"/>
              </a:rPr>
              <a:t>homegardens</a:t>
            </a:r>
            <a:endParaRPr lang="en-US" dirty="0">
              <a:solidFill>
                <a:schemeClr val="tx1"/>
              </a:solidFill>
              <a:latin typeface="Georgia"/>
              <a:cs typeface="Georgia"/>
            </a:endParaRPr>
          </a:p>
        </p:txBody>
      </p:sp>
      <p:sp>
        <p:nvSpPr>
          <p:cNvPr id="15" name="Rounded Rectangle 14"/>
          <p:cNvSpPr/>
          <p:nvPr/>
        </p:nvSpPr>
        <p:spPr>
          <a:xfrm>
            <a:off x="6005038" y="2627483"/>
            <a:ext cx="5711588" cy="13474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Georgia"/>
                <a:cs typeface="Georgia"/>
              </a:rPr>
              <a:t>Plausible </a:t>
            </a:r>
            <a:r>
              <a:rPr lang="en-US" dirty="0" smtClean="0">
                <a:solidFill>
                  <a:schemeClr val="tx1"/>
                </a:solidFill>
                <a:latin typeface="Georgia"/>
                <a:cs typeface="Georgia"/>
              </a:rPr>
              <a:t>range estimates </a:t>
            </a:r>
            <a:r>
              <a:rPr lang="en-US" dirty="0">
                <a:solidFill>
                  <a:schemeClr val="tx1"/>
                </a:solidFill>
                <a:latin typeface="Georgia"/>
                <a:cs typeface="Georgia"/>
              </a:rPr>
              <a:t>for crop type distribution, area covered, yields, nutrient contents etc. (literature and expert estimates)</a:t>
            </a:r>
          </a:p>
        </p:txBody>
      </p:sp>
      <p:sp>
        <p:nvSpPr>
          <p:cNvPr id="16" name="Rounded Rectangle 15"/>
          <p:cNvSpPr/>
          <p:nvPr/>
        </p:nvSpPr>
        <p:spPr>
          <a:xfrm>
            <a:off x="9273678" y="1027272"/>
            <a:ext cx="2442951" cy="13474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Georgia"/>
                <a:cs typeface="Georgia"/>
              </a:rPr>
              <a:t>‘Vision 2040’ document of the Ugandan government</a:t>
            </a:r>
          </a:p>
        </p:txBody>
      </p:sp>
      <p:sp>
        <p:nvSpPr>
          <p:cNvPr id="17" name="Rounded Rectangle 16"/>
          <p:cNvSpPr/>
          <p:nvPr/>
        </p:nvSpPr>
        <p:spPr>
          <a:xfrm>
            <a:off x="9273678" y="5181911"/>
            <a:ext cx="2442951" cy="13474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Georgia"/>
                <a:cs typeface="Georgia"/>
              </a:rPr>
              <a:t>Total nutrient production by large-scale agriculture</a:t>
            </a:r>
          </a:p>
        </p:txBody>
      </p:sp>
      <p:sp>
        <p:nvSpPr>
          <p:cNvPr id="18" name="Rounded Rectangle 17"/>
          <p:cNvSpPr/>
          <p:nvPr/>
        </p:nvSpPr>
        <p:spPr>
          <a:xfrm>
            <a:off x="6005038" y="4166328"/>
            <a:ext cx="5711588" cy="5376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eorgia"/>
                <a:cs typeface="Georgia"/>
              </a:rPr>
              <a:t>Monte Carlo simulation (10,000 runs)</a:t>
            </a:r>
            <a:endParaRPr lang="en-US" dirty="0">
              <a:solidFill>
                <a:schemeClr val="tx1"/>
              </a:solidFill>
              <a:latin typeface="Georgia"/>
              <a:cs typeface="Georgia"/>
            </a:endParaRPr>
          </a:p>
        </p:txBody>
      </p:sp>
      <p:sp>
        <p:nvSpPr>
          <p:cNvPr id="20" name="TextBox 19"/>
          <p:cNvSpPr txBox="1"/>
          <p:nvPr/>
        </p:nvSpPr>
        <p:spPr>
          <a:xfrm>
            <a:off x="5452869" y="6514681"/>
            <a:ext cx="6739156" cy="338554"/>
          </a:xfrm>
          <a:prstGeom prst="rect">
            <a:avLst/>
          </a:prstGeom>
          <a:noFill/>
        </p:spPr>
        <p:txBody>
          <a:bodyPr wrap="square" rtlCol="0">
            <a:spAutoFit/>
          </a:bodyPr>
          <a:lstStyle/>
          <a:p>
            <a:pPr algn="r"/>
            <a:r>
              <a:rPr lang="en-US" sz="1600" dirty="0" smtClean="0">
                <a:solidFill>
                  <a:srgbClr val="7F7F7F"/>
                </a:solidFill>
                <a:latin typeface="Georgia"/>
                <a:cs typeface="Georgia"/>
              </a:rPr>
              <a:t>Whitney et al., 2017. Agricultural Systems 154, 133-144. </a:t>
            </a:r>
            <a:endParaRPr lang="en-US" sz="1600" dirty="0">
              <a:solidFill>
                <a:srgbClr val="7F7F7F"/>
              </a:solidFill>
              <a:latin typeface="Georgia"/>
              <a:cs typeface="Georgia"/>
            </a:endParaRPr>
          </a:p>
        </p:txBody>
      </p: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4333" t="20163" r="66068" b="20270"/>
          <a:stretch/>
        </p:blipFill>
        <p:spPr>
          <a:xfrm>
            <a:off x="48252" y="6195616"/>
            <a:ext cx="1763608" cy="575226"/>
          </a:xfrm>
          <a:prstGeom prst="rect">
            <a:avLst/>
          </a:prstGeom>
        </p:spPr>
      </p:pic>
      <p:pic>
        <p:nvPicPr>
          <p:cNvPr id="24" name="Picture 2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88386" y="6200105"/>
            <a:ext cx="1387367" cy="573184"/>
          </a:xfrm>
          <a:prstGeom prst="rect">
            <a:avLst/>
          </a:prstGeom>
          <a:effectLst>
            <a:glow rad="127000">
              <a:schemeClr val="bg1"/>
            </a:glow>
          </a:effectLst>
        </p:spPr>
      </p:pic>
      <p:sp>
        <p:nvSpPr>
          <p:cNvPr id="3" name="Slide Number Placeholder 2"/>
          <p:cNvSpPr>
            <a:spLocks noGrp="1"/>
          </p:cNvSpPr>
          <p:nvPr>
            <p:ph type="sldNum" sz="quarter" idx="12"/>
          </p:nvPr>
        </p:nvSpPr>
        <p:spPr/>
        <p:txBody>
          <a:bodyPr/>
          <a:lstStyle/>
          <a:p>
            <a:fld id="{C2D29DEA-C2FF-4F9C-8F85-7923E6F9F7B8}" type="slidenum">
              <a:rPr lang="en-US" smtClean="0"/>
              <a:t>62</a:t>
            </a:fld>
            <a:endParaRPr lang="en-US"/>
          </a:p>
        </p:txBody>
      </p:sp>
      <p:sp>
        <p:nvSpPr>
          <p:cNvPr id="22"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Tree>
    <p:extLst>
      <p:ext uri="{BB962C8B-B14F-4D97-AF65-F5344CB8AC3E}">
        <p14:creationId xmlns:p14="http://schemas.microsoft.com/office/powerpoint/2010/main" val="33628259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13" grpId="0" build="p"/>
      <p:bldP spid="4" grpId="0" animBg="1"/>
      <p:bldP spid="14" grpId="0" animBg="1"/>
      <p:bldP spid="15" grpId="0" animBg="1"/>
      <p:bldP spid="16" grpId="0" animBg="1"/>
      <p:bldP spid="17" grpId="0" animBg="1"/>
      <p:bldP spid="18" grpId="0" animBg="1"/>
      <p:bldP spid="2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8"/>
          <p:cNvSpPr txBox="1">
            <a:spLocks/>
          </p:cNvSpPr>
          <p:nvPr/>
        </p:nvSpPr>
        <p:spPr>
          <a:xfrm>
            <a:off x="90764" y="1461521"/>
            <a:ext cx="5259185" cy="1292412"/>
          </a:xfrm>
          <a:prstGeom prst="rect">
            <a:avLst/>
          </a:prstGeom>
          <a:noFill/>
          <a:ln>
            <a:noFill/>
          </a:ln>
          <a:effectLst>
            <a:softEdge rad="127000"/>
          </a:effectLst>
        </p:spPr>
        <p:txBody>
          <a:bodyPr vert="horz" lIns="182880" tIns="182880" rIns="182880" bIns="1828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latin typeface="Georgia"/>
                <a:cs typeface="Georgia"/>
              </a:rPr>
              <a:t>For each land use option, confidence that it is superior in producing nutrients</a:t>
            </a:r>
          </a:p>
        </p:txBody>
      </p:sp>
      <p:graphicFrame>
        <p:nvGraphicFramePr>
          <p:cNvPr id="9" name="Chart 8"/>
          <p:cNvGraphicFramePr/>
          <p:nvPr>
            <p:extLst>
              <p:ext uri="{D42A27DB-BD31-4B8C-83A1-F6EECF244321}">
                <p14:modId xmlns:p14="http://schemas.microsoft.com/office/powerpoint/2010/main" val="4210084617"/>
              </p:ext>
            </p:extLst>
          </p:nvPr>
        </p:nvGraphicFramePr>
        <p:xfrm>
          <a:off x="5349923" y="858711"/>
          <a:ext cx="6660108" cy="5889009"/>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p:cNvSpPr txBox="1"/>
          <p:nvPr/>
        </p:nvSpPr>
        <p:spPr>
          <a:xfrm>
            <a:off x="6686133" y="1626030"/>
            <a:ext cx="2548207" cy="307777"/>
          </a:xfrm>
          <a:prstGeom prst="rect">
            <a:avLst/>
          </a:prstGeom>
          <a:noFill/>
        </p:spPr>
        <p:txBody>
          <a:bodyPr wrap="square" rtlCol="0">
            <a:spAutoFit/>
          </a:bodyPr>
          <a:lstStyle/>
          <a:p>
            <a:pPr algn="ctr"/>
            <a:r>
              <a:rPr lang="en-US" sz="1400" b="1" dirty="0" smtClean="0">
                <a:solidFill>
                  <a:srgbClr val="424952"/>
                </a:solidFill>
                <a:latin typeface="Georgia"/>
                <a:cs typeface="Georgia"/>
              </a:rPr>
              <a:t>Large-scale staple crops</a:t>
            </a:r>
            <a:endParaRPr lang="en-US" sz="1400" b="1" dirty="0">
              <a:solidFill>
                <a:srgbClr val="424952"/>
              </a:solidFill>
              <a:latin typeface="Georgia"/>
              <a:cs typeface="Georgia"/>
            </a:endParaRPr>
          </a:p>
        </p:txBody>
      </p:sp>
      <p:sp>
        <p:nvSpPr>
          <p:cNvPr id="21" name="TextBox 20"/>
          <p:cNvSpPr txBox="1"/>
          <p:nvPr/>
        </p:nvSpPr>
        <p:spPr>
          <a:xfrm>
            <a:off x="5581958" y="1057703"/>
            <a:ext cx="6313229" cy="338554"/>
          </a:xfrm>
          <a:prstGeom prst="rect">
            <a:avLst/>
          </a:prstGeom>
          <a:noFill/>
        </p:spPr>
        <p:txBody>
          <a:bodyPr wrap="square" rtlCol="0">
            <a:spAutoFit/>
          </a:bodyPr>
          <a:lstStyle/>
          <a:p>
            <a:pPr algn="ctr"/>
            <a:r>
              <a:rPr lang="en-US" sz="1600" b="1" dirty="0">
                <a:latin typeface="Georgia"/>
                <a:cs typeface="Georgia"/>
              </a:rPr>
              <a:t>Confidence </a:t>
            </a:r>
            <a:r>
              <a:rPr lang="en-US" sz="1600" b="1" dirty="0" smtClean="0">
                <a:latin typeface="Georgia"/>
                <a:cs typeface="Georgia"/>
              </a:rPr>
              <a:t>in superior production for each system (%)</a:t>
            </a:r>
            <a:endParaRPr lang="en-US" sz="1600" b="1" dirty="0">
              <a:latin typeface="Georgia"/>
              <a:cs typeface="Georgia"/>
            </a:endParaRPr>
          </a:p>
        </p:txBody>
      </p:sp>
      <p:sp>
        <p:nvSpPr>
          <p:cNvPr id="22" name="TextBox 21"/>
          <p:cNvSpPr txBox="1"/>
          <p:nvPr/>
        </p:nvSpPr>
        <p:spPr>
          <a:xfrm>
            <a:off x="9348094" y="1626030"/>
            <a:ext cx="2548207" cy="307777"/>
          </a:xfrm>
          <a:prstGeom prst="rect">
            <a:avLst/>
          </a:prstGeom>
          <a:noFill/>
        </p:spPr>
        <p:txBody>
          <a:bodyPr wrap="square" rtlCol="0">
            <a:spAutoFit/>
          </a:bodyPr>
          <a:lstStyle/>
          <a:p>
            <a:pPr algn="r"/>
            <a:r>
              <a:rPr lang="en-US" sz="1400" b="1" dirty="0" err="1" smtClean="0">
                <a:solidFill>
                  <a:srgbClr val="69914F"/>
                </a:solidFill>
                <a:latin typeface="Georgia"/>
                <a:cs typeface="Georgia"/>
              </a:rPr>
              <a:t>Homegardens</a:t>
            </a:r>
            <a:endParaRPr lang="en-US" sz="1400" b="1" dirty="0">
              <a:solidFill>
                <a:srgbClr val="69914F"/>
              </a:solidFill>
              <a:latin typeface="Georgia"/>
              <a:cs typeface="Georgia"/>
            </a:endParaRPr>
          </a:p>
        </p:txBody>
      </p:sp>
      <p:pic>
        <p:nvPicPr>
          <p:cNvPr id="23" name="Picture 2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8057" y="6209397"/>
            <a:ext cx="514913" cy="569967"/>
          </a:xfrm>
          <a:prstGeom prst="rect">
            <a:avLst/>
          </a:prstGeom>
          <a:effectLst>
            <a:glow rad="127000">
              <a:schemeClr val="bg1"/>
            </a:glow>
          </a:effectLst>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4333" t="20163" r="66068" b="20270"/>
          <a:stretch/>
        </p:blipFill>
        <p:spPr>
          <a:xfrm>
            <a:off x="48252" y="6195616"/>
            <a:ext cx="1763608" cy="575226"/>
          </a:xfrm>
          <a:prstGeom prst="rect">
            <a:avLst/>
          </a:prstGeom>
        </p:spPr>
      </p:pic>
      <p:sp>
        <p:nvSpPr>
          <p:cNvPr id="14" name="TextBox 13"/>
          <p:cNvSpPr txBox="1"/>
          <p:nvPr/>
        </p:nvSpPr>
        <p:spPr>
          <a:xfrm>
            <a:off x="5452869" y="6514713"/>
            <a:ext cx="6739156" cy="307777"/>
          </a:xfrm>
          <a:prstGeom prst="rect">
            <a:avLst/>
          </a:prstGeom>
          <a:noFill/>
        </p:spPr>
        <p:txBody>
          <a:bodyPr wrap="square" rtlCol="0">
            <a:spAutoFit/>
          </a:bodyPr>
          <a:lstStyle/>
          <a:p>
            <a:pPr algn="r"/>
            <a:r>
              <a:rPr lang="en-US" sz="1400" dirty="0" smtClean="0">
                <a:solidFill>
                  <a:srgbClr val="7F7F7F"/>
                </a:solidFill>
                <a:latin typeface="Georgia"/>
                <a:cs typeface="Georgia"/>
              </a:rPr>
              <a:t>Whitney et al., 2017. Agricultural Systems 154, 133-144. </a:t>
            </a:r>
            <a:endParaRPr lang="en-US" sz="1400" dirty="0">
              <a:solidFill>
                <a:srgbClr val="7F7F7F"/>
              </a:solidFill>
              <a:latin typeface="Georgia"/>
              <a:cs typeface="Georgia"/>
            </a:endParaRPr>
          </a:p>
        </p:txBody>
      </p:sp>
      <p:sp>
        <p:nvSpPr>
          <p:cNvPr id="15" name="Content Placeholder 8"/>
          <p:cNvSpPr txBox="1">
            <a:spLocks/>
          </p:cNvSpPr>
          <p:nvPr/>
        </p:nvSpPr>
        <p:spPr>
          <a:xfrm>
            <a:off x="90764" y="2577159"/>
            <a:ext cx="5259185" cy="2844696"/>
          </a:xfrm>
          <a:prstGeom prst="rect">
            <a:avLst/>
          </a:prstGeom>
          <a:noFill/>
          <a:ln>
            <a:noFill/>
          </a:ln>
          <a:effectLst>
            <a:softEdge rad="127000"/>
          </a:effectLst>
        </p:spPr>
        <p:txBody>
          <a:bodyPr vert="horz" lIns="182880" tIns="182880" rIns="182880" bIns="1828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latin typeface="Georgia"/>
                <a:cs typeface="Georgia"/>
              </a:rPr>
              <a:t>Large-scale production produces more macronutrients – </a:t>
            </a:r>
            <a:r>
              <a:rPr lang="en-US" sz="2000" dirty="0" err="1" smtClean="0">
                <a:latin typeface="Georgia"/>
                <a:cs typeface="Georgia"/>
              </a:rPr>
              <a:t>homegardens</a:t>
            </a:r>
            <a:r>
              <a:rPr lang="en-US" sz="2000" dirty="0" smtClean="0">
                <a:latin typeface="Georgia"/>
                <a:cs typeface="Georgia"/>
              </a:rPr>
              <a:t> more essential micronutrients</a:t>
            </a:r>
          </a:p>
          <a:p>
            <a:r>
              <a:rPr lang="en-US" sz="2000" dirty="0" smtClean="0">
                <a:latin typeface="Georgia"/>
                <a:cs typeface="Georgia"/>
              </a:rPr>
              <a:t>Implementation of Vision 2040 may aggravate malnutrition problems</a:t>
            </a:r>
          </a:p>
          <a:p>
            <a:r>
              <a:rPr lang="en-US" sz="2000" dirty="0" smtClean="0">
                <a:latin typeface="Georgia"/>
                <a:cs typeface="Georgia"/>
              </a:rPr>
              <a:t>Major knowledge gaps: future yields and nutrient contents for many crops</a:t>
            </a:r>
          </a:p>
        </p:txBody>
      </p:sp>
      <p:pic>
        <p:nvPicPr>
          <p:cNvPr id="3" name="Picture 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88386" y="6200105"/>
            <a:ext cx="1387367" cy="573184"/>
          </a:xfrm>
          <a:prstGeom prst="rect">
            <a:avLst/>
          </a:prstGeom>
          <a:effectLst>
            <a:glow rad="127000">
              <a:schemeClr val="bg1"/>
            </a:glow>
          </a:effectLst>
        </p:spPr>
      </p:pic>
      <p:sp>
        <p:nvSpPr>
          <p:cNvPr id="4" name="Slide Number Placeholder 3"/>
          <p:cNvSpPr>
            <a:spLocks noGrp="1"/>
          </p:cNvSpPr>
          <p:nvPr>
            <p:ph type="sldNum" sz="quarter" idx="12"/>
          </p:nvPr>
        </p:nvSpPr>
        <p:spPr/>
        <p:txBody>
          <a:bodyPr/>
          <a:lstStyle/>
          <a:p>
            <a:fld id="{C2D29DEA-C2FF-4F9C-8F85-7923E6F9F7B8}" type="slidenum">
              <a:rPr lang="en-US" smtClean="0"/>
              <a:t>63</a:t>
            </a:fld>
            <a:endParaRPr lang="en-US"/>
          </a:p>
        </p:txBody>
      </p:sp>
      <p:sp>
        <p:nvSpPr>
          <p:cNvPr id="16"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Tree>
    <p:extLst>
      <p:ext uri="{BB962C8B-B14F-4D97-AF65-F5344CB8AC3E}">
        <p14:creationId xmlns:p14="http://schemas.microsoft.com/office/powerpoint/2010/main" val="3305274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71992" y="674475"/>
            <a:ext cx="11629381" cy="3215713"/>
          </a:xfrm>
          <a:prstGeom prst="rect">
            <a:avLst/>
          </a:prstGeom>
          <a:solidFill>
            <a:srgbClr val="FFFFFF">
              <a:alpha val="60000"/>
            </a:srgbClr>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sp>
        <p:nvSpPr>
          <p:cNvPr id="2" name="Rectangle 1"/>
          <p:cNvSpPr/>
          <p:nvPr/>
        </p:nvSpPr>
        <p:spPr>
          <a:xfrm>
            <a:off x="273300" y="3966687"/>
            <a:ext cx="11341397" cy="2286527"/>
          </a:xfrm>
          <a:prstGeom prst="rect">
            <a:avLst/>
          </a:pr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sp>
        <p:nvSpPr>
          <p:cNvPr id="140" name="Slide Number Placeholder 139"/>
          <p:cNvSpPr>
            <a:spLocks noGrp="1"/>
          </p:cNvSpPr>
          <p:nvPr>
            <p:ph type="sldNum" sz="quarter" idx="12"/>
          </p:nvPr>
        </p:nvSpPr>
        <p:spPr>
          <a:xfrm>
            <a:off x="8623829" y="6316693"/>
            <a:ext cx="2743200" cy="365125"/>
          </a:xfrm>
        </p:spPr>
        <p:txBody>
          <a:bodyPr/>
          <a:lstStyle/>
          <a:p>
            <a:fld id="{5DA48D9A-82B3-4787-BFBF-1265C54746D2}" type="slidenum">
              <a:rPr lang="en-US" sz="1100" smtClean="0"/>
              <a:t>64</a:t>
            </a:fld>
            <a:endParaRPr lang="en-US" sz="1100" dirty="0"/>
          </a:p>
        </p:txBody>
      </p:sp>
      <p:sp>
        <p:nvSpPr>
          <p:cNvPr id="3" name="Rectangle 2"/>
          <p:cNvSpPr/>
          <p:nvPr/>
        </p:nvSpPr>
        <p:spPr>
          <a:xfrm>
            <a:off x="137457" y="6303266"/>
            <a:ext cx="9810625" cy="461665"/>
          </a:xfrm>
          <a:prstGeom prst="rect">
            <a:avLst/>
          </a:prstGeom>
        </p:spPr>
        <p:txBody>
          <a:bodyPr wrap="square">
            <a:spAutoFit/>
          </a:bodyPr>
          <a:lstStyle/>
          <a:p>
            <a:r>
              <a:rPr lang="en-US" sz="1200" dirty="0">
                <a:solidFill>
                  <a:srgbClr val="7F7F7F"/>
                </a:solidFill>
                <a:latin typeface="Georgia"/>
                <a:cs typeface="Georgia"/>
              </a:rPr>
              <a:t>Ministry of Agriculture, Animal Industry and Fisheries, 2010. Agriculture Sector Development Strategy and Investment Plan: 2010/ 11–2014/15. MAAIF, Kampala, Uganda. </a:t>
            </a:r>
          </a:p>
        </p:txBody>
      </p:sp>
      <p:sp>
        <p:nvSpPr>
          <p:cNvPr id="4" name="Rectangle 3"/>
          <p:cNvSpPr/>
          <p:nvPr/>
        </p:nvSpPr>
        <p:spPr>
          <a:xfrm>
            <a:off x="351356" y="4558707"/>
            <a:ext cx="8617749" cy="1015663"/>
          </a:xfrm>
          <a:prstGeom prst="rect">
            <a:avLst/>
          </a:prstGeom>
        </p:spPr>
        <p:txBody>
          <a:bodyPr wrap="square">
            <a:spAutoFit/>
          </a:bodyPr>
          <a:lstStyle/>
          <a:p>
            <a:r>
              <a:rPr lang="en-US" sz="2000" b="1" dirty="0" smtClean="0">
                <a:latin typeface="Georgia"/>
                <a:cs typeface="Georgia"/>
              </a:rPr>
              <a:t>Staples: </a:t>
            </a:r>
            <a:r>
              <a:rPr lang="en-US" sz="2000" dirty="0">
                <a:latin typeface="Georgia"/>
                <a:cs typeface="Georgia"/>
              </a:rPr>
              <a:t>cassava, bananas, rice, potatoes, maize</a:t>
            </a:r>
          </a:p>
          <a:p>
            <a:r>
              <a:rPr lang="en-US" sz="2000" b="1" dirty="0" smtClean="0">
                <a:latin typeface="Georgia"/>
                <a:cs typeface="Georgia"/>
              </a:rPr>
              <a:t>Pulses:</a:t>
            </a:r>
            <a:r>
              <a:rPr lang="en-US" sz="2000" dirty="0" smtClean="0">
                <a:latin typeface="Georgia"/>
                <a:cs typeface="Georgia"/>
              </a:rPr>
              <a:t> </a:t>
            </a:r>
            <a:r>
              <a:rPr lang="en-US" sz="2000" dirty="0">
                <a:latin typeface="Georgia"/>
                <a:cs typeface="Georgia"/>
              </a:rPr>
              <a:t>beans</a:t>
            </a:r>
          </a:p>
          <a:p>
            <a:r>
              <a:rPr lang="en-US" sz="2000" b="1" dirty="0">
                <a:latin typeface="Georgia"/>
                <a:cs typeface="Georgia"/>
              </a:rPr>
              <a:t>Export crops:</a:t>
            </a:r>
            <a:r>
              <a:rPr lang="en-US" sz="2000" dirty="0">
                <a:latin typeface="Georgia"/>
                <a:cs typeface="Georgia"/>
              </a:rPr>
              <a:t> tea, coffee</a:t>
            </a:r>
          </a:p>
        </p:txBody>
      </p:sp>
      <p:pic>
        <p:nvPicPr>
          <p:cNvPr id="10" name="Picture 9" descr="36P05.GIF"/>
          <p:cNvPicPr>
            <a:picLocks noChangeAspect="1"/>
          </p:cNvPicPr>
          <p:nvPr/>
        </p:nvPicPr>
        <p:blipFill rotWithShape="1">
          <a:blip r:embed="rId3" cstate="print">
            <a:extLst>
              <a:ext uri="{28A0092B-C50C-407E-A947-70E740481C1C}">
                <a14:useLocalDpi xmlns:a14="http://schemas.microsoft.com/office/drawing/2010/main"/>
              </a:ext>
            </a:extLst>
          </a:blip>
          <a:srcRect l="28509" r="27137" b="42987"/>
          <a:stretch/>
        </p:blipFill>
        <p:spPr>
          <a:xfrm>
            <a:off x="8738905" y="4009842"/>
            <a:ext cx="1227152" cy="1743629"/>
          </a:xfrm>
          <a:prstGeom prst="rect">
            <a:avLst/>
          </a:prstGeom>
        </p:spPr>
      </p:pic>
      <p:pic>
        <p:nvPicPr>
          <p:cNvPr id="12" name="Picture 11" descr="Fig. 4  P. polystachios plant.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164907" y="4065229"/>
            <a:ext cx="1176963" cy="1685819"/>
          </a:xfrm>
          <a:prstGeom prst="rect">
            <a:avLst/>
          </a:prstGeom>
        </p:spPr>
      </p:pic>
      <p:pic>
        <p:nvPicPr>
          <p:cNvPr id="14" name="Picture 13" descr="warszawianka_Banana_tre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99414" y="4090378"/>
            <a:ext cx="1404093" cy="1604462"/>
          </a:xfrm>
          <a:prstGeom prst="rect">
            <a:avLst/>
          </a:prstGeom>
          <a:solidFill>
            <a:srgbClr val="FFFFFF"/>
          </a:solidFill>
        </p:spPr>
      </p:pic>
      <p:sp>
        <p:nvSpPr>
          <p:cNvPr id="15" name="TextBox 14"/>
          <p:cNvSpPr txBox="1"/>
          <p:nvPr/>
        </p:nvSpPr>
        <p:spPr>
          <a:xfrm>
            <a:off x="8402467" y="5723202"/>
            <a:ext cx="1709120" cy="430887"/>
          </a:xfrm>
          <a:prstGeom prst="rect">
            <a:avLst/>
          </a:prstGeom>
          <a:noFill/>
        </p:spPr>
        <p:txBody>
          <a:bodyPr wrap="square" rtlCol="0">
            <a:spAutoFit/>
          </a:bodyPr>
          <a:lstStyle/>
          <a:p>
            <a:pPr algn="ctr"/>
            <a:r>
              <a:rPr lang="en-US" sz="1100" dirty="0" smtClean="0">
                <a:latin typeface="Georgia"/>
                <a:cs typeface="Georgia"/>
              </a:rPr>
              <a:t>Cassava </a:t>
            </a:r>
          </a:p>
          <a:p>
            <a:pPr algn="ctr"/>
            <a:r>
              <a:rPr lang="en-US" sz="1100" dirty="0" smtClean="0">
                <a:latin typeface="Georgia"/>
                <a:cs typeface="Georgia"/>
              </a:rPr>
              <a:t>(</a:t>
            </a:r>
            <a:r>
              <a:rPr lang="en-US" sz="1100" i="1" dirty="0" err="1" smtClean="0">
                <a:latin typeface="Georgia"/>
                <a:cs typeface="Georgia"/>
              </a:rPr>
              <a:t>Manihot</a:t>
            </a:r>
            <a:r>
              <a:rPr lang="en-US" sz="1100" i="1" dirty="0" smtClean="0">
                <a:latin typeface="Georgia"/>
                <a:cs typeface="Georgia"/>
              </a:rPr>
              <a:t> </a:t>
            </a:r>
            <a:r>
              <a:rPr lang="en-US" sz="1100" i="1" dirty="0" err="1" smtClean="0">
                <a:latin typeface="Georgia"/>
                <a:cs typeface="Georgia"/>
              </a:rPr>
              <a:t>esculenta</a:t>
            </a:r>
            <a:r>
              <a:rPr lang="en-US" sz="1100" dirty="0" smtClean="0">
                <a:latin typeface="Georgia"/>
                <a:cs typeface="Georgia"/>
              </a:rPr>
              <a:t>)</a:t>
            </a:r>
          </a:p>
        </p:txBody>
      </p:sp>
      <p:sp>
        <p:nvSpPr>
          <p:cNvPr id="19" name="TextBox 18"/>
          <p:cNvSpPr txBox="1"/>
          <p:nvPr/>
        </p:nvSpPr>
        <p:spPr>
          <a:xfrm>
            <a:off x="7305279" y="5754502"/>
            <a:ext cx="941283" cy="430887"/>
          </a:xfrm>
          <a:prstGeom prst="rect">
            <a:avLst/>
          </a:prstGeom>
          <a:noFill/>
        </p:spPr>
        <p:txBody>
          <a:bodyPr wrap="none" rtlCol="0">
            <a:spAutoFit/>
          </a:bodyPr>
          <a:lstStyle/>
          <a:p>
            <a:pPr algn="ctr"/>
            <a:r>
              <a:rPr lang="en-US" sz="1100" dirty="0" smtClean="0">
                <a:latin typeface="Georgia"/>
                <a:cs typeface="Georgia"/>
              </a:rPr>
              <a:t>Banana </a:t>
            </a:r>
          </a:p>
          <a:p>
            <a:pPr algn="ctr"/>
            <a:r>
              <a:rPr lang="en-US" sz="1100" dirty="0" smtClean="0">
                <a:latin typeface="Georgia"/>
                <a:cs typeface="Georgia"/>
              </a:rPr>
              <a:t>(</a:t>
            </a:r>
            <a:r>
              <a:rPr lang="en-US" sz="1100" i="1" dirty="0" smtClean="0">
                <a:latin typeface="Georgia"/>
                <a:cs typeface="Georgia"/>
              </a:rPr>
              <a:t>Musa </a:t>
            </a:r>
            <a:r>
              <a:rPr lang="en-US" sz="1100" dirty="0" smtClean="0">
                <a:latin typeface="Georgia"/>
                <a:cs typeface="Georgia"/>
              </a:rPr>
              <a:t>spp</a:t>
            </a:r>
            <a:r>
              <a:rPr lang="en-US" sz="1100" i="1" dirty="0" smtClean="0">
                <a:latin typeface="Georgia"/>
                <a:cs typeface="Georgia"/>
              </a:rPr>
              <a:t>.</a:t>
            </a:r>
            <a:r>
              <a:rPr lang="en-US" sz="1100" dirty="0" smtClean="0">
                <a:latin typeface="Georgia"/>
                <a:cs typeface="Georgia"/>
              </a:rPr>
              <a:t>)</a:t>
            </a:r>
          </a:p>
        </p:txBody>
      </p:sp>
      <p:sp>
        <p:nvSpPr>
          <p:cNvPr id="20" name="TextBox 19"/>
          <p:cNvSpPr txBox="1"/>
          <p:nvPr/>
        </p:nvSpPr>
        <p:spPr>
          <a:xfrm>
            <a:off x="10219558" y="5729728"/>
            <a:ext cx="1216129" cy="430887"/>
          </a:xfrm>
          <a:prstGeom prst="rect">
            <a:avLst/>
          </a:prstGeom>
          <a:noFill/>
        </p:spPr>
        <p:txBody>
          <a:bodyPr wrap="none" rtlCol="0">
            <a:spAutoFit/>
          </a:bodyPr>
          <a:lstStyle/>
          <a:p>
            <a:pPr algn="ctr"/>
            <a:r>
              <a:rPr lang="en-US" sz="1100" i="1" dirty="0" smtClean="0">
                <a:latin typeface="Georgia"/>
                <a:cs typeface="Georgia"/>
              </a:rPr>
              <a:t>Common bean </a:t>
            </a:r>
          </a:p>
          <a:p>
            <a:pPr algn="ctr"/>
            <a:r>
              <a:rPr lang="en-US" sz="1100" dirty="0" smtClean="0">
                <a:latin typeface="Georgia"/>
                <a:cs typeface="Georgia"/>
              </a:rPr>
              <a:t>(</a:t>
            </a:r>
            <a:r>
              <a:rPr lang="en-US" sz="1100" i="1" dirty="0" err="1" smtClean="0">
                <a:latin typeface="Georgia"/>
                <a:cs typeface="Georgia"/>
              </a:rPr>
              <a:t>Phaseolus</a:t>
            </a:r>
            <a:r>
              <a:rPr lang="en-US" sz="1100" i="1" dirty="0" smtClean="0">
                <a:latin typeface="Georgia"/>
                <a:cs typeface="Georgia"/>
              </a:rPr>
              <a:t> </a:t>
            </a:r>
            <a:r>
              <a:rPr lang="en-US" sz="1100" dirty="0" smtClean="0">
                <a:latin typeface="Georgia"/>
                <a:cs typeface="Georgia"/>
              </a:rPr>
              <a:t>spp.)</a:t>
            </a:r>
          </a:p>
        </p:txBody>
      </p:sp>
      <p:pic>
        <p:nvPicPr>
          <p:cNvPr id="23" name="Picture 22" descr="vision-link.png"/>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b="23073"/>
          <a:stretch/>
        </p:blipFill>
        <p:spPr>
          <a:xfrm>
            <a:off x="4034877" y="1389801"/>
            <a:ext cx="3184107" cy="1953800"/>
          </a:xfrm>
          <a:prstGeom prst="rect">
            <a:avLst/>
          </a:prstGeom>
        </p:spPr>
      </p:pic>
      <p:sp>
        <p:nvSpPr>
          <p:cNvPr id="18" name="TextBox 17"/>
          <p:cNvSpPr txBox="1"/>
          <p:nvPr/>
        </p:nvSpPr>
        <p:spPr>
          <a:xfrm>
            <a:off x="325288" y="2392070"/>
            <a:ext cx="4465504" cy="954107"/>
          </a:xfrm>
          <a:prstGeom prst="rect">
            <a:avLst/>
          </a:prstGeom>
          <a:noFill/>
        </p:spPr>
        <p:txBody>
          <a:bodyPr wrap="square" rtlCol="0">
            <a:spAutoFit/>
          </a:bodyPr>
          <a:lstStyle/>
          <a:p>
            <a:r>
              <a:rPr lang="en-US" sz="2800" b="1" dirty="0" smtClean="0">
                <a:latin typeface="Georgia"/>
                <a:cs typeface="Georgia"/>
              </a:rPr>
              <a:t>Can this decision be improved?</a:t>
            </a:r>
            <a:endParaRPr lang="en-US" sz="2800" b="1" dirty="0">
              <a:latin typeface="Georgia"/>
              <a:cs typeface="Georgia"/>
            </a:endParaRPr>
          </a:p>
        </p:txBody>
      </p:sp>
      <p:sp>
        <p:nvSpPr>
          <p:cNvPr id="25" name="Rectangle 24"/>
          <p:cNvSpPr/>
          <p:nvPr/>
        </p:nvSpPr>
        <p:spPr>
          <a:xfrm>
            <a:off x="177349" y="712070"/>
            <a:ext cx="11106824" cy="400110"/>
          </a:xfrm>
          <a:prstGeom prst="rect">
            <a:avLst/>
          </a:prstGeom>
        </p:spPr>
        <p:txBody>
          <a:bodyPr wrap="square">
            <a:spAutoFit/>
          </a:bodyPr>
          <a:lstStyle/>
          <a:p>
            <a:r>
              <a:rPr lang="en-US" sz="2000" dirty="0" smtClean="0">
                <a:latin typeface="Georgia"/>
                <a:cs typeface="Georgia"/>
              </a:rPr>
              <a:t>Vision </a:t>
            </a:r>
            <a:r>
              <a:rPr lang="en-US" sz="2000" dirty="0">
                <a:latin typeface="Georgia"/>
                <a:cs typeface="Georgia"/>
              </a:rPr>
              <a:t>2040 aims to promote large-scale agriculture, </a:t>
            </a:r>
            <a:r>
              <a:rPr lang="en-US" sz="2000" dirty="0" smtClean="0">
                <a:latin typeface="Georgia"/>
                <a:cs typeface="Georgia"/>
              </a:rPr>
              <a:t>removing ‘peasant’ homegardens</a:t>
            </a:r>
            <a:endParaRPr lang="en-US" sz="2000" dirty="0">
              <a:latin typeface="Georgia"/>
              <a:cs typeface="Georgia"/>
            </a:endParaRPr>
          </a:p>
        </p:txBody>
      </p:sp>
      <p:sp>
        <p:nvSpPr>
          <p:cNvPr id="26" name="Rectangle 25"/>
          <p:cNvSpPr/>
          <p:nvPr/>
        </p:nvSpPr>
        <p:spPr>
          <a:xfrm>
            <a:off x="288522" y="1260861"/>
            <a:ext cx="3682375" cy="954107"/>
          </a:xfrm>
          <a:prstGeom prst="rect">
            <a:avLst/>
          </a:prstGeom>
        </p:spPr>
        <p:txBody>
          <a:bodyPr wrap="square">
            <a:spAutoFit/>
          </a:bodyPr>
          <a:lstStyle/>
          <a:p>
            <a:r>
              <a:rPr lang="en-US" sz="2800" b="1" dirty="0" smtClean="0">
                <a:latin typeface="Georgia"/>
                <a:cs typeface="Georgia"/>
              </a:rPr>
              <a:t>Implications </a:t>
            </a:r>
            <a:r>
              <a:rPr lang="en-US" sz="2800" b="1" dirty="0">
                <a:latin typeface="Georgia"/>
                <a:cs typeface="Georgia"/>
              </a:rPr>
              <a:t>for human </a:t>
            </a:r>
            <a:r>
              <a:rPr lang="en-US" sz="2800" b="1" dirty="0" smtClean="0">
                <a:latin typeface="Georgia"/>
                <a:cs typeface="Georgia"/>
              </a:rPr>
              <a:t>nutrition?</a:t>
            </a:r>
            <a:endParaRPr lang="en-US" sz="2800" b="1" dirty="0">
              <a:latin typeface="Georgia"/>
              <a:cs typeface="Georgia"/>
            </a:endParaRPr>
          </a:p>
        </p:txBody>
      </p:sp>
      <p:pic>
        <p:nvPicPr>
          <p:cNvPr id="5" name="Picture 4" descr="Image-1.png"/>
          <p:cNvPicPr>
            <a:picLocks noChangeAspect="1"/>
          </p:cNvPicPr>
          <p:nvPr/>
        </p:nvPicPr>
        <p:blipFill>
          <a:blip r:embed="rId7">
            <a:clrChange>
              <a:clrFrom>
                <a:srgbClr val="151E29"/>
              </a:clrFrom>
              <a:clrTo>
                <a:srgbClr val="151E29">
                  <a:alpha val="0"/>
                </a:srgbClr>
              </a:clrTo>
            </a:clrChange>
            <a:extLst>
              <a:ext uri="{28A0092B-C50C-407E-A947-70E740481C1C}">
                <a14:useLocalDpi xmlns:a14="http://schemas.microsoft.com/office/drawing/2010/main" val="0"/>
              </a:ext>
            </a:extLst>
          </a:blip>
          <a:stretch>
            <a:fillRect/>
          </a:stretch>
        </p:blipFill>
        <p:spPr>
          <a:xfrm>
            <a:off x="7343738" y="1156696"/>
            <a:ext cx="4022309" cy="2627909"/>
          </a:xfrm>
          <a:prstGeom prst="rect">
            <a:avLst/>
          </a:prstGeom>
        </p:spPr>
      </p:pic>
      <p:pic>
        <p:nvPicPr>
          <p:cNvPr id="6" name="Picture 5" descr="Screenshot 2018-07-06 15.36.5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6490" y="3012299"/>
            <a:ext cx="1055271" cy="691015"/>
          </a:xfrm>
          <a:prstGeom prst="rect">
            <a:avLst/>
          </a:prstGeom>
        </p:spPr>
      </p:pic>
      <p:sp>
        <p:nvSpPr>
          <p:cNvPr id="21"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Tree>
    <p:extLst>
      <p:ext uri="{BB962C8B-B14F-4D97-AF65-F5344CB8AC3E}">
        <p14:creationId xmlns:p14="http://schemas.microsoft.com/office/powerpoint/2010/main" val="4079095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5" grpId="0"/>
      <p:bldP spid="19" grpId="0"/>
      <p:bldP spid="20" grpId="0"/>
      <p:bldP spid="18" grpId="0"/>
      <p:bldP spid="25" grpId="0"/>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Arrow Connector 92"/>
          <p:cNvCxnSpPr>
            <a:stCxn id="19" idx="6"/>
            <a:endCxn id="20" idx="2"/>
          </p:cNvCxnSpPr>
          <p:nvPr/>
        </p:nvCxnSpPr>
        <p:spPr>
          <a:xfrm flipV="1">
            <a:off x="6467302" y="5896338"/>
            <a:ext cx="784237" cy="114599"/>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1" name="Picture 50" descr="Fig.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4889" y="5291958"/>
            <a:ext cx="2306707" cy="1283291"/>
          </a:xfrm>
          <a:prstGeom prst="rect">
            <a:avLst/>
          </a:prstGeom>
        </p:spPr>
      </p:pic>
      <p:pic>
        <p:nvPicPr>
          <p:cNvPr id="52" name="Picture 51" descr="Fig.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73375" y="5405848"/>
            <a:ext cx="1534979" cy="851893"/>
          </a:xfrm>
          <a:prstGeom prst="rect">
            <a:avLst/>
          </a:prstGeom>
        </p:spPr>
      </p:pic>
      <p:cxnSp>
        <p:nvCxnSpPr>
          <p:cNvPr id="53" name="Straight Arrow Connector 52"/>
          <p:cNvCxnSpPr/>
          <p:nvPr/>
        </p:nvCxnSpPr>
        <p:spPr>
          <a:xfrm flipV="1">
            <a:off x="6467284" y="5884248"/>
            <a:ext cx="804347" cy="126689"/>
          </a:xfrm>
          <a:prstGeom prst="straightConnector1">
            <a:avLst/>
          </a:prstGeom>
          <a:ln w="57150"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377381" y="1905126"/>
            <a:ext cx="1575691" cy="66040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Yield increment</a:t>
            </a:r>
            <a:endParaRPr lang="en-US" sz="1600" dirty="0">
              <a:solidFill>
                <a:schemeClr val="tx1"/>
              </a:solidFill>
              <a:latin typeface="Georgia"/>
              <a:cs typeface="Georgia"/>
            </a:endParaRPr>
          </a:p>
        </p:txBody>
      </p:sp>
      <p:sp>
        <p:nvSpPr>
          <p:cNvPr id="8" name="Oval 7"/>
          <p:cNvSpPr/>
          <p:nvPr/>
        </p:nvSpPr>
        <p:spPr>
          <a:xfrm>
            <a:off x="4554686" y="1334916"/>
            <a:ext cx="1326903" cy="670791"/>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Normal yield</a:t>
            </a:r>
            <a:endParaRPr lang="en-US" sz="1600" dirty="0">
              <a:solidFill>
                <a:schemeClr val="tx1"/>
              </a:solidFill>
              <a:latin typeface="Georgia"/>
              <a:cs typeface="Georgia"/>
            </a:endParaRPr>
          </a:p>
        </p:txBody>
      </p:sp>
      <p:sp>
        <p:nvSpPr>
          <p:cNvPr id="9" name="Oval 8"/>
          <p:cNvSpPr/>
          <p:nvPr/>
        </p:nvSpPr>
        <p:spPr>
          <a:xfrm>
            <a:off x="7929463" y="1132871"/>
            <a:ext cx="1096615"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Energy</a:t>
            </a:r>
            <a:endParaRPr lang="en-US" sz="1600" dirty="0">
              <a:solidFill>
                <a:schemeClr val="tx1"/>
              </a:solidFill>
              <a:latin typeface="Georgia"/>
              <a:cs typeface="Georgia"/>
            </a:endParaRPr>
          </a:p>
        </p:txBody>
      </p:sp>
      <p:sp>
        <p:nvSpPr>
          <p:cNvPr id="10" name="Oval 9"/>
          <p:cNvSpPr/>
          <p:nvPr/>
        </p:nvSpPr>
        <p:spPr>
          <a:xfrm>
            <a:off x="7792249" y="2165109"/>
            <a:ext cx="1326903"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Vitamins</a:t>
            </a:r>
            <a:endParaRPr lang="en-US" sz="1600" dirty="0">
              <a:solidFill>
                <a:schemeClr val="tx1"/>
              </a:solidFill>
              <a:latin typeface="Georgia"/>
              <a:cs typeface="Georgia"/>
            </a:endParaRPr>
          </a:p>
        </p:txBody>
      </p:sp>
      <p:sp>
        <p:nvSpPr>
          <p:cNvPr id="11" name="Oval 10"/>
          <p:cNvSpPr/>
          <p:nvPr/>
        </p:nvSpPr>
        <p:spPr>
          <a:xfrm>
            <a:off x="3473831" y="2905477"/>
            <a:ext cx="1459592"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Total farm area</a:t>
            </a:r>
            <a:endParaRPr lang="en-US" sz="1600" dirty="0">
              <a:solidFill>
                <a:schemeClr val="tx1"/>
              </a:solidFill>
              <a:latin typeface="Georgia"/>
              <a:cs typeface="Georgia"/>
            </a:endParaRPr>
          </a:p>
        </p:txBody>
      </p:sp>
      <p:sp>
        <p:nvSpPr>
          <p:cNvPr id="12" name="Oval 11"/>
          <p:cNvSpPr/>
          <p:nvPr/>
        </p:nvSpPr>
        <p:spPr>
          <a:xfrm>
            <a:off x="2170265" y="3562709"/>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Land equivalent</a:t>
            </a:r>
            <a:endParaRPr lang="en-US" sz="1600" dirty="0">
              <a:solidFill>
                <a:schemeClr val="tx1"/>
              </a:solidFill>
              <a:latin typeface="Georgia"/>
              <a:cs typeface="Georgia"/>
            </a:endParaRPr>
          </a:p>
        </p:txBody>
      </p:sp>
      <p:sp>
        <p:nvSpPr>
          <p:cNvPr id="13" name="Oval 12"/>
          <p:cNvSpPr/>
          <p:nvPr/>
        </p:nvSpPr>
        <p:spPr>
          <a:xfrm>
            <a:off x="3193566" y="4775804"/>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Non food area</a:t>
            </a:r>
            <a:endParaRPr lang="en-US" sz="1600" dirty="0">
              <a:solidFill>
                <a:schemeClr val="tx1"/>
              </a:solidFill>
              <a:latin typeface="Georgia"/>
              <a:cs typeface="Georgia"/>
            </a:endParaRPr>
          </a:p>
        </p:txBody>
      </p:sp>
      <p:sp>
        <p:nvSpPr>
          <p:cNvPr id="14" name="Oval 13"/>
          <p:cNvSpPr/>
          <p:nvPr/>
        </p:nvSpPr>
        <p:spPr>
          <a:xfrm>
            <a:off x="4653542" y="3734762"/>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Food Production area</a:t>
            </a:r>
            <a:endParaRPr lang="en-US" sz="1600" dirty="0">
              <a:solidFill>
                <a:schemeClr val="tx1"/>
              </a:solidFill>
              <a:latin typeface="Georgia"/>
              <a:cs typeface="Georgia"/>
            </a:endParaRPr>
          </a:p>
        </p:txBody>
      </p:sp>
      <p:sp>
        <p:nvSpPr>
          <p:cNvPr id="15" name="Oval 14"/>
          <p:cNvSpPr/>
          <p:nvPr/>
        </p:nvSpPr>
        <p:spPr>
          <a:xfrm>
            <a:off x="6013274" y="2310666"/>
            <a:ext cx="906293"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Yields</a:t>
            </a:r>
            <a:endParaRPr lang="en-US" sz="1600" dirty="0">
              <a:solidFill>
                <a:schemeClr val="tx1"/>
              </a:solidFill>
              <a:latin typeface="Georgia"/>
              <a:cs typeface="Georgia"/>
            </a:endParaRPr>
          </a:p>
        </p:txBody>
      </p:sp>
      <p:sp>
        <p:nvSpPr>
          <p:cNvPr id="16" name="Oval 15"/>
          <p:cNvSpPr/>
          <p:nvPr/>
        </p:nvSpPr>
        <p:spPr>
          <a:xfrm>
            <a:off x="7355339" y="3271002"/>
            <a:ext cx="2350688" cy="503975"/>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Macronutrients</a:t>
            </a:r>
            <a:endParaRPr lang="en-US" sz="1600" dirty="0">
              <a:solidFill>
                <a:schemeClr val="tx1"/>
              </a:solidFill>
              <a:latin typeface="Georgia"/>
              <a:cs typeface="Georgia"/>
            </a:endParaRPr>
          </a:p>
        </p:txBody>
      </p:sp>
      <p:sp>
        <p:nvSpPr>
          <p:cNvPr id="17" name="Oval 16"/>
          <p:cNvSpPr/>
          <p:nvPr/>
        </p:nvSpPr>
        <p:spPr>
          <a:xfrm>
            <a:off x="7462188" y="4251591"/>
            <a:ext cx="2136989"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Micronutrients</a:t>
            </a:r>
            <a:endParaRPr lang="en-US" sz="1600" dirty="0">
              <a:solidFill>
                <a:schemeClr val="tx1"/>
              </a:solidFill>
              <a:latin typeface="Georgia"/>
              <a:cs typeface="Georgia"/>
            </a:endParaRPr>
          </a:p>
        </p:txBody>
      </p:sp>
      <p:sp>
        <p:nvSpPr>
          <p:cNvPr id="18" name="Oval 17"/>
          <p:cNvSpPr/>
          <p:nvPr/>
        </p:nvSpPr>
        <p:spPr>
          <a:xfrm>
            <a:off x="6000001" y="4860342"/>
            <a:ext cx="1206275"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Cooking</a:t>
            </a:r>
            <a:endParaRPr lang="en-US" sz="1600" dirty="0">
              <a:solidFill>
                <a:schemeClr val="tx1"/>
              </a:solidFill>
              <a:latin typeface="Georgia"/>
              <a:cs typeface="Georgia"/>
            </a:endParaRPr>
          </a:p>
        </p:txBody>
      </p:sp>
      <p:sp>
        <p:nvSpPr>
          <p:cNvPr id="19" name="Oval 18"/>
          <p:cNvSpPr/>
          <p:nvPr/>
        </p:nvSpPr>
        <p:spPr>
          <a:xfrm>
            <a:off x="4701195" y="5605108"/>
            <a:ext cx="1766107"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Postharvest losses</a:t>
            </a:r>
            <a:endParaRPr lang="en-US" sz="1600" dirty="0">
              <a:solidFill>
                <a:schemeClr val="tx1"/>
              </a:solidFill>
              <a:latin typeface="Georgia"/>
              <a:cs typeface="Georgia"/>
            </a:endParaRPr>
          </a:p>
        </p:txBody>
      </p:sp>
      <p:sp>
        <p:nvSpPr>
          <p:cNvPr id="20" name="Oval 19"/>
          <p:cNvSpPr/>
          <p:nvPr/>
        </p:nvSpPr>
        <p:spPr>
          <a:xfrm>
            <a:off x="7251540" y="5490509"/>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smtClean="0">
                <a:solidFill>
                  <a:schemeClr val="tx1"/>
                </a:solidFill>
                <a:latin typeface="Georgia"/>
                <a:cs typeface="Georgia"/>
              </a:rPr>
              <a:t>Nutrient losses</a:t>
            </a:r>
            <a:endParaRPr lang="en-US" sz="1600" dirty="0">
              <a:solidFill>
                <a:schemeClr val="tx1"/>
              </a:solidFill>
              <a:latin typeface="Georgia"/>
              <a:cs typeface="Georgia"/>
            </a:endParaRPr>
          </a:p>
        </p:txBody>
      </p:sp>
      <p:sp>
        <p:nvSpPr>
          <p:cNvPr id="21" name="Oval 20"/>
          <p:cNvSpPr/>
          <p:nvPr/>
        </p:nvSpPr>
        <p:spPr>
          <a:xfrm>
            <a:off x="10174097" y="3209673"/>
            <a:ext cx="1326903" cy="670791"/>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Nutrition</a:t>
            </a:r>
            <a:endParaRPr lang="en-US" sz="1600" dirty="0">
              <a:solidFill>
                <a:schemeClr val="tx1"/>
              </a:solidFill>
              <a:latin typeface="Georgia"/>
              <a:cs typeface="Georgia"/>
            </a:endParaRPr>
          </a:p>
        </p:txBody>
      </p:sp>
      <p:cxnSp>
        <p:nvCxnSpPr>
          <p:cNvPr id="23" name="Straight Arrow Connector 22"/>
          <p:cNvCxnSpPr>
            <a:stCxn id="8" idx="5"/>
            <a:endCxn id="15" idx="1"/>
          </p:cNvCxnSpPr>
          <p:nvPr/>
        </p:nvCxnSpPr>
        <p:spPr>
          <a:xfrm>
            <a:off x="5687249" y="1907434"/>
            <a:ext cx="458731" cy="484380"/>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9" idx="5"/>
            <a:endCxn id="21" idx="0"/>
          </p:cNvCxnSpPr>
          <p:nvPr/>
        </p:nvCxnSpPr>
        <p:spPr>
          <a:xfrm>
            <a:off x="8865484" y="1606058"/>
            <a:ext cx="1972065" cy="1603647"/>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6"/>
          </p:cNvCxnSpPr>
          <p:nvPr/>
        </p:nvCxnSpPr>
        <p:spPr>
          <a:xfrm>
            <a:off x="9119131" y="2442258"/>
            <a:ext cx="1344856" cy="799044"/>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6" idx="6"/>
            <a:endCxn id="21" idx="2"/>
          </p:cNvCxnSpPr>
          <p:nvPr/>
        </p:nvCxnSpPr>
        <p:spPr>
          <a:xfrm>
            <a:off x="9706043" y="3522989"/>
            <a:ext cx="468051" cy="22074"/>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7" idx="7"/>
            <a:endCxn id="21" idx="3"/>
          </p:cNvCxnSpPr>
          <p:nvPr/>
        </p:nvCxnSpPr>
        <p:spPr>
          <a:xfrm flipV="1">
            <a:off x="9286241" y="3782223"/>
            <a:ext cx="1082175" cy="550516"/>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0" idx="7"/>
            <a:endCxn id="21" idx="4"/>
          </p:cNvCxnSpPr>
          <p:nvPr/>
        </p:nvCxnSpPr>
        <p:spPr>
          <a:xfrm flipV="1">
            <a:off x="8621946" y="3880496"/>
            <a:ext cx="2215585" cy="1728877"/>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5" idx="4"/>
            <a:endCxn id="17" idx="1"/>
          </p:cNvCxnSpPr>
          <p:nvPr/>
        </p:nvCxnSpPr>
        <p:spPr>
          <a:xfrm>
            <a:off x="6466403" y="2865001"/>
            <a:ext cx="1308740" cy="1467738"/>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5" idx="7"/>
            <a:endCxn id="9" idx="3"/>
          </p:cNvCxnSpPr>
          <p:nvPr/>
        </p:nvCxnSpPr>
        <p:spPr>
          <a:xfrm flipV="1">
            <a:off x="6786845" y="1606020"/>
            <a:ext cx="1303215" cy="785794"/>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5" idx="6"/>
            <a:endCxn id="10" idx="2"/>
          </p:cNvCxnSpPr>
          <p:nvPr/>
        </p:nvCxnSpPr>
        <p:spPr>
          <a:xfrm flipV="1">
            <a:off x="6919551" y="2442296"/>
            <a:ext cx="872679" cy="145557"/>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5" idx="5"/>
            <a:endCxn id="16" idx="1"/>
          </p:cNvCxnSpPr>
          <p:nvPr/>
        </p:nvCxnSpPr>
        <p:spPr>
          <a:xfrm>
            <a:off x="6786842" y="2783853"/>
            <a:ext cx="912763" cy="560991"/>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4" idx="0"/>
            <a:endCxn id="15" idx="3"/>
          </p:cNvCxnSpPr>
          <p:nvPr/>
        </p:nvCxnSpPr>
        <p:spPr>
          <a:xfrm flipV="1">
            <a:off x="5456315" y="2783815"/>
            <a:ext cx="689683" cy="950940"/>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1" idx="4"/>
          </p:cNvCxnSpPr>
          <p:nvPr/>
        </p:nvCxnSpPr>
        <p:spPr>
          <a:xfrm>
            <a:off x="4203648" y="3717102"/>
            <a:ext cx="452913" cy="304765"/>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12" idx="6"/>
            <a:endCxn id="14" idx="2"/>
          </p:cNvCxnSpPr>
          <p:nvPr/>
        </p:nvCxnSpPr>
        <p:spPr>
          <a:xfrm>
            <a:off x="3775798" y="3968536"/>
            <a:ext cx="877727" cy="172048"/>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13" idx="7"/>
            <a:endCxn id="14" idx="3"/>
          </p:cNvCxnSpPr>
          <p:nvPr/>
        </p:nvCxnSpPr>
        <p:spPr>
          <a:xfrm flipV="1">
            <a:off x="4563972" y="4427548"/>
            <a:ext cx="324681" cy="467082"/>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 idx="6"/>
            <a:endCxn id="15" idx="2"/>
          </p:cNvCxnSpPr>
          <p:nvPr/>
        </p:nvCxnSpPr>
        <p:spPr>
          <a:xfrm>
            <a:off x="4953071" y="2235328"/>
            <a:ext cx="1060203" cy="352525"/>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18" idx="5"/>
            <a:endCxn id="20" idx="1"/>
          </p:cNvCxnSpPr>
          <p:nvPr/>
        </p:nvCxnSpPr>
        <p:spPr>
          <a:xfrm>
            <a:off x="7029621" y="5333491"/>
            <a:ext cx="457045" cy="275844"/>
          </a:xfrm>
          <a:prstGeom prst="straightConnector1">
            <a:avLst/>
          </a:prstGeom>
          <a:ln w="285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40" name="Slide Number Placeholder 139"/>
          <p:cNvSpPr>
            <a:spLocks noGrp="1"/>
          </p:cNvSpPr>
          <p:nvPr>
            <p:ph type="sldNum" sz="quarter" idx="12"/>
          </p:nvPr>
        </p:nvSpPr>
        <p:spPr/>
        <p:txBody>
          <a:bodyPr/>
          <a:lstStyle/>
          <a:p>
            <a:fld id="{5DA48D9A-82B3-4787-BFBF-1265C54746D2}" type="slidenum">
              <a:rPr lang="en-US" sz="1100" smtClean="0"/>
              <a:t>65</a:t>
            </a:fld>
            <a:endParaRPr lang="en-US" sz="1100"/>
          </a:p>
        </p:txBody>
      </p:sp>
      <p:sp>
        <p:nvSpPr>
          <p:cNvPr id="2" name="TextBox 1"/>
          <p:cNvSpPr txBox="1"/>
          <p:nvPr/>
        </p:nvSpPr>
        <p:spPr>
          <a:xfrm>
            <a:off x="192935" y="707303"/>
            <a:ext cx="2300630" cy="400110"/>
          </a:xfrm>
          <a:prstGeom prst="rect">
            <a:avLst/>
          </a:prstGeom>
          <a:noFill/>
        </p:spPr>
        <p:txBody>
          <a:bodyPr wrap="none" rtlCol="0">
            <a:spAutoFit/>
          </a:bodyPr>
          <a:lstStyle/>
          <a:p>
            <a:r>
              <a:rPr lang="en-US" sz="2000" b="1" dirty="0" smtClean="0">
                <a:latin typeface="Georgia"/>
                <a:cs typeface="Georgia"/>
              </a:rPr>
              <a:t>Impact pathway</a:t>
            </a:r>
            <a:endParaRPr lang="en-US" sz="2000" b="1" dirty="0">
              <a:latin typeface="Georgia"/>
              <a:cs typeface="Georgia"/>
            </a:endParaRPr>
          </a:p>
        </p:txBody>
      </p:sp>
      <p:sp>
        <p:nvSpPr>
          <p:cNvPr id="42"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
        <p:nvSpPr>
          <p:cNvPr id="45" name="TextBox 44"/>
          <p:cNvSpPr txBox="1"/>
          <p:nvPr/>
        </p:nvSpPr>
        <p:spPr>
          <a:xfrm>
            <a:off x="5452869" y="6514713"/>
            <a:ext cx="6739156" cy="307777"/>
          </a:xfrm>
          <a:prstGeom prst="rect">
            <a:avLst/>
          </a:prstGeom>
          <a:noFill/>
        </p:spPr>
        <p:txBody>
          <a:bodyPr wrap="square" rtlCol="0">
            <a:spAutoFit/>
          </a:bodyPr>
          <a:lstStyle/>
          <a:p>
            <a:pPr algn="r"/>
            <a:r>
              <a:rPr lang="en-US" sz="1400" dirty="0" smtClean="0">
                <a:solidFill>
                  <a:srgbClr val="7F7F7F"/>
                </a:solidFill>
                <a:latin typeface="Georgia"/>
                <a:cs typeface="Georgia"/>
              </a:rPr>
              <a:t>Whitney et al., 2017. Agricultural Systems 154, 133-144. </a:t>
            </a:r>
            <a:endParaRPr lang="en-US" sz="1400" dirty="0">
              <a:solidFill>
                <a:srgbClr val="7F7F7F"/>
              </a:solidFill>
              <a:latin typeface="Georgia"/>
              <a:cs typeface="Georgia"/>
            </a:endParaRPr>
          </a:p>
        </p:txBody>
      </p:sp>
    </p:spTree>
    <p:extLst>
      <p:ext uri="{BB962C8B-B14F-4D97-AF65-F5344CB8AC3E}">
        <p14:creationId xmlns:p14="http://schemas.microsoft.com/office/powerpoint/2010/main" val="2753026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500" fill="hold"/>
                                        <p:tgtEl>
                                          <p:spTgt spid="53"/>
                                        </p:tgtEl>
                                        <p:attrNameLst>
                                          <p:attrName>ppt_x</p:attrName>
                                        </p:attrNameLst>
                                      </p:cBhvr>
                                      <p:tavLst>
                                        <p:tav tm="0">
                                          <p:val>
                                            <p:strVal val="#ppt_x"/>
                                          </p:val>
                                        </p:tav>
                                        <p:tav tm="100000">
                                          <p:val>
                                            <p:strVal val="#ppt_x"/>
                                          </p:val>
                                        </p:tav>
                                      </p:tavLst>
                                    </p:anim>
                                    <p:anim calcmode="lin" valueType="num">
                                      <p:cBhvr additive="base">
                                        <p:cTn id="84" dur="500" fill="hold"/>
                                        <p:tgtEl>
                                          <p:spTgt spid="53"/>
                                        </p:tgtEl>
                                        <p:attrNameLst>
                                          <p:attrName>ppt_y</p:attrName>
                                        </p:attrNameLst>
                                      </p:cBhvr>
                                      <p:tavLst>
                                        <p:tav tm="0">
                                          <p:val>
                                            <p:strVal val="1+#ppt_h/2"/>
                                          </p:val>
                                        </p:tav>
                                        <p:tav tm="100000">
                                          <p:val>
                                            <p:strVal val="#ppt_y"/>
                                          </p:val>
                                        </p:tav>
                                      </p:tavLst>
                                    </p:anim>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6" presetClass="emph" presetSubtype="0" fill="hold" nodeType="clickEffect">
                                  <p:stCondLst>
                                    <p:cond delay="0"/>
                                  </p:stCondLst>
                                  <p:childTnLst>
                                    <p:animEffect transition="out" filter="fade">
                                      <p:cBhvr>
                                        <p:cTn id="94" dur="500" tmFilter="0, 0; .2, .5; .8, .5; 1, 0"/>
                                        <p:tgtEl>
                                          <p:spTgt spid="53"/>
                                        </p:tgtEl>
                                      </p:cBhvr>
                                    </p:animEffect>
                                    <p:animScale>
                                      <p:cBhvr>
                                        <p:cTn id="95" dur="250" autoRev="1" fill="hold"/>
                                        <p:tgtEl>
                                          <p:spTgt spid="5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73375" y="5405848"/>
            <a:ext cx="1534979" cy="851893"/>
          </a:xfrm>
          <a:prstGeom prst="rect">
            <a:avLst/>
          </a:prstGeom>
        </p:spPr>
      </p:pic>
      <p:grpSp>
        <p:nvGrpSpPr>
          <p:cNvPr id="25" name="Group 24"/>
          <p:cNvGrpSpPr/>
          <p:nvPr/>
        </p:nvGrpSpPr>
        <p:grpSpPr>
          <a:xfrm>
            <a:off x="2181584" y="888083"/>
            <a:ext cx="9432575" cy="5257416"/>
            <a:chOff x="2181565" y="888083"/>
            <a:chExt cx="9432575" cy="5257416"/>
          </a:xfrm>
        </p:grpSpPr>
        <p:pic>
          <p:nvPicPr>
            <p:cNvPr id="58" name="Picture 57"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81565" y="3362056"/>
              <a:ext cx="1534978" cy="851893"/>
            </a:xfrm>
            <a:prstGeom prst="rect">
              <a:avLst/>
            </a:prstGeom>
          </p:spPr>
        </p:pic>
        <p:pic>
          <p:nvPicPr>
            <p:cNvPr id="56" name="Picture 55"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8928" y="1774479"/>
              <a:ext cx="1534978" cy="851893"/>
            </a:xfrm>
            <a:prstGeom prst="rect">
              <a:avLst/>
            </a:prstGeom>
          </p:spPr>
        </p:pic>
        <p:pic>
          <p:nvPicPr>
            <p:cNvPr id="52" name="Picture 51"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45943" y="4473359"/>
              <a:ext cx="1534978" cy="851893"/>
            </a:xfrm>
            <a:prstGeom prst="rect">
              <a:avLst/>
            </a:prstGeom>
          </p:spPr>
        </p:pic>
        <p:pic>
          <p:nvPicPr>
            <p:cNvPr id="53" name="Picture 52"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34725" y="3679571"/>
              <a:ext cx="1534978" cy="851893"/>
            </a:xfrm>
            <a:prstGeom prst="rect">
              <a:avLst/>
            </a:prstGeom>
          </p:spPr>
        </p:pic>
        <p:pic>
          <p:nvPicPr>
            <p:cNvPr id="54" name="Picture 53"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621054" y="1986156"/>
              <a:ext cx="1534978" cy="851893"/>
            </a:xfrm>
            <a:prstGeom prst="rect">
              <a:avLst/>
            </a:prstGeom>
          </p:spPr>
        </p:pic>
        <p:pic>
          <p:nvPicPr>
            <p:cNvPr id="55" name="Picture 54"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70146" y="1020381"/>
              <a:ext cx="1534978" cy="851893"/>
            </a:xfrm>
            <a:prstGeom prst="rect">
              <a:avLst/>
            </a:prstGeom>
          </p:spPr>
        </p:pic>
        <p:pic>
          <p:nvPicPr>
            <p:cNvPr id="57" name="Picture 56"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477987" y="2740255"/>
              <a:ext cx="1534978" cy="851893"/>
            </a:xfrm>
            <a:prstGeom prst="rect">
              <a:avLst/>
            </a:prstGeom>
          </p:spPr>
        </p:pic>
        <p:pic>
          <p:nvPicPr>
            <p:cNvPr id="59" name="Picture 58"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66327" y="4605655"/>
              <a:ext cx="1534978" cy="851893"/>
            </a:xfrm>
            <a:prstGeom prst="rect">
              <a:avLst/>
            </a:prstGeom>
          </p:spPr>
        </p:pic>
        <p:pic>
          <p:nvPicPr>
            <p:cNvPr id="60" name="Picture 59"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274654" y="5293606"/>
              <a:ext cx="1534978" cy="851893"/>
            </a:xfrm>
            <a:prstGeom prst="rect">
              <a:avLst/>
            </a:prstGeom>
          </p:spPr>
        </p:pic>
        <p:pic>
          <p:nvPicPr>
            <p:cNvPr id="61" name="Picture 60"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724434" y="3957398"/>
              <a:ext cx="1534978" cy="851893"/>
            </a:xfrm>
            <a:prstGeom prst="rect">
              <a:avLst/>
            </a:prstGeom>
          </p:spPr>
        </p:pic>
        <p:pic>
          <p:nvPicPr>
            <p:cNvPr id="62" name="Picture 61"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803808" y="2951932"/>
              <a:ext cx="1534978" cy="851893"/>
            </a:xfrm>
            <a:prstGeom prst="rect">
              <a:avLst/>
            </a:prstGeom>
          </p:spPr>
        </p:pic>
        <p:pic>
          <p:nvPicPr>
            <p:cNvPr id="64" name="Picture 63"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790578" y="1880318"/>
              <a:ext cx="1534978" cy="851893"/>
            </a:xfrm>
            <a:prstGeom prst="rect">
              <a:avLst/>
            </a:prstGeom>
          </p:spPr>
        </p:pic>
        <p:pic>
          <p:nvPicPr>
            <p:cNvPr id="65" name="Picture 64"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830265" y="888083"/>
              <a:ext cx="1534978" cy="851893"/>
            </a:xfrm>
            <a:prstGeom prst="rect">
              <a:avLst/>
            </a:prstGeom>
          </p:spPr>
        </p:pic>
        <p:pic>
          <p:nvPicPr>
            <p:cNvPr id="66" name="Picture 65"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079162" y="2938702"/>
              <a:ext cx="1534978" cy="851893"/>
            </a:xfrm>
            <a:prstGeom prst="rect">
              <a:avLst/>
            </a:prstGeom>
          </p:spPr>
        </p:pic>
      </p:grpSp>
      <p:sp>
        <p:nvSpPr>
          <p:cNvPr id="7" name="Oval 6"/>
          <p:cNvSpPr/>
          <p:nvPr/>
        </p:nvSpPr>
        <p:spPr>
          <a:xfrm>
            <a:off x="3377381" y="1905126"/>
            <a:ext cx="1575691" cy="66040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Yield increment</a:t>
            </a:r>
            <a:endParaRPr lang="en-US" sz="1600" dirty="0">
              <a:solidFill>
                <a:schemeClr val="tx1"/>
              </a:solidFill>
              <a:latin typeface="Georgia"/>
              <a:cs typeface="Georgia"/>
            </a:endParaRPr>
          </a:p>
        </p:txBody>
      </p:sp>
      <p:sp>
        <p:nvSpPr>
          <p:cNvPr id="8" name="Oval 7"/>
          <p:cNvSpPr/>
          <p:nvPr/>
        </p:nvSpPr>
        <p:spPr>
          <a:xfrm>
            <a:off x="4554686" y="1334916"/>
            <a:ext cx="1326903" cy="670791"/>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Normal yield</a:t>
            </a:r>
            <a:endParaRPr lang="en-US" sz="1600" dirty="0">
              <a:solidFill>
                <a:schemeClr val="tx1"/>
              </a:solidFill>
              <a:latin typeface="Georgia"/>
              <a:cs typeface="Georgia"/>
            </a:endParaRPr>
          </a:p>
        </p:txBody>
      </p:sp>
      <p:sp>
        <p:nvSpPr>
          <p:cNvPr id="9" name="Oval 8"/>
          <p:cNvSpPr/>
          <p:nvPr/>
        </p:nvSpPr>
        <p:spPr>
          <a:xfrm>
            <a:off x="7929463" y="1132871"/>
            <a:ext cx="1096615"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Energy</a:t>
            </a:r>
            <a:endParaRPr lang="en-US" sz="1600" dirty="0">
              <a:solidFill>
                <a:schemeClr val="tx1"/>
              </a:solidFill>
              <a:latin typeface="Georgia"/>
              <a:cs typeface="Georgia"/>
            </a:endParaRPr>
          </a:p>
        </p:txBody>
      </p:sp>
      <p:sp>
        <p:nvSpPr>
          <p:cNvPr id="10" name="Oval 9"/>
          <p:cNvSpPr/>
          <p:nvPr/>
        </p:nvSpPr>
        <p:spPr>
          <a:xfrm>
            <a:off x="7792249" y="2165109"/>
            <a:ext cx="1326903"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Vitamins</a:t>
            </a:r>
            <a:endParaRPr lang="en-US" sz="1600" dirty="0">
              <a:solidFill>
                <a:schemeClr val="tx1"/>
              </a:solidFill>
              <a:latin typeface="Georgia"/>
              <a:cs typeface="Georgia"/>
            </a:endParaRPr>
          </a:p>
        </p:txBody>
      </p:sp>
      <p:sp>
        <p:nvSpPr>
          <p:cNvPr id="11" name="Oval 10"/>
          <p:cNvSpPr/>
          <p:nvPr/>
        </p:nvSpPr>
        <p:spPr>
          <a:xfrm>
            <a:off x="3473831" y="2905477"/>
            <a:ext cx="1459592"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Total farm area</a:t>
            </a:r>
            <a:endParaRPr lang="en-US" sz="1600" dirty="0">
              <a:solidFill>
                <a:schemeClr val="tx1"/>
              </a:solidFill>
              <a:latin typeface="Georgia"/>
              <a:cs typeface="Georgia"/>
            </a:endParaRPr>
          </a:p>
        </p:txBody>
      </p:sp>
      <p:sp>
        <p:nvSpPr>
          <p:cNvPr id="12" name="Oval 11"/>
          <p:cNvSpPr/>
          <p:nvPr/>
        </p:nvSpPr>
        <p:spPr>
          <a:xfrm>
            <a:off x="2170265" y="3562709"/>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Land equivalent</a:t>
            </a:r>
            <a:endParaRPr lang="en-US" sz="1600" dirty="0">
              <a:solidFill>
                <a:schemeClr val="tx1"/>
              </a:solidFill>
              <a:latin typeface="Georgia"/>
              <a:cs typeface="Georgia"/>
            </a:endParaRPr>
          </a:p>
        </p:txBody>
      </p:sp>
      <p:sp>
        <p:nvSpPr>
          <p:cNvPr id="13" name="Oval 12"/>
          <p:cNvSpPr/>
          <p:nvPr/>
        </p:nvSpPr>
        <p:spPr>
          <a:xfrm>
            <a:off x="3193566" y="4775804"/>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Non food area</a:t>
            </a:r>
            <a:endParaRPr lang="en-US" sz="1600" dirty="0">
              <a:solidFill>
                <a:schemeClr val="tx1"/>
              </a:solidFill>
              <a:latin typeface="Georgia"/>
              <a:cs typeface="Georgia"/>
            </a:endParaRPr>
          </a:p>
        </p:txBody>
      </p:sp>
      <p:sp>
        <p:nvSpPr>
          <p:cNvPr id="14" name="Oval 13"/>
          <p:cNvSpPr/>
          <p:nvPr/>
        </p:nvSpPr>
        <p:spPr>
          <a:xfrm>
            <a:off x="4653542" y="3734762"/>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Food Production area</a:t>
            </a:r>
            <a:endParaRPr lang="en-US" sz="1600" dirty="0">
              <a:solidFill>
                <a:schemeClr val="tx1"/>
              </a:solidFill>
              <a:latin typeface="Georgia"/>
              <a:cs typeface="Georgia"/>
            </a:endParaRPr>
          </a:p>
        </p:txBody>
      </p:sp>
      <p:sp>
        <p:nvSpPr>
          <p:cNvPr id="15" name="Oval 14"/>
          <p:cNvSpPr/>
          <p:nvPr/>
        </p:nvSpPr>
        <p:spPr>
          <a:xfrm>
            <a:off x="6013274" y="2310666"/>
            <a:ext cx="906293"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Yields</a:t>
            </a:r>
            <a:endParaRPr lang="en-US" sz="1600" dirty="0">
              <a:solidFill>
                <a:schemeClr val="tx1"/>
              </a:solidFill>
              <a:latin typeface="Georgia"/>
              <a:cs typeface="Georgia"/>
            </a:endParaRPr>
          </a:p>
        </p:txBody>
      </p:sp>
      <p:sp>
        <p:nvSpPr>
          <p:cNvPr id="16" name="Oval 15"/>
          <p:cNvSpPr/>
          <p:nvPr/>
        </p:nvSpPr>
        <p:spPr>
          <a:xfrm>
            <a:off x="7355339" y="3271002"/>
            <a:ext cx="2350688" cy="503975"/>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Macronutrients</a:t>
            </a:r>
            <a:endParaRPr lang="en-US" sz="1600" dirty="0">
              <a:solidFill>
                <a:schemeClr val="tx1"/>
              </a:solidFill>
              <a:latin typeface="Georgia"/>
              <a:cs typeface="Georgia"/>
            </a:endParaRPr>
          </a:p>
        </p:txBody>
      </p:sp>
      <p:sp>
        <p:nvSpPr>
          <p:cNvPr id="17" name="Oval 16"/>
          <p:cNvSpPr/>
          <p:nvPr/>
        </p:nvSpPr>
        <p:spPr>
          <a:xfrm>
            <a:off x="7462188" y="4251591"/>
            <a:ext cx="2136989"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Micronutrients</a:t>
            </a:r>
            <a:endParaRPr lang="en-US" sz="1600" dirty="0">
              <a:solidFill>
                <a:schemeClr val="tx1"/>
              </a:solidFill>
              <a:latin typeface="Georgia"/>
              <a:cs typeface="Georgia"/>
            </a:endParaRPr>
          </a:p>
        </p:txBody>
      </p:sp>
      <p:sp>
        <p:nvSpPr>
          <p:cNvPr id="18" name="Oval 17"/>
          <p:cNvSpPr/>
          <p:nvPr/>
        </p:nvSpPr>
        <p:spPr>
          <a:xfrm>
            <a:off x="6000001" y="4860342"/>
            <a:ext cx="1206275"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Cooking</a:t>
            </a:r>
            <a:endParaRPr lang="en-US" sz="1600" dirty="0">
              <a:solidFill>
                <a:schemeClr val="tx1"/>
              </a:solidFill>
              <a:latin typeface="Georgia"/>
              <a:cs typeface="Georgia"/>
            </a:endParaRPr>
          </a:p>
        </p:txBody>
      </p:sp>
      <p:sp>
        <p:nvSpPr>
          <p:cNvPr id="19" name="Oval 18"/>
          <p:cNvSpPr/>
          <p:nvPr/>
        </p:nvSpPr>
        <p:spPr>
          <a:xfrm>
            <a:off x="4701195" y="5605108"/>
            <a:ext cx="1766107"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Postharvest losses</a:t>
            </a:r>
            <a:endParaRPr lang="en-US" sz="1600" dirty="0">
              <a:solidFill>
                <a:schemeClr val="tx1"/>
              </a:solidFill>
              <a:latin typeface="Georgia"/>
              <a:cs typeface="Georgia"/>
            </a:endParaRPr>
          </a:p>
        </p:txBody>
      </p:sp>
      <p:sp>
        <p:nvSpPr>
          <p:cNvPr id="20" name="Oval 19"/>
          <p:cNvSpPr/>
          <p:nvPr/>
        </p:nvSpPr>
        <p:spPr>
          <a:xfrm>
            <a:off x="7251540" y="5490509"/>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smtClean="0">
                <a:solidFill>
                  <a:schemeClr val="tx1"/>
                </a:solidFill>
                <a:latin typeface="Georgia"/>
                <a:cs typeface="Georgia"/>
              </a:rPr>
              <a:t>Nutrient losses</a:t>
            </a:r>
            <a:endParaRPr lang="en-US" sz="1600" dirty="0">
              <a:solidFill>
                <a:schemeClr val="tx1"/>
              </a:solidFill>
              <a:latin typeface="Georgia"/>
              <a:cs typeface="Georgia"/>
            </a:endParaRPr>
          </a:p>
        </p:txBody>
      </p:sp>
      <p:sp>
        <p:nvSpPr>
          <p:cNvPr id="21" name="Oval 20"/>
          <p:cNvSpPr/>
          <p:nvPr/>
        </p:nvSpPr>
        <p:spPr>
          <a:xfrm>
            <a:off x="10174097" y="3209673"/>
            <a:ext cx="1326903" cy="670791"/>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Nutrition</a:t>
            </a:r>
            <a:endParaRPr lang="en-US" sz="1600" dirty="0">
              <a:solidFill>
                <a:schemeClr val="tx1"/>
              </a:solidFill>
              <a:latin typeface="Georgia"/>
              <a:cs typeface="Georgia"/>
            </a:endParaRPr>
          </a:p>
        </p:txBody>
      </p:sp>
      <p:cxnSp>
        <p:nvCxnSpPr>
          <p:cNvPr id="23" name="Straight Arrow Connector 22"/>
          <p:cNvCxnSpPr>
            <a:stCxn id="8" idx="5"/>
            <a:endCxn id="15" idx="1"/>
          </p:cNvCxnSpPr>
          <p:nvPr/>
        </p:nvCxnSpPr>
        <p:spPr>
          <a:xfrm>
            <a:off x="5687249" y="1907434"/>
            <a:ext cx="458731" cy="484380"/>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9" idx="5"/>
            <a:endCxn id="21" idx="0"/>
          </p:cNvCxnSpPr>
          <p:nvPr/>
        </p:nvCxnSpPr>
        <p:spPr>
          <a:xfrm>
            <a:off x="8865484" y="1606058"/>
            <a:ext cx="1972065" cy="1603647"/>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6"/>
          </p:cNvCxnSpPr>
          <p:nvPr/>
        </p:nvCxnSpPr>
        <p:spPr>
          <a:xfrm>
            <a:off x="9119131" y="2442258"/>
            <a:ext cx="1344856" cy="799044"/>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6" idx="6"/>
            <a:endCxn id="21" idx="2"/>
          </p:cNvCxnSpPr>
          <p:nvPr/>
        </p:nvCxnSpPr>
        <p:spPr>
          <a:xfrm>
            <a:off x="9706043" y="3522989"/>
            <a:ext cx="468051" cy="22074"/>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7" idx="7"/>
            <a:endCxn id="21" idx="3"/>
          </p:cNvCxnSpPr>
          <p:nvPr/>
        </p:nvCxnSpPr>
        <p:spPr>
          <a:xfrm flipV="1">
            <a:off x="9286241" y="3782223"/>
            <a:ext cx="1082175" cy="550516"/>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0" idx="7"/>
            <a:endCxn id="21" idx="4"/>
          </p:cNvCxnSpPr>
          <p:nvPr/>
        </p:nvCxnSpPr>
        <p:spPr>
          <a:xfrm flipV="1">
            <a:off x="8621946" y="3880496"/>
            <a:ext cx="2215585" cy="1728877"/>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5" idx="4"/>
            <a:endCxn id="17" idx="1"/>
          </p:cNvCxnSpPr>
          <p:nvPr/>
        </p:nvCxnSpPr>
        <p:spPr>
          <a:xfrm>
            <a:off x="6466403" y="2865001"/>
            <a:ext cx="1308740" cy="1467738"/>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5" idx="7"/>
            <a:endCxn id="9" idx="3"/>
          </p:cNvCxnSpPr>
          <p:nvPr/>
        </p:nvCxnSpPr>
        <p:spPr>
          <a:xfrm flipV="1">
            <a:off x="6786845" y="1606020"/>
            <a:ext cx="1303215" cy="785794"/>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5" idx="6"/>
            <a:endCxn id="10" idx="2"/>
          </p:cNvCxnSpPr>
          <p:nvPr/>
        </p:nvCxnSpPr>
        <p:spPr>
          <a:xfrm flipV="1">
            <a:off x="6919551" y="2442296"/>
            <a:ext cx="872679" cy="145557"/>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5" idx="5"/>
            <a:endCxn id="16" idx="1"/>
          </p:cNvCxnSpPr>
          <p:nvPr/>
        </p:nvCxnSpPr>
        <p:spPr>
          <a:xfrm>
            <a:off x="6786842" y="2783853"/>
            <a:ext cx="912763" cy="560991"/>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4" idx="0"/>
            <a:endCxn id="15" idx="3"/>
          </p:cNvCxnSpPr>
          <p:nvPr/>
        </p:nvCxnSpPr>
        <p:spPr>
          <a:xfrm flipV="1">
            <a:off x="5456315" y="2783815"/>
            <a:ext cx="689683" cy="950940"/>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1" idx="4"/>
          </p:cNvCxnSpPr>
          <p:nvPr/>
        </p:nvCxnSpPr>
        <p:spPr>
          <a:xfrm>
            <a:off x="4203648" y="3717102"/>
            <a:ext cx="452913" cy="304765"/>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12" idx="6"/>
            <a:endCxn id="14" idx="2"/>
          </p:cNvCxnSpPr>
          <p:nvPr/>
        </p:nvCxnSpPr>
        <p:spPr>
          <a:xfrm>
            <a:off x="3775798" y="3968536"/>
            <a:ext cx="877727" cy="172048"/>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13" idx="7"/>
            <a:endCxn id="14" idx="3"/>
          </p:cNvCxnSpPr>
          <p:nvPr/>
        </p:nvCxnSpPr>
        <p:spPr>
          <a:xfrm flipV="1">
            <a:off x="4563972" y="4427548"/>
            <a:ext cx="324681" cy="467082"/>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 idx="6"/>
            <a:endCxn id="15" idx="2"/>
          </p:cNvCxnSpPr>
          <p:nvPr/>
        </p:nvCxnSpPr>
        <p:spPr>
          <a:xfrm>
            <a:off x="4953071" y="2235328"/>
            <a:ext cx="1060203" cy="352525"/>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19" idx="6"/>
            <a:endCxn id="20" idx="2"/>
          </p:cNvCxnSpPr>
          <p:nvPr/>
        </p:nvCxnSpPr>
        <p:spPr>
          <a:xfrm flipV="1">
            <a:off x="6467302" y="5896338"/>
            <a:ext cx="784237" cy="114599"/>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18" idx="5"/>
            <a:endCxn id="20" idx="1"/>
          </p:cNvCxnSpPr>
          <p:nvPr/>
        </p:nvCxnSpPr>
        <p:spPr>
          <a:xfrm>
            <a:off x="7029621" y="5333491"/>
            <a:ext cx="457045" cy="275844"/>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177585" y="2529643"/>
            <a:ext cx="3606091" cy="2158348"/>
            <a:chOff x="177585" y="2529642"/>
            <a:chExt cx="3606090" cy="2158348"/>
          </a:xfrm>
        </p:grpSpPr>
        <p:sp>
          <p:nvSpPr>
            <p:cNvPr id="44" name="Rectangle 43"/>
            <p:cNvSpPr/>
            <p:nvPr/>
          </p:nvSpPr>
          <p:spPr>
            <a:xfrm>
              <a:off x="177585" y="2529642"/>
              <a:ext cx="3089929" cy="338554"/>
            </a:xfrm>
            <a:prstGeom prst="rect">
              <a:avLst/>
            </a:prstGeom>
          </p:spPr>
          <p:txBody>
            <a:bodyPr wrap="square">
              <a:spAutoFit/>
            </a:bodyPr>
            <a:lstStyle/>
            <a:p>
              <a:endParaRPr lang="en-US" sz="1600" dirty="0" smtClean="0">
                <a:latin typeface="Georgia"/>
                <a:cs typeface="Georgia"/>
              </a:endParaRPr>
            </a:p>
          </p:txBody>
        </p:sp>
        <p:sp>
          <p:nvSpPr>
            <p:cNvPr id="5" name="Rectangle 4"/>
            <p:cNvSpPr/>
            <p:nvPr/>
          </p:nvSpPr>
          <p:spPr>
            <a:xfrm>
              <a:off x="177585" y="3866955"/>
              <a:ext cx="1833430" cy="338554"/>
            </a:xfrm>
            <a:prstGeom prst="rect">
              <a:avLst/>
            </a:prstGeom>
          </p:spPr>
          <p:txBody>
            <a:bodyPr wrap="square">
              <a:spAutoFit/>
            </a:bodyPr>
            <a:lstStyle/>
            <a:p>
              <a:endParaRPr lang="en-US" sz="1600" dirty="0">
                <a:latin typeface="Georgia"/>
                <a:cs typeface="Georgia"/>
              </a:endParaRPr>
            </a:p>
          </p:txBody>
        </p:sp>
        <p:sp>
          <p:nvSpPr>
            <p:cNvPr id="6" name="Rectangle 5"/>
            <p:cNvSpPr/>
            <p:nvPr/>
          </p:nvSpPr>
          <p:spPr>
            <a:xfrm>
              <a:off x="177585" y="4349436"/>
              <a:ext cx="3606090" cy="338554"/>
            </a:xfrm>
            <a:prstGeom prst="rect">
              <a:avLst/>
            </a:prstGeom>
          </p:spPr>
          <p:txBody>
            <a:bodyPr wrap="square">
              <a:spAutoFit/>
            </a:bodyPr>
            <a:lstStyle/>
            <a:p>
              <a:endParaRPr lang="en-US" sz="1600" dirty="0">
                <a:latin typeface="Georgia"/>
                <a:cs typeface="Georgia"/>
              </a:endParaRPr>
            </a:p>
          </p:txBody>
        </p:sp>
      </p:grpSp>
      <p:sp>
        <p:nvSpPr>
          <p:cNvPr id="29" name="Slide Number Placeholder 28"/>
          <p:cNvSpPr>
            <a:spLocks noGrp="1"/>
          </p:cNvSpPr>
          <p:nvPr>
            <p:ph type="sldNum" sz="quarter" idx="12"/>
          </p:nvPr>
        </p:nvSpPr>
        <p:spPr/>
        <p:txBody>
          <a:bodyPr/>
          <a:lstStyle/>
          <a:p>
            <a:fld id="{5DA48D9A-82B3-4787-BFBF-1265C54746D2}" type="slidenum">
              <a:rPr lang="en-US" sz="1100" smtClean="0"/>
              <a:t>66</a:t>
            </a:fld>
            <a:endParaRPr lang="en-US" sz="1100"/>
          </a:p>
        </p:txBody>
      </p:sp>
      <p:pic>
        <p:nvPicPr>
          <p:cNvPr id="69" name="Picture 68" descr="Fig.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4889" y="5291958"/>
            <a:ext cx="2306707" cy="1283291"/>
          </a:xfrm>
          <a:prstGeom prst="rect">
            <a:avLst/>
          </a:prstGeom>
        </p:spPr>
      </p:pic>
      <p:sp>
        <p:nvSpPr>
          <p:cNvPr id="76" name="TextBox 75"/>
          <p:cNvSpPr txBox="1"/>
          <p:nvPr/>
        </p:nvSpPr>
        <p:spPr>
          <a:xfrm>
            <a:off x="192935" y="707303"/>
            <a:ext cx="2300630" cy="400110"/>
          </a:xfrm>
          <a:prstGeom prst="rect">
            <a:avLst/>
          </a:prstGeom>
          <a:noFill/>
        </p:spPr>
        <p:txBody>
          <a:bodyPr wrap="none" rtlCol="0">
            <a:spAutoFit/>
          </a:bodyPr>
          <a:lstStyle/>
          <a:p>
            <a:r>
              <a:rPr lang="en-US" sz="2000" b="1" dirty="0" smtClean="0">
                <a:latin typeface="Georgia"/>
                <a:cs typeface="Georgia"/>
              </a:rPr>
              <a:t>Impact pathway</a:t>
            </a:r>
            <a:endParaRPr lang="en-US" sz="2000" b="1" dirty="0">
              <a:latin typeface="Georgia"/>
              <a:cs typeface="Georgia"/>
            </a:endParaRPr>
          </a:p>
        </p:txBody>
      </p:sp>
      <p:sp>
        <p:nvSpPr>
          <p:cNvPr id="71"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
        <p:nvSpPr>
          <p:cNvPr id="68" name="TextBox 67"/>
          <p:cNvSpPr txBox="1"/>
          <p:nvPr/>
        </p:nvSpPr>
        <p:spPr>
          <a:xfrm>
            <a:off x="5452869" y="6514713"/>
            <a:ext cx="6739156" cy="307777"/>
          </a:xfrm>
          <a:prstGeom prst="rect">
            <a:avLst/>
          </a:prstGeom>
          <a:noFill/>
        </p:spPr>
        <p:txBody>
          <a:bodyPr wrap="square" rtlCol="0">
            <a:spAutoFit/>
          </a:bodyPr>
          <a:lstStyle/>
          <a:p>
            <a:pPr algn="r"/>
            <a:r>
              <a:rPr lang="en-US" sz="1400" dirty="0" smtClean="0">
                <a:solidFill>
                  <a:srgbClr val="7F7F7F"/>
                </a:solidFill>
                <a:latin typeface="Georgia"/>
                <a:cs typeface="Georgia"/>
              </a:rPr>
              <a:t>Whitney et al., 2017. Agricultural Systems 154, 133-144. </a:t>
            </a:r>
            <a:endParaRPr lang="en-US" sz="1400" dirty="0">
              <a:solidFill>
                <a:srgbClr val="7F7F7F"/>
              </a:solidFill>
              <a:latin typeface="Georgia"/>
              <a:cs typeface="Georgia"/>
            </a:endParaRPr>
          </a:p>
        </p:txBody>
      </p:sp>
    </p:spTree>
    <p:extLst>
      <p:ext uri="{BB962C8B-B14F-4D97-AF65-F5344CB8AC3E}">
        <p14:creationId xmlns:p14="http://schemas.microsoft.com/office/powerpoint/2010/main" val="3154910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79665" y="3362058"/>
            <a:ext cx="1534979" cy="851893"/>
          </a:xfrm>
          <a:prstGeom prst="rect">
            <a:avLst/>
          </a:prstGeom>
        </p:spPr>
      </p:pic>
      <p:pic>
        <p:nvPicPr>
          <p:cNvPr id="53" name="Picture 52"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32825" y="3679576"/>
            <a:ext cx="1534979" cy="851893"/>
          </a:xfrm>
          <a:prstGeom prst="rect">
            <a:avLst/>
          </a:prstGeom>
        </p:spPr>
      </p:pic>
      <p:pic>
        <p:nvPicPr>
          <p:cNvPr id="57" name="Picture 56"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476088" y="2740291"/>
            <a:ext cx="1534979" cy="851893"/>
          </a:xfrm>
          <a:prstGeom prst="rect">
            <a:avLst/>
          </a:prstGeom>
        </p:spPr>
      </p:pic>
      <p:pic>
        <p:nvPicPr>
          <p:cNvPr id="59" name="Picture 58"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64428" y="4605691"/>
            <a:ext cx="1534979" cy="851893"/>
          </a:xfrm>
          <a:prstGeom prst="rect">
            <a:avLst/>
          </a:prstGeom>
        </p:spPr>
      </p:pic>
      <p:sp>
        <p:nvSpPr>
          <p:cNvPr id="11" name="Oval 10"/>
          <p:cNvSpPr/>
          <p:nvPr/>
        </p:nvSpPr>
        <p:spPr>
          <a:xfrm>
            <a:off x="3473831" y="2905477"/>
            <a:ext cx="1459592"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Total farm area</a:t>
            </a:r>
            <a:endParaRPr lang="en-US" sz="1600" dirty="0">
              <a:solidFill>
                <a:schemeClr val="tx1"/>
              </a:solidFill>
              <a:latin typeface="Georgia"/>
              <a:cs typeface="Georgia"/>
            </a:endParaRPr>
          </a:p>
        </p:txBody>
      </p:sp>
      <p:sp>
        <p:nvSpPr>
          <p:cNvPr id="12" name="Oval 11"/>
          <p:cNvSpPr/>
          <p:nvPr/>
        </p:nvSpPr>
        <p:spPr>
          <a:xfrm>
            <a:off x="2170265" y="3562709"/>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Land equivalent</a:t>
            </a:r>
            <a:endParaRPr lang="en-US" sz="1600" dirty="0">
              <a:solidFill>
                <a:schemeClr val="tx1"/>
              </a:solidFill>
              <a:latin typeface="Georgia"/>
              <a:cs typeface="Georgia"/>
            </a:endParaRPr>
          </a:p>
        </p:txBody>
      </p:sp>
      <p:sp>
        <p:nvSpPr>
          <p:cNvPr id="13" name="Oval 12"/>
          <p:cNvSpPr/>
          <p:nvPr/>
        </p:nvSpPr>
        <p:spPr>
          <a:xfrm>
            <a:off x="3193566" y="4775804"/>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Non food area</a:t>
            </a:r>
            <a:endParaRPr lang="en-US" sz="1600" dirty="0">
              <a:solidFill>
                <a:schemeClr val="tx1"/>
              </a:solidFill>
              <a:latin typeface="Georgia"/>
              <a:cs typeface="Georgia"/>
            </a:endParaRPr>
          </a:p>
        </p:txBody>
      </p:sp>
      <p:sp>
        <p:nvSpPr>
          <p:cNvPr id="14" name="Oval 13"/>
          <p:cNvSpPr/>
          <p:nvPr/>
        </p:nvSpPr>
        <p:spPr>
          <a:xfrm>
            <a:off x="4653542" y="3734762"/>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Food Production area</a:t>
            </a:r>
            <a:endParaRPr lang="en-US" sz="1600" dirty="0">
              <a:solidFill>
                <a:schemeClr val="tx1"/>
              </a:solidFill>
              <a:latin typeface="Georgia"/>
              <a:cs typeface="Georgia"/>
            </a:endParaRPr>
          </a:p>
        </p:txBody>
      </p:sp>
      <p:cxnSp>
        <p:nvCxnSpPr>
          <p:cNvPr id="67" name="Straight Arrow Connector 66"/>
          <p:cNvCxnSpPr>
            <a:stCxn id="11" idx="4"/>
          </p:cNvCxnSpPr>
          <p:nvPr/>
        </p:nvCxnSpPr>
        <p:spPr>
          <a:xfrm>
            <a:off x="4203648" y="3717102"/>
            <a:ext cx="452913" cy="304765"/>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12" idx="6"/>
            <a:endCxn id="14" idx="2"/>
          </p:cNvCxnSpPr>
          <p:nvPr/>
        </p:nvCxnSpPr>
        <p:spPr>
          <a:xfrm>
            <a:off x="3775798" y="3968536"/>
            <a:ext cx="877727" cy="172048"/>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13" idx="7"/>
            <a:endCxn id="14" idx="3"/>
          </p:cNvCxnSpPr>
          <p:nvPr/>
        </p:nvCxnSpPr>
        <p:spPr>
          <a:xfrm flipV="1">
            <a:off x="4563972" y="4427548"/>
            <a:ext cx="324681" cy="467082"/>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69" name="Picture 68" descr="Fig.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4889" y="5291958"/>
            <a:ext cx="2306707" cy="1283291"/>
          </a:xfrm>
          <a:prstGeom prst="rect">
            <a:avLst/>
          </a:prstGeom>
        </p:spPr>
      </p:pic>
      <p:grpSp>
        <p:nvGrpSpPr>
          <p:cNvPr id="75" name="Group 74"/>
          <p:cNvGrpSpPr/>
          <p:nvPr/>
        </p:nvGrpSpPr>
        <p:grpSpPr>
          <a:xfrm>
            <a:off x="8735142" y="1654443"/>
            <a:ext cx="3329446" cy="3813821"/>
            <a:chOff x="493635" y="721783"/>
            <a:chExt cx="5586195" cy="6343718"/>
          </a:xfrm>
        </p:grpSpPr>
        <p:pic>
          <p:nvPicPr>
            <p:cNvPr id="76" name="Picture 75" descr="Fig.1 garden removed.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510" y="721783"/>
              <a:ext cx="5365320" cy="6129300"/>
            </a:xfrm>
            <a:prstGeom prst="rect">
              <a:avLst/>
            </a:prstGeom>
          </p:spPr>
        </p:pic>
        <p:sp>
          <p:nvSpPr>
            <p:cNvPr id="77" name="TextBox 76"/>
            <p:cNvSpPr txBox="1"/>
            <p:nvPr/>
          </p:nvSpPr>
          <p:spPr>
            <a:xfrm rot="16545690">
              <a:off x="-127927" y="3404601"/>
              <a:ext cx="1811155" cy="568031"/>
            </a:xfrm>
            <a:prstGeom prst="rect">
              <a:avLst/>
            </a:prstGeom>
            <a:noFill/>
          </p:spPr>
          <p:txBody>
            <a:bodyPr wrap="none" rtlCol="0">
              <a:spAutoFit/>
            </a:bodyPr>
            <a:lstStyle/>
            <a:p>
              <a:r>
                <a:rPr lang="en-US" sz="1600" dirty="0" smtClean="0">
                  <a:latin typeface="Georgia"/>
                  <a:cs typeface="Georgia"/>
                </a:rPr>
                <a:t>46 meters</a:t>
              </a:r>
              <a:endParaRPr lang="en-US" sz="1600" dirty="0">
                <a:latin typeface="Georgia"/>
                <a:cs typeface="Georgia"/>
              </a:endParaRPr>
            </a:p>
          </p:txBody>
        </p:sp>
        <p:sp>
          <p:nvSpPr>
            <p:cNvPr id="78" name="TextBox 77"/>
            <p:cNvSpPr txBox="1"/>
            <p:nvPr/>
          </p:nvSpPr>
          <p:spPr>
            <a:xfrm>
              <a:off x="2984729" y="6502367"/>
              <a:ext cx="1822030" cy="563134"/>
            </a:xfrm>
            <a:prstGeom prst="rect">
              <a:avLst/>
            </a:prstGeom>
            <a:noFill/>
          </p:spPr>
          <p:txBody>
            <a:bodyPr wrap="none" rtlCol="0">
              <a:spAutoFit/>
            </a:bodyPr>
            <a:lstStyle/>
            <a:p>
              <a:r>
                <a:rPr lang="en-US" sz="1600" dirty="0" smtClean="0">
                  <a:latin typeface="Georgia"/>
                  <a:cs typeface="Georgia"/>
                </a:rPr>
                <a:t>43 meters</a:t>
              </a:r>
              <a:endParaRPr lang="en-US" sz="1600" dirty="0">
                <a:latin typeface="Georgia"/>
                <a:cs typeface="Georgia"/>
              </a:endParaRPr>
            </a:p>
          </p:txBody>
        </p:sp>
      </p:grpSp>
      <p:grpSp>
        <p:nvGrpSpPr>
          <p:cNvPr id="79" name="Group 78"/>
          <p:cNvGrpSpPr/>
          <p:nvPr/>
        </p:nvGrpSpPr>
        <p:grpSpPr>
          <a:xfrm>
            <a:off x="6202414" y="3652450"/>
            <a:ext cx="3034273" cy="2950636"/>
            <a:chOff x="7233562" y="3527925"/>
            <a:chExt cx="4359885" cy="3238233"/>
          </a:xfrm>
        </p:grpSpPr>
        <p:pic>
          <p:nvPicPr>
            <p:cNvPr id="80" name="Picture 79" descr="Fig.1 production remove.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9793" b="7800"/>
            <a:stretch/>
          </p:blipFill>
          <p:spPr>
            <a:xfrm>
              <a:off x="7585088" y="3527925"/>
              <a:ext cx="3821944" cy="2939113"/>
            </a:xfrm>
            <a:prstGeom prst="rect">
              <a:avLst/>
            </a:prstGeom>
          </p:spPr>
        </p:pic>
        <p:sp>
          <p:nvSpPr>
            <p:cNvPr id="82" name="TextBox 81"/>
            <p:cNvSpPr txBox="1"/>
            <p:nvPr/>
          </p:nvSpPr>
          <p:spPr>
            <a:xfrm>
              <a:off x="9354618" y="4122916"/>
              <a:ext cx="2054405" cy="911994"/>
            </a:xfrm>
            <a:prstGeom prst="rect">
              <a:avLst/>
            </a:prstGeom>
            <a:noFill/>
          </p:spPr>
          <p:txBody>
            <a:bodyPr wrap="square" rtlCol="0">
              <a:spAutoFit/>
            </a:bodyPr>
            <a:lstStyle/>
            <a:p>
              <a:pPr algn="ctr"/>
              <a:r>
                <a:rPr lang="en-US" sz="1600" b="1" dirty="0" smtClean="0">
                  <a:latin typeface="Georgia"/>
                  <a:cs typeface="Georgia"/>
                </a:rPr>
                <a:t>Non-food </a:t>
              </a:r>
            </a:p>
            <a:p>
              <a:pPr algn="ctr"/>
              <a:r>
                <a:rPr lang="en-US" sz="1600" b="1" dirty="0" smtClean="0">
                  <a:latin typeface="Georgia"/>
                  <a:cs typeface="Georgia"/>
                </a:rPr>
                <a:t>production area (%)</a:t>
              </a:r>
              <a:endParaRPr lang="en-US" sz="1600" b="1" dirty="0">
                <a:latin typeface="Georgia"/>
                <a:cs typeface="Georgia"/>
              </a:endParaRPr>
            </a:p>
          </p:txBody>
        </p:sp>
        <p:sp>
          <p:nvSpPr>
            <p:cNvPr id="83" name="TextBox 82"/>
            <p:cNvSpPr txBox="1"/>
            <p:nvPr/>
          </p:nvSpPr>
          <p:spPr>
            <a:xfrm>
              <a:off x="7233562" y="5711877"/>
              <a:ext cx="428015" cy="371553"/>
            </a:xfrm>
            <a:prstGeom prst="rect">
              <a:avLst/>
            </a:prstGeom>
            <a:noFill/>
          </p:spPr>
          <p:txBody>
            <a:bodyPr wrap="none" rtlCol="0">
              <a:spAutoFit/>
            </a:bodyPr>
            <a:lstStyle/>
            <a:p>
              <a:r>
                <a:rPr lang="en-US" sz="1600" dirty="0" smtClean="0">
                  <a:latin typeface="Georgia"/>
                  <a:cs typeface="Georgia"/>
                </a:rPr>
                <a:t>3</a:t>
              </a:r>
              <a:endParaRPr lang="en-US" sz="1600" dirty="0">
                <a:latin typeface="Georgia"/>
                <a:cs typeface="Georgia"/>
              </a:endParaRPr>
            </a:p>
          </p:txBody>
        </p:sp>
        <p:sp>
          <p:nvSpPr>
            <p:cNvPr id="84" name="TextBox 83"/>
            <p:cNvSpPr txBox="1"/>
            <p:nvPr/>
          </p:nvSpPr>
          <p:spPr>
            <a:xfrm>
              <a:off x="7233562" y="5247852"/>
              <a:ext cx="431902" cy="371553"/>
            </a:xfrm>
            <a:prstGeom prst="rect">
              <a:avLst/>
            </a:prstGeom>
            <a:noFill/>
          </p:spPr>
          <p:txBody>
            <a:bodyPr wrap="none" rtlCol="0">
              <a:spAutoFit/>
            </a:bodyPr>
            <a:lstStyle/>
            <a:p>
              <a:r>
                <a:rPr lang="en-US" sz="1600" dirty="0" smtClean="0">
                  <a:latin typeface="Georgia"/>
                  <a:cs typeface="Georgia"/>
                </a:rPr>
                <a:t>4</a:t>
              </a:r>
              <a:endParaRPr lang="en-US" sz="1600" dirty="0">
                <a:latin typeface="Georgia"/>
                <a:cs typeface="Georgia"/>
              </a:endParaRPr>
            </a:p>
          </p:txBody>
        </p:sp>
        <p:sp>
          <p:nvSpPr>
            <p:cNvPr id="85" name="TextBox 84"/>
            <p:cNvSpPr txBox="1"/>
            <p:nvPr/>
          </p:nvSpPr>
          <p:spPr>
            <a:xfrm>
              <a:off x="7233562" y="4742813"/>
              <a:ext cx="421105" cy="371553"/>
            </a:xfrm>
            <a:prstGeom prst="rect">
              <a:avLst/>
            </a:prstGeom>
            <a:noFill/>
          </p:spPr>
          <p:txBody>
            <a:bodyPr wrap="none" rtlCol="0">
              <a:spAutoFit/>
            </a:bodyPr>
            <a:lstStyle/>
            <a:p>
              <a:r>
                <a:rPr lang="en-US" sz="1600" dirty="0" smtClean="0">
                  <a:latin typeface="Georgia"/>
                  <a:cs typeface="Georgia"/>
                </a:rPr>
                <a:t>5</a:t>
              </a:r>
              <a:endParaRPr lang="en-US" sz="1600" dirty="0">
                <a:latin typeface="Georgia"/>
                <a:cs typeface="Georgia"/>
              </a:endParaRPr>
            </a:p>
          </p:txBody>
        </p:sp>
        <p:sp>
          <p:nvSpPr>
            <p:cNvPr id="86" name="TextBox 85"/>
            <p:cNvSpPr txBox="1"/>
            <p:nvPr/>
          </p:nvSpPr>
          <p:spPr>
            <a:xfrm>
              <a:off x="7233562" y="4248432"/>
              <a:ext cx="432189" cy="371553"/>
            </a:xfrm>
            <a:prstGeom prst="rect">
              <a:avLst/>
            </a:prstGeom>
            <a:noFill/>
          </p:spPr>
          <p:txBody>
            <a:bodyPr wrap="none" rtlCol="0">
              <a:spAutoFit/>
            </a:bodyPr>
            <a:lstStyle/>
            <a:p>
              <a:r>
                <a:rPr lang="en-US" sz="1600" dirty="0" smtClean="0">
                  <a:latin typeface="Georgia"/>
                  <a:cs typeface="Georgia"/>
                </a:rPr>
                <a:t>6</a:t>
              </a:r>
              <a:endParaRPr lang="en-US" sz="1600" dirty="0">
                <a:latin typeface="Georgia"/>
                <a:cs typeface="Georgia"/>
              </a:endParaRPr>
            </a:p>
          </p:txBody>
        </p:sp>
        <p:sp>
          <p:nvSpPr>
            <p:cNvPr id="87" name="TextBox 86"/>
            <p:cNvSpPr txBox="1"/>
            <p:nvPr/>
          </p:nvSpPr>
          <p:spPr>
            <a:xfrm>
              <a:off x="7233562" y="3765900"/>
              <a:ext cx="413475" cy="371553"/>
            </a:xfrm>
            <a:prstGeom prst="rect">
              <a:avLst/>
            </a:prstGeom>
            <a:noFill/>
          </p:spPr>
          <p:txBody>
            <a:bodyPr wrap="none" rtlCol="0">
              <a:spAutoFit/>
            </a:bodyPr>
            <a:lstStyle/>
            <a:p>
              <a:r>
                <a:rPr lang="en-US" sz="1600" dirty="0">
                  <a:latin typeface="Georgia"/>
                  <a:cs typeface="Georgia"/>
                </a:rPr>
                <a:t>7</a:t>
              </a:r>
            </a:p>
          </p:txBody>
        </p:sp>
        <p:sp>
          <p:nvSpPr>
            <p:cNvPr id="88" name="TextBox 87"/>
            <p:cNvSpPr txBox="1"/>
            <p:nvPr/>
          </p:nvSpPr>
          <p:spPr>
            <a:xfrm>
              <a:off x="9493797" y="6376264"/>
              <a:ext cx="2099650" cy="371553"/>
            </a:xfrm>
            <a:prstGeom prst="rect">
              <a:avLst/>
            </a:prstGeom>
            <a:noFill/>
          </p:spPr>
          <p:txBody>
            <a:bodyPr wrap="none" rtlCol="0">
              <a:spAutoFit/>
            </a:bodyPr>
            <a:lstStyle/>
            <a:p>
              <a:r>
                <a:rPr lang="en-US" sz="1600" dirty="0" smtClean="0">
                  <a:latin typeface="Georgia"/>
                  <a:cs typeface="Georgia"/>
                </a:rPr>
                <a:t>Homegardens</a:t>
              </a:r>
              <a:endParaRPr lang="en-US" sz="1600" dirty="0">
                <a:latin typeface="Georgia"/>
                <a:cs typeface="Georgia"/>
              </a:endParaRPr>
            </a:p>
          </p:txBody>
        </p:sp>
        <p:sp>
          <p:nvSpPr>
            <p:cNvPr id="89" name="TextBox 88"/>
            <p:cNvSpPr txBox="1"/>
            <p:nvPr/>
          </p:nvSpPr>
          <p:spPr>
            <a:xfrm>
              <a:off x="7673473" y="6394605"/>
              <a:ext cx="1859385" cy="371553"/>
            </a:xfrm>
            <a:prstGeom prst="rect">
              <a:avLst/>
            </a:prstGeom>
            <a:noFill/>
          </p:spPr>
          <p:txBody>
            <a:bodyPr wrap="none" rtlCol="0">
              <a:spAutoFit/>
            </a:bodyPr>
            <a:lstStyle/>
            <a:p>
              <a:r>
                <a:rPr lang="en-US" sz="1600" dirty="0" smtClean="0">
                  <a:latin typeface="Georgia"/>
                  <a:cs typeface="Georgia"/>
                </a:rPr>
                <a:t>Vision 2040</a:t>
              </a:r>
              <a:endParaRPr lang="en-US" sz="1600" dirty="0">
                <a:latin typeface="Georgia"/>
                <a:cs typeface="Georgia"/>
              </a:endParaRPr>
            </a:p>
          </p:txBody>
        </p:sp>
      </p:grpSp>
      <p:grpSp>
        <p:nvGrpSpPr>
          <p:cNvPr id="90" name="Group 89"/>
          <p:cNvGrpSpPr/>
          <p:nvPr/>
        </p:nvGrpSpPr>
        <p:grpSpPr>
          <a:xfrm>
            <a:off x="6082557" y="942858"/>
            <a:ext cx="3007651" cy="3006026"/>
            <a:chOff x="7054422" y="507678"/>
            <a:chExt cx="4356974" cy="3338891"/>
          </a:xfrm>
        </p:grpSpPr>
        <p:pic>
          <p:nvPicPr>
            <p:cNvPr id="91" name="Picture 90" descr="Fig.1 area removed.png"/>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419"/>
            <a:stretch/>
          </p:blipFill>
          <p:spPr>
            <a:xfrm>
              <a:off x="7596848" y="507678"/>
              <a:ext cx="3814548" cy="3338891"/>
            </a:xfrm>
            <a:prstGeom prst="rect">
              <a:avLst/>
            </a:prstGeom>
          </p:spPr>
        </p:pic>
        <p:sp>
          <p:nvSpPr>
            <p:cNvPr id="92" name="TextBox 91"/>
            <p:cNvSpPr txBox="1"/>
            <p:nvPr/>
          </p:nvSpPr>
          <p:spPr>
            <a:xfrm>
              <a:off x="8012310" y="891183"/>
              <a:ext cx="2068696" cy="923015"/>
            </a:xfrm>
            <a:prstGeom prst="rect">
              <a:avLst/>
            </a:prstGeom>
            <a:noFill/>
          </p:spPr>
          <p:txBody>
            <a:bodyPr wrap="square" rtlCol="0">
              <a:spAutoFit/>
            </a:bodyPr>
            <a:lstStyle/>
            <a:p>
              <a:pPr algn="ctr"/>
              <a:r>
                <a:rPr lang="en-US" sz="1600" b="1" dirty="0" smtClean="0">
                  <a:latin typeface="Georgia"/>
                  <a:cs typeface="Georgia"/>
                </a:rPr>
                <a:t>Total production area (ha)</a:t>
              </a:r>
              <a:endParaRPr lang="en-US" sz="1600" b="1" dirty="0">
                <a:latin typeface="Georgia"/>
                <a:cs typeface="Georgia"/>
              </a:endParaRPr>
            </a:p>
          </p:txBody>
        </p:sp>
        <p:sp>
          <p:nvSpPr>
            <p:cNvPr id="94" name="TextBox 93"/>
            <p:cNvSpPr txBox="1"/>
            <p:nvPr/>
          </p:nvSpPr>
          <p:spPr>
            <a:xfrm>
              <a:off x="7232379" y="3371533"/>
              <a:ext cx="449947" cy="376043"/>
            </a:xfrm>
            <a:prstGeom prst="rect">
              <a:avLst/>
            </a:prstGeom>
            <a:noFill/>
          </p:spPr>
          <p:txBody>
            <a:bodyPr wrap="none" rtlCol="0">
              <a:spAutoFit/>
            </a:bodyPr>
            <a:lstStyle/>
            <a:p>
              <a:r>
                <a:rPr lang="en-US" sz="1600" dirty="0">
                  <a:latin typeface="Georgia"/>
                  <a:cs typeface="Georgia"/>
                </a:rPr>
                <a:t>0</a:t>
              </a:r>
            </a:p>
          </p:txBody>
        </p:sp>
        <p:sp>
          <p:nvSpPr>
            <p:cNvPr id="95" name="TextBox 94"/>
            <p:cNvSpPr txBox="1"/>
            <p:nvPr/>
          </p:nvSpPr>
          <p:spPr>
            <a:xfrm>
              <a:off x="7057116" y="2707620"/>
              <a:ext cx="696096" cy="376043"/>
            </a:xfrm>
            <a:prstGeom prst="rect">
              <a:avLst/>
            </a:prstGeom>
            <a:noFill/>
          </p:spPr>
          <p:txBody>
            <a:bodyPr wrap="none" rtlCol="0">
              <a:spAutoFit/>
            </a:bodyPr>
            <a:lstStyle/>
            <a:p>
              <a:r>
                <a:rPr lang="en-US" sz="1600" dirty="0" smtClean="0">
                  <a:latin typeface="Georgia"/>
                  <a:cs typeface="Georgia"/>
                </a:rPr>
                <a:t>0.2</a:t>
              </a:r>
              <a:endParaRPr lang="en-US" sz="1600" dirty="0">
                <a:latin typeface="Georgia"/>
                <a:cs typeface="Georgia"/>
              </a:endParaRPr>
            </a:p>
          </p:txBody>
        </p:sp>
        <p:sp>
          <p:nvSpPr>
            <p:cNvPr id="97" name="TextBox 96"/>
            <p:cNvSpPr txBox="1"/>
            <p:nvPr/>
          </p:nvSpPr>
          <p:spPr>
            <a:xfrm>
              <a:off x="7054422" y="2037964"/>
              <a:ext cx="697983" cy="376043"/>
            </a:xfrm>
            <a:prstGeom prst="rect">
              <a:avLst/>
            </a:prstGeom>
            <a:noFill/>
          </p:spPr>
          <p:txBody>
            <a:bodyPr wrap="none" rtlCol="0">
              <a:spAutoFit/>
            </a:bodyPr>
            <a:lstStyle/>
            <a:p>
              <a:r>
                <a:rPr lang="en-US" sz="1600" dirty="0" smtClean="0">
                  <a:latin typeface="Georgia"/>
                  <a:cs typeface="Georgia"/>
                </a:rPr>
                <a:t>0.4</a:t>
              </a:r>
              <a:endParaRPr lang="en-US" sz="1600" dirty="0">
                <a:latin typeface="Georgia"/>
                <a:cs typeface="Georgia"/>
              </a:endParaRPr>
            </a:p>
          </p:txBody>
        </p:sp>
        <p:sp>
          <p:nvSpPr>
            <p:cNvPr id="98" name="TextBox 97"/>
            <p:cNvSpPr txBox="1"/>
            <p:nvPr/>
          </p:nvSpPr>
          <p:spPr>
            <a:xfrm>
              <a:off x="7057116" y="1343695"/>
              <a:ext cx="698273" cy="376043"/>
            </a:xfrm>
            <a:prstGeom prst="rect">
              <a:avLst/>
            </a:prstGeom>
            <a:noFill/>
          </p:spPr>
          <p:txBody>
            <a:bodyPr wrap="none" rtlCol="0">
              <a:spAutoFit/>
            </a:bodyPr>
            <a:lstStyle/>
            <a:p>
              <a:r>
                <a:rPr lang="en-US" sz="1600" dirty="0" smtClean="0">
                  <a:latin typeface="Georgia"/>
                  <a:cs typeface="Georgia"/>
                </a:rPr>
                <a:t>0.6</a:t>
              </a:r>
              <a:endParaRPr lang="en-US" sz="1600" dirty="0">
                <a:latin typeface="Georgia"/>
                <a:cs typeface="Georgia"/>
              </a:endParaRPr>
            </a:p>
          </p:txBody>
        </p:sp>
        <p:sp>
          <p:nvSpPr>
            <p:cNvPr id="99" name="TextBox 98"/>
            <p:cNvSpPr txBox="1"/>
            <p:nvPr/>
          </p:nvSpPr>
          <p:spPr>
            <a:xfrm>
              <a:off x="7054422" y="684785"/>
              <a:ext cx="707272" cy="376043"/>
            </a:xfrm>
            <a:prstGeom prst="rect">
              <a:avLst/>
            </a:prstGeom>
            <a:noFill/>
          </p:spPr>
          <p:txBody>
            <a:bodyPr wrap="none" rtlCol="0">
              <a:spAutoFit/>
            </a:bodyPr>
            <a:lstStyle/>
            <a:p>
              <a:r>
                <a:rPr lang="en-US" sz="1600" dirty="0" smtClean="0">
                  <a:latin typeface="Georgia"/>
                  <a:cs typeface="Georgia"/>
                </a:rPr>
                <a:t>0.8</a:t>
              </a:r>
              <a:endParaRPr lang="en-US" sz="1600" dirty="0">
                <a:latin typeface="Georgia"/>
                <a:cs typeface="Georgia"/>
              </a:endParaRPr>
            </a:p>
          </p:txBody>
        </p:sp>
      </p:grpSp>
      <p:sp>
        <p:nvSpPr>
          <p:cNvPr id="40" name="TextBox 39"/>
          <p:cNvSpPr txBox="1"/>
          <p:nvPr/>
        </p:nvSpPr>
        <p:spPr>
          <a:xfrm>
            <a:off x="192935" y="707303"/>
            <a:ext cx="2300630" cy="400110"/>
          </a:xfrm>
          <a:prstGeom prst="rect">
            <a:avLst/>
          </a:prstGeom>
          <a:noFill/>
        </p:spPr>
        <p:txBody>
          <a:bodyPr wrap="none" rtlCol="0">
            <a:spAutoFit/>
          </a:bodyPr>
          <a:lstStyle/>
          <a:p>
            <a:r>
              <a:rPr lang="en-US" sz="2000" b="1" dirty="0" smtClean="0">
                <a:latin typeface="Georgia"/>
                <a:cs typeface="Georgia"/>
              </a:rPr>
              <a:t>Impact pathway</a:t>
            </a:r>
            <a:endParaRPr lang="en-US" sz="2000" b="1" dirty="0">
              <a:latin typeface="Georgia"/>
              <a:cs typeface="Georgia"/>
            </a:endParaRPr>
          </a:p>
        </p:txBody>
      </p:sp>
      <p:sp>
        <p:nvSpPr>
          <p:cNvPr id="2" name="Slide Number Placeholder 1"/>
          <p:cNvSpPr>
            <a:spLocks noGrp="1"/>
          </p:cNvSpPr>
          <p:nvPr>
            <p:ph type="sldNum" sz="quarter" idx="12"/>
          </p:nvPr>
        </p:nvSpPr>
        <p:spPr/>
        <p:txBody>
          <a:bodyPr/>
          <a:lstStyle/>
          <a:p>
            <a:fld id="{C2D29DEA-C2FF-4F9C-8F85-7923E6F9F7B8}" type="slidenum">
              <a:rPr lang="en-US" smtClean="0"/>
              <a:t>67</a:t>
            </a:fld>
            <a:endParaRPr lang="en-US"/>
          </a:p>
        </p:txBody>
      </p:sp>
      <p:sp>
        <p:nvSpPr>
          <p:cNvPr id="39"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
        <p:nvSpPr>
          <p:cNvPr id="41" name="TextBox 40"/>
          <p:cNvSpPr txBox="1"/>
          <p:nvPr/>
        </p:nvSpPr>
        <p:spPr>
          <a:xfrm>
            <a:off x="5452869" y="6514713"/>
            <a:ext cx="6739156" cy="307777"/>
          </a:xfrm>
          <a:prstGeom prst="rect">
            <a:avLst/>
          </a:prstGeom>
          <a:noFill/>
        </p:spPr>
        <p:txBody>
          <a:bodyPr wrap="square" rtlCol="0">
            <a:spAutoFit/>
          </a:bodyPr>
          <a:lstStyle/>
          <a:p>
            <a:pPr algn="r"/>
            <a:r>
              <a:rPr lang="en-US" sz="1400" dirty="0" smtClean="0">
                <a:solidFill>
                  <a:srgbClr val="7F7F7F"/>
                </a:solidFill>
                <a:latin typeface="Georgia"/>
                <a:cs typeface="Georgia"/>
              </a:rPr>
              <a:t>Whitney et al., 2017. Agricultural Systems 154, 133-144. </a:t>
            </a:r>
            <a:endParaRPr lang="en-US" sz="1400" dirty="0">
              <a:solidFill>
                <a:srgbClr val="7F7F7F"/>
              </a:solidFill>
              <a:latin typeface="Georgia"/>
              <a:cs typeface="Georgia"/>
            </a:endParaRPr>
          </a:p>
        </p:txBody>
      </p:sp>
    </p:spTree>
    <p:extLst>
      <p:ext uri="{BB962C8B-B14F-4D97-AF65-F5344CB8AC3E}">
        <p14:creationId xmlns:p14="http://schemas.microsoft.com/office/powerpoint/2010/main" val="42825447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81565" y="3362058"/>
            <a:ext cx="1534979" cy="851893"/>
          </a:xfrm>
          <a:prstGeom prst="rect">
            <a:avLst/>
          </a:prstGeom>
        </p:spPr>
      </p:pic>
      <p:pic>
        <p:nvPicPr>
          <p:cNvPr id="56" name="Picture 55"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8929" y="1774515"/>
            <a:ext cx="1534979" cy="851893"/>
          </a:xfrm>
          <a:prstGeom prst="rect">
            <a:avLst/>
          </a:prstGeom>
        </p:spPr>
      </p:pic>
      <p:pic>
        <p:nvPicPr>
          <p:cNvPr id="53" name="Picture 52"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34725" y="3679576"/>
            <a:ext cx="1534979" cy="851893"/>
          </a:xfrm>
          <a:prstGeom prst="rect">
            <a:avLst/>
          </a:prstGeom>
        </p:spPr>
      </p:pic>
      <p:pic>
        <p:nvPicPr>
          <p:cNvPr id="54" name="Picture 53"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621055" y="1986192"/>
            <a:ext cx="1534979" cy="851893"/>
          </a:xfrm>
          <a:prstGeom prst="rect">
            <a:avLst/>
          </a:prstGeom>
        </p:spPr>
      </p:pic>
      <p:pic>
        <p:nvPicPr>
          <p:cNvPr id="55" name="Picture 54"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70147" y="1020417"/>
            <a:ext cx="1534979" cy="851893"/>
          </a:xfrm>
          <a:prstGeom prst="rect">
            <a:avLst/>
          </a:prstGeom>
        </p:spPr>
      </p:pic>
      <p:pic>
        <p:nvPicPr>
          <p:cNvPr id="57" name="Picture 56"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477988" y="2740291"/>
            <a:ext cx="1534979" cy="851893"/>
          </a:xfrm>
          <a:prstGeom prst="rect">
            <a:avLst/>
          </a:prstGeom>
        </p:spPr>
      </p:pic>
      <p:pic>
        <p:nvPicPr>
          <p:cNvPr id="59" name="Picture 58"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66328" y="4605691"/>
            <a:ext cx="1534979" cy="851893"/>
          </a:xfrm>
          <a:prstGeom prst="rect">
            <a:avLst/>
          </a:prstGeom>
        </p:spPr>
      </p:pic>
      <p:sp>
        <p:nvSpPr>
          <p:cNvPr id="7" name="Oval 6"/>
          <p:cNvSpPr/>
          <p:nvPr/>
        </p:nvSpPr>
        <p:spPr>
          <a:xfrm>
            <a:off x="3377381" y="1905126"/>
            <a:ext cx="1575691" cy="66040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Yield increment</a:t>
            </a:r>
            <a:endParaRPr lang="en-US" sz="1600" dirty="0">
              <a:solidFill>
                <a:schemeClr val="tx1"/>
              </a:solidFill>
              <a:latin typeface="Georgia"/>
              <a:cs typeface="Georgia"/>
            </a:endParaRPr>
          </a:p>
        </p:txBody>
      </p:sp>
      <p:sp>
        <p:nvSpPr>
          <p:cNvPr id="8" name="Oval 7"/>
          <p:cNvSpPr/>
          <p:nvPr/>
        </p:nvSpPr>
        <p:spPr>
          <a:xfrm>
            <a:off x="4554686" y="1334916"/>
            <a:ext cx="1326903" cy="670791"/>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Normal yield</a:t>
            </a:r>
            <a:endParaRPr lang="en-US" sz="1600" dirty="0">
              <a:solidFill>
                <a:schemeClr val="tx1"/>
              </a:solidFill>
              <a:latin typeface="Georgia"/>
              <a:cs typeface="Georgia"/>
            </a:endParaRPr>
          </a:p>
        </p:txBody>
      </p:sp>
      <p:sp>
        <p:nvSpPr>
          <p:cNvPr id="11" name="Oval 10"/>
          <p:cNvSpPr/>
          <p:nvPr/>
        </p:nvSpPr>
        <p:spPr>
          <a:xfrm>
            <a:off x="3473831" y="2905477"/>
            <a:ext cx="1459592"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Total farm area</a:t>
            </a:r>
            <a:endParaRPr lang="en-US" sz="1600" dirty="0">
              <a:solidFill>
                <a:schemeClr val="tx1"/>
              </a:solidFill>
              <a:latin typeface="Georgia"/>
              <a:cs typeface="Georgia"/>
            </a:endParaRPr>
          </a:p>
        </p:txBody>
      </p:sp>
      <p:sp>
        <p:nvSpPr>
          <p:cNvPr id="12" name="Oval 11"/>
          <p:cNvSpPr/>
          <p:nvPr/>
        </p:nvSpPr>
        <p:spPr>
          <a:xfrm>
            <a:off x="2170265" y="3562709"/>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Land equivalent</a:t>
            </a:r>
            <a:endParaRPr lang="en-US" sz="1600" dirty="0">
              <a:solidFill>
                <a:schemeClr val="tx1"/>
              </a:solidFill>
              <a:latin typeface="Georgia"/>
              <a:cs typeface="Georgia"/>
            </a:endParaRPr>
          </a:p>
        </p:txBody>
      </p:sp>
      <p:sp>
        <p:nvSpPr>
          <p:cNvPr id="13" name="Oval 12"/>
          <p:cNvSpPr/>
          <p:nvPr/>
        </p:nvSpPr>
        <p:spPr>
          <a:xfrm>
            <a:off x="3193566" y="4775804"/>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Non food area</a:t>
            </a:r>
            <a:endParaRPr lang="en-US" sz="1600" dirty="0">
              <a:solidFill>
                <a:schemeClr val="tx1"/>
              </a:solidFill>
              <a:latin typeface="Georgia"/>
              <a:cs typeface="Georgia"/>
            </a:endParaRPr>
          </a:p>
        </p:txBody>
      </p:sp>
      <p:sp>
        <p:nvSpPr>
          <p:cNvPr id="14" name="Oval 13"/>
          <p:cNvSpPr/>
          <p:nvPr/>
        </p:nvSpPr>
        <p:spPr>
          <a:xfrm>
            <a:off x="4653542" y="3734762"/>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Food Production area</a:t>
            </a:r>
            <a:endParaRPr lang="en-US" sz="1600" dirty="0">
              <a:solidFill>
                <a:schemeClr val="tx1"/>
              </a:solidFill>
              <a:latin typeface="Georgia"/>
              <a:cs typeface="Georgia"/>
            </a:endParaRPr>
          </a:p>
        </p:txBody>
      </p:sp>
      <p:sp>
        <p:nvSpPr>
          <p:cNvPr id="15" name="Oval 14"/>
          <p:cNvSpPr/>
          <p:nvPr/>
        </p:nvSpPr>
        <p:spPr>
          <a:xfrm>
            <a:off x="6013274" y="2310666"/>
            <a:ext cx="906293"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Yields</a:t>
            </a:r>
            <a:endParaRPr lang="en-US" sz="1600" dirty="0">
              <a:solidFill>
                <a:schemeClr val="tx1"/>
              </a:solidFill>
              <a:latin typeface="Georgia"/>
              <a:cs typeface="Georgia"/>
            </a:endParaRPr>
          </a:p>
        </p:txBody>
      </p:sp>
      <p:cxnSp>
        <p:nvCxnSpPr>
          <p:cNvPr id="23" name="Straight Arrow Connector 22"/>
          <p:cNvCxnSpPr>
            <a:stCxn id="8" idx="5"/>
            <a:endCxn id="15" idx="1"/>
          </p:cNvCxnSpPr>
          <p:nvPr/>
        </p:nvCxnSpPr>
        <p:spPr>
          <a:xfrm>
            <a:off x="5687249" y="1907434"/>
            <a:ext cx="458731" cy="484380"/>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4" idx="0"/>
            <a:endCxn id="15" idx="3"/>
          </p:cNvCxnSpPr>
          <p:nvPr/>
        </p:nvCxnSpPr>
        <p:spPr>
          <a:xfrm flipV="1">
            <a:off x="5456315" y="2783815"/>
            <a:ext cx="689683" cy="950940"/>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1" idx="4"/>
          </p:cNvCxnSpPr>
          <p:nvPr/>
        </p:nvCxnSpPr>
        <p:spPr>
          <a:xfrm>
            <a:off x="4203648" y="3717102"/>
            <a:ext cx="452913" cy="304765"/>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12" idx="6"/>
            <a:endCxn id="14" idx="2"/>
          </p:cNvCxnSpPr>
          <p:nvPr/>
        </p:nvCxnSpPr>
        <p:spPr>
          <a:xfrm>
            <a:off x="3775798" y="3968536"/>
            <a:ext cx="877727" cy="172048"/>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13" idx="7"/>
            <a:endCxn id="14" idx="3"/>
          </p:cNvCxnSpPr>
          <p:nvPr/>
        </p:nvCxnSpPr>
        <p:spPr>
          <a:xfrm flipV="1">
            <a:off x="4563972" y="4427548"/>
            <a:ext cx="324681" cy="467082"/>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 idx="6"/>
            <a:endCxn id="15" idx="2"/>
          </p:cNvCxnSpPr>
          <p:nvPr/>
        </p:nvCxnSpPr>
        <p:spPr>
          <a:xfrm>
            <a:off x="4953071" y="2235328"/>
            <a:ext cx="1060203" cy="352525"/>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177601" y="2529643"/>
            <a:ext cx="3089931" cy="338554"/>
          </a:xfrm>
          <a:prstGeom prst="rect">
            <a:avLst/>
          </a:prstGeom>
        </p:spPr>
        <p:txBody>
          <a:bodyPr wrap="square">
            <a:spAutoFit/>
          </a:bodyPr>
          <a:lstStyle/>
          <a:p>
            <a:endParaRPr lang="en-US" sz="1600" dirty="0" smtClean="0">
              <a:latin typeface="Georgia"/>
              <a:cs typeface="Georgia"/>
            </a:endParaRPr>
          </a:p>
        </p:txBody>
      </p:sp>
      <p:sp>
        <p:nvSpPr>
          <p:cNvPr id="5" name="Rectangle 4"/>
          <p:cNvSpPr/>
          <p:nvPr/>
        </p:nvSpPr>
        <p:spPr>
          <a:xfrm>
            <a:off x="177586" y="3866956"/>
            <a:ext cx="1833431" cy="338554"/>
          </a:xfrm>
          <a:prstGeom prst="rect">
            <a:avLst/>
          </a:prstGeom>
        </p:spPr>
        <p:txBody>
          <a:bodyPr wrap="square">
            <a:spAutoFit/>
          </a:bodyPr>
          <a:lstStyle/>
          <a:p>
            <a:endParaRPr lang="en-US" sz="1600" dirty="0">
              <a:latin typeface="Georgia"/>
              <a:cs typeface="Georgia"/>
            </a:endParaRPr>
          </a:p>
        </p:txBody>
      </p:sp>
      <p:sp>
        <p:nvSpPr>
          <p:cNvPr id="6" name="Rectangle 5"/>
          <p:cNvSpPr/>
          <p:nvPr/>
        </p:nvSpPr>
        <p:spPr>
          <a:xfrm>
            <a:off x="177585" y="4349437"/>
            <a:ext cx="3606091" cy="338554"/>
          </a:xfrm>
          <a:prstGeom prst="rect">
            <a:avLst/>
          </a:prstGeom>
        </p:spPr>
        <p:txBody>
          <a:bodyPr wrap="square">
            <a:spAutoFit/>
          </a:bodyPr>
          <a:lstStyle/>
          <a:p>
            <a:endParaRPr lang="en-US" sz="1600" dirty="0">
              <a:latin typeface="Georgia"/>
              <a:cs typeface="Georgia"/>
            </a:endParaRPr>
          </a:p>
        </p:txBody>
      </p:sp>
      <p:sp>
        <p:nvSpPr>
          <p:cNvPr id="29" name="Slide Number Placeholder 28"/>
          <p:cNvSpPr>
            <a:spLocks noGrp="1"/>
          </p:cNvSpPr>
          <p:nvPr>
            <p:ph type="sldNum" sz="quarter" idx="12"/>
          </p:nvPr>
        </p:nvSpPr>
        <p:spPr/>
        <p:txBody>
          <a:bodyPr/>
          <a:lstStyle/>
          <a:p>
            <a:fld id="{5DA48D9A-82B3-4787-BFBF-1265C54746D2}" type="slidenum">
              <a:rPr lang="en-US" sz="1100" smtClean="0"/>
              <a:t>68</a:t>
            </a:fld>
            <a:endParaRPr lang="en-US" sz="1100"/>
          </a:p>
        </p:txBody>
      </p:sp>
      <p:pic>
        <p:nvPicPr>
          <p:cNvPr id="69" name="Picture 68" descr="Fig.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4889" y="5291958"/>
            <a:ext cx="2306707" cy="1283291"/>
          </a:xfrm>
          <a:prstGeom prst="rect">
            <a:avLst/>
          </a:prstGeom>
        </p:spPr>
      </p:pic>
      <p:grpSp>
        <p:nvGrpSpPr>
          <p:cNvPr id="75" name="Group 74"/>
          <p:cNvGrpSpPr/>
          <p:nvPr/>
        </p:nvGrpSpPr>
        <p:grpSpPr>
          <a:xfrm>
            <a:off x="7770127" y="3486539"/>
            <a:ext cx="4194200" cy="2267368"/>
            <a:chOff x="4499157" y="3618776"/>
            <a:chExt cx="4952333" cy="2971607"/>
          </a:xfrm>
        </p:grpSpPr>
        <p:pic>
          <p:nvPicPr>
            <p:cNvPr id="80" name="Picture 79" descr="Fig.3 remove.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54791" t="55464" r="1" b="5462"/>
            <a:stretch/>
          </p:blipFill>
          <p:spPr>
            <a:xfrm>
              <a:off x="4875612" y="3618776"/>
              <a:ext cx="3717573" cy="2971607"/>
            </a:xfrm>
            <a:prstGeom prst="rect">
              <a:avLst/>
            </a:prstGeom>
          </p:spPr>
        </p:pic>
        <p:sp>
          <p:nvSpPr>
            <p:cNvPr id="76" name="TextBox 75"/>
            <p:cNvSpPr txBox="1"/>
            <p:nvPr/>
          </p:nvSpPr>
          <p:spPr>
            <a:xfrm>
              <a:off x="7215786" y="3910595"/>
              <a:ext cx="2235704" cy="1734496"/>
            </a:xfrm>
            <a:prstGeom prst="rect">
              <a:avLst/>
            </a:prstGeom>
            <a:noFill/>
          </p:spPr>
          <p:txBody>
            <a:bodyPr wrap="square" rtlCol="0">
              <a:spAutoFit/>
            </a:bodyPr>
            <a:lstStyle/>
            <a:p>
              <a:pPr algn="ctr"/>
              <a:r>
                <a:rPr lang="en-US" sz="1600" b="1" dirty="0" smtClean="0">
                  <a:latin typeface="Georgia"/>
                  <a:cs typeface="Georgia"/>
                </a:rPr>
                <a:t>Annual additional yields</a:t>
              </a:r>
            </a:p>
            <a:p>
              <a:pPr algn="ctr"/>
              <a:r>
                <a:rPr lang="en-US" sz="1600" b="1" dirty="0" smtClean="0">
                  <a:latin typeface="Georgia"/>
                  <a:cs typeface="Georgia"/>
                </a:rPr>
                <a:t>From inputs (tons/ha)</a:t>
              </a:r>
              <a:endParaRPr lang="en-US" sz="1600" b="1" dirty="0">
                <a:latin typeface="Georgia"/>
                <a:cs typeface="Georgia"/>
              </a:endParaRPr>
            </a:p>
          </p:txBody>
        </p:sp>
        <p:sp>
          <p:nvSpPr>
            <p:cNvPr id="77" name="TextBox 76"/>
            <p:cNvSpPr txBox="1"/>
            <p:nvPr/>
          </p:nvSpPr>
          <p:spPr>
            <a:xfrm>
              <a:off x="4499157" y="3952503"/>
              <a:ext cx="354916" cy="443708"/>
            </a:xfrm>
            <a:prstGeom prst="rect">
              <a:avLst/>
            </a:prstGeom>
            <a:noFill/>
          </p:spPr>
          <p:txBody>
            <a:bodyPr wrap="none" rtlCol="0">
              <a:spAutoFit/>
            </a:bodyPr>
            <a:lstStyle/>
            <a:p>
              <a:r>
                <a:rPr lang="en-US" sz="1600" dirty="0" smtClean="0">
                  <a:latin typeface="Georgia"/>
                  <a:cs typeface="Georgia"/>
                </a:rPr>
                <a:t>4</a:t>
              </a:r>
              <a:endParaRPr lang="en-US" sz="1600" dirty="0">
                <a:latin typeface="Georgia"/>
                <a:cs typeface="Georgia"/>
              </a:endParaRPr>
            </a:p>
          </p:txBody>
        </p:sp>
        <p:sp>
          <p:nvSpPr>
            <p:cNvPr id="78" name="TextBox 77"/>
            <p:cNvSpPr txBox="1"/>
            <p:nvPr/>
          </p:nvSpPr>
          <p:spPr>
            <a:xfrm>
              <a:off x="4499157" y="5016950"/>
              <a:ext cx="353378" cy="443708"/>
            </a:xfrm>
            <a:prstGeom prst="rect">
              <a:avLst/>
            </a:prstGeom>
            <a:noFill/>
          </p:spPr>
          <p:txBody>
            <a:bodyPr wrap="none" rtlCol="0">
              <a:spAutoFit/>
            </a:bodyPr>
            <a:lstStyle/>
            <a:p>
              <a:r>
                <a:rPr lang="en-US" sz="1600" dirty="0" smtClean="0">
                  <a:latin typeface="Georgia"/>
                  <a:cs typeface="Georgia"/>
                </a:rPr>
                <a:t>2</a:t>
              </a:r>
              <a:endParaRPr lang="en-US" sz="1600" dirty="0">
                <a:latin typeface="Georgia"/>
                <a:cs typeface="Georgia"/>
              </a:endParaRPr>
            </a:p>
          </p:txBody>
        </p:sp>
        <p:sp>
          <p:nvSpPr>
            <p:cNvPr id="79" name="TextBox 78"/>
            <p:cNvSpPr txBox="1"/>
            <p:nvPr/>
          </p:nvSpPr>
          <p:spPr>
            <a:xfrm>
              <a:off x="4499157" y="6074819"/>
              <a:ext cx="366746" cy="443708"/>
            </a:xfrm>
            <a:prstGeom prst="rect">
              <a:avLst/>
            </a:prstGeom>
            <a:noFill/>
          </p:spPr>
          <p:txBody>
            <a:bodyPr wrap="none" rtlCol="0">
              <a:spAutoFit/>
            </a:bodyPr>
            <a:lstStyle/>
            <a:p>
              <a:r>
                <a:rPr lang="en-US" sz="1600" dirty="0" smtClean="0">
                  <a:latin typeface="Georgia"/>
                  <a:cs typeface="Georgia"/>
                </a:rPr>
                <a:t>0</a:t>
              </a:r>
              <a:endParaRPr lang="en-US" sz="1600" dirty="0">
                <a:latin typeface="Georgia"/>
                <a:cs typeface="Georgia"/>
              </a:endParaRPr>
            </a:p>
          </p:txBody>
        </p:sp>
      </p:grpSp>
      <p:grpSp>
        <p:nvGrpSpPr>
          <p:cNvPr id="82" name="Group 81"/>
          <p:cNvGrpSpPr/>
          <p:nvPr/>
        </p:nvGrpSpPr>
        <p:grpSpPr>
          <a:xfrm>
            <a:off x="7703281" y="914882"/>
            <a:ext cx="3776449" cy="2655210"/>
            <a:chOff x="4464261" y="753936"/>
            <a:chExt cx="4160498" cy="2984711"/>
          </a:xfrm>
        </p:grpSpPr>
        <p:sp>
          <p:nvSpPr>
            <p:cNvPr id="84" name="TextBox 83"/>
            <p:cNvSpPr txBox="1"/>
            <p:nvPr/>
          </p:nvSpPr>
          <p:spPr>
            <a:xfrm>
              <a:off x="4581258" y="3203556"/>
              <a:ext cx="342189" cy="380567"/>
            </a:xfrm>
            <a:prstGeom prst="rect">
              <a:avLst/>
            </a:prstGeom>
            <a:noFill/>
          </p:spPr>
          <p:txBody>
            <a:bodyPr wrap="none" rtlCol="0">
              <a:spAutoFit/>
            </a:bodyPr>
            <a:lstStyle/>
            <a:p>
              <a:r>
                <a:rPr lang="en-US" sz="1600" dirty="0" smtClean="0">
                  <a:latin typeface="Georgia"/>
                  <a:cs typeface="Georgia"/>
                </a:rPr>
                <a:t>0</a:t>
              </a:r>
              <a:endParaRPr lang="en-US" sz="1600" dirty="0">
                <a:latin typeface="Georgia"/>
                <a:cs typeface="Georgia"/>
              </a:endParaRPr>
            </a:p>
          </p:txBody>
        </p:sp>
        <p:sp>
          <p:nvSpPr>
            <p:cNvPr id="85" name="TextBox 84"/>
            <p:cNvSpPr txBox="1"/>
            <p:nvPr/>
          </p:nvSpPr>
          <p:spPr>
            <a:xfrm>
              <a:off x="4581257" y="2062464"/>
              <a:ext cx="322873" cy="380567"/>
            </a:xfrm>
            <a:prstGeom prst="rect">
              <a:avLst/>
            </a:prstGeom>
            <a:noFill/>
          </p:spPr>
          <p:txBody>
            <a:bodyPr wrap="none" rtlCol="0">
              <a:spAutoFit/>
            </a:bodyPr>
            <a:lstStyle/>
            <a:p>
              <a:r>
                <a:rPr lang="en-US" sz="1600" dirty="0" smtClean="0">
                  <a:latin typeface="Georgia"/>
                  <a:cs typeface="Georgia"/>
                </a:rPr>
                <a:t>5</a:t>
              </a:r>
              <a:endParaRPr lang="en-US" sz="1600" dirty="0">
                <a:latin typeface="Georgia"/>
                <a:cs typeface="Georgia"/>
              </a:endParaRPr>
            </a:p>
          </p:txBody>
        </p:sp>
        <p:sp>
          <p:nvSpPr>
            <p:cNvPr id="86" name="TextBox 85"/>
            <p:cNvSpPr txBox="1"/>
            <p:nvPr/>
          </p:nvSpPr>
          <p:spPr>
            <a:xfrm>
              <a:off x="4464261" y="868506"/>
              <a:ext cx="439320" cy="380567"/>
            </a:xfrm>
            <a:prstGeom prst="rect">
              <a:avLst/>
            </a:prstGeom>
            <a:noFill/>
          </p:spPr>
          <p:txBody>
            <a:bodyPr wrap="none" rtlCol="0">
              <a:spAutoFit/>
            </a:bodyPr>
            <a:lstStyle/>
            <a:p>
              <a:r>
                <a:rPr lang="en-US" sz="1600" dirty="0" smtClean="0">
                  <a:latin typeface="Georgia"/>
                  <a:cs typeface="Georgia"/>
                </a:rPr>
                <a:t>10</a:t>
              </a:r>
              <a:endParaRPr lang="en-US" sz="1600" dirty="0">
                <a:latin typeface="Georgia"/>
                <a:cs typeface="Georgia"/>
              </a:endParaRPr>
            </a:p>
          </p:txBody>
        </p:sp>
        <p:pic>
          <p:nvPicPr>
            <p:cNvPr id="87" name="Picture 86" descr="Fig.3 remove.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54791" t="7470" r="1" b="53488"/>
            <a:stretch/>
          </p:blipFill>
          <p:spPr>
            <a:xfrm>
              <a:off x="4887820" y="753936"/>
              <a:ext cx="3736939" cy="2984711"/>
            </a:xfrm>
            <a:prstGeom prst="rect">
              <a:avLst/>
            </a:prstGeom>
          </p:spPr>
        </p:pic>
        <p:sp>
          <p:nvSpPr>
            <p:cNvPr id="83" name="TextBox 82"/>
            <p:cNvSpPr txBox="1"/>
            <p:nvPr/>
          </p:nvSpPr>
          <p:spPr>
            <a:xfrm>
              <a:off x="5395972" y="1005140"/>
              <a:ext cx="1968801" cy="657344"/>
            </a:xfrm>
            <a:prstGeom prst="rect">
              <a:avLst/>
            </a:prstGeom>
            <a:noFill/>
          </p:spPr>
          <p:txBody>
            <a:bodyPr wrap="square" rtlCol="0">
              <a:spAutoFit/>
            </a:bodyPr>
            <a:lstStyle/>
            <a:p>
              <a:pPr algn="ctr"/>
              <a:r>
                <a:rPr lang="en-US" sz="1600" b="1" dirty="0" smtClean="0">
                  <a:latin typeface="Georgia"/>
                  <a:cs typeface="Georgia"/>
                </a:rPr>
                <a:t>Annual yields   (tons/ha)</a:t>
              </a:r>
              <a:endParaRPr lang="en-US" sz="1600" b="1" dirty="0">
                <a:latin typeface="Georgia"/>
                <a:cs typeface="Georgia"/>
              </a:endParaRPr>
            </a:p>
          </p:txBody>
        </p:sp>
      </p:grpSp>
      <p:grpSp>
        <p:nvGrpSpPr>
          <p:cNvPr id="2" name="Group 1"/>
          <p:cNvGrpSpPr/>
          <p:nvPr/>
        </p:nvGrpSpPr>
        <p:grpSpPr>
          <a:xfrm rot="5400000" flipV="1">
            <a:off x="8905482" y="4731097"/>
            <a:ext cx="1071327" cy="2865158"/>
            <a:chOff x="660077" y="2195484"/>
            <a:chExt cx="1071327" cy="2777956"/>
          </a:xfrm>
        </p:grpSpPr>
        <p:sp>
          <p:nvSpPr>
            <p:cNvPr id="89" name="TextBox 88"/>
            <p:cNvSpPr txBox="1"/>
            <p:nvPr/>
          </p:nvSpPr>
          <p:spPr>
            <a:xfrm rot="19516691">
              <a:off x="738314" y="4645190"/>
              <a:ext cx="640620" cy="328250"/>
            </a:xfrm>
            <a:prstGeom prst="rect">
              <a:avLst/>
            </a:prstGeom>
            <a:noFill/>
          </p:spPr>
          <p:txBody>
            <a:bodyPr wrap="none" rtlCol="0">
              <a:spAutoFit/>
            </a:bodyPr>
            <a:lstStyle/>
            <a:p>
              <a:r>
                <a:rPr lang="en-US" sz="1600" dirty="0" smtClean="0">
                  <a:latin typeface="Georgia"/>
                  <a:cs typeface="Georgia"/>
                </a:rPr>
                <a:t>Fruit</a:t>
              </a:r>
              <a:endParaRPr lang="en-US" sz="1600" dirty="0">
                <a:latin typeface="Georgia"/>
                <a:cs typeface="Georgia"/>
              </a:endParaRPr>
            </a:p>
          </p:txBody>
        </p:sp>
        <p:sp>
          <p:nvSpPr>
            <p:cNvPr id="90" name="TextBox 89"/>
            <p:cNvSpPr txBox="1"/>
            <p:nvPr/>
          </p:nvSpPr>
          <p:spPr>
            <a:xfrm rot="19362401">
              <a:off x="701566" y="4029518"/>
              <a:ext cx="674383" cy="328250"/>
            </a:xfrm>
            <a:prstGeom prst="rect">
              <a:avLst/>
            </a:prstGeom>
            <a:noFill/>
          </p:spPr>
          <p:txBody>
            <a:bodyPr wrap="none" rtlCol="0">
              <a:spAutoFit/>
            </a:bodyPr>
            <a:lstStyle/>
            <a:p>
              <a:r>
                <a:rPr lang="en-US" sz="1600" dirty="0" smtClean="0">
                  <a:latin typeface="Georgia"/>
                  <a:cs typeface="Georgia"/>
                </a:rPr>
                <a:t>Pulse</a:t>
              </a:r>
              <a:endParaRPr lang="en-US" sz="1600" dirty="0">
                <a:latin typeface="Georgia"/>
                <a:cs typeface="Georgia"/>
              </a:endParaRPr>
            </a:p>
          </p:txBody>
        </p:sp>
        <p:sp>
          <p:nvSpPr>
            <p:cNvPr id="91" name="TextBox 90"/>
            <p:cNvSpPr txBox="1"/>
            <p:nvPr/>
          </p:nvSpPr>
          <p:spPr>
            <a:xfrm rot="19366606">
              <a:off x="701076" y="3469172"/>
              <a:ext cx="669474" cy="328250"/>
            </a:xfrm>
            <a:prstGeom prst="rect">
              <a:avLst/>
            </a:prstGeom>
            <a:noFill/>
          </p:spPr>
          <p:txBody>
            <a:bodyPr wrap="none" rtlCol="0">
              <a:spAutoFit/>
            </a:bodyPr>
            <a:lstStyle/>
            <a:p>
              <a:r>
                <a:rPr lang="en-US" sz="1600" dirty="0" smtClean="0">
                  <a:latin typeface="Georgia"/>
                  <a:cs typeface="Georgia"/>
                </a:rPr>
                <a:t>Spice</a:t>
              </a:r>
              <a:endParaRPr lang="en-US" sz="1600" dirty="0">
                <a:latin typeface="Georgia"/>
                <a:cs typeface="Georgia"/>
              </a:endParaRPr>
            </a:p>
          </p:txBody>
        </p:sp>
        <p:sp>
          <p:nvSpPr>
            <p:cNvPr id="92" name="TextBox 91"/>
            <p:cNvSpPr txBox="1"/>
            <p:nvPr/>
          </p:nvSpPr>
          <p:spPr>
            <a:xfrm rot="19253515">
              <a:off x="706393" y="2868126"/>
              <a:ext cx="749123" cy="328250"/>
            </a:xfrm>
            <a:prstGeom prst="rect">
              <a:avLst/>
            </a:prstGeom>
            <a:noFill/>
          </p:spPr>
          <p:txBody>
            <a:bodyPr wrap="none" rtlCol="0">
              <a:spAutoFit/>
            </a:bodyPr>
            <a:lstStyle/>
            <a:p>
              <a:r>
                <a:rPr lang="en-US" sz="1600" dirty="0" smtClean="0">
                  <a:latin typeface="Georgia"/>
                  <a:cs typeface="Georgia"/>
                </a:rPr>
                <a:t>Staple</a:t>
              </a:r>
              <a:endParaRPr lang="en-US" sz="1600" dirty="0">
                <a:latin typeface="Georgia"/>
                <a:cs typeface="Georgia"/>
              </a:endParaRPr>
            </a:p>
          </p:txBody>
        </p:sp>
        <p:sp>
          <p:nvSpPr>
            <p:cNvPr id="94" name="TextBox 93"/>
            <p:cNvSpPr txBox="1"/>
            <p:nvPr/>
          </p:nvSpPr>
          <p:spPr>
            <a:xfrm rot="19348411">
              <a:off x="660077" y="2195484"/>
              <a:ext cx="1071327" cy="328250"/>
            </a:xfrm>
            <a:prstGeom prst="rect">
              <a:avLst/>
            </a:prstGeom>
            <a:noFill/>
          </p:spPr>
          <p:txBody>
            <a:bodyPr wrap="none" rtlCol="0">
              <a:spAutoFit/>
            </a:bodyPr>
            <a:lstStyle/>
            <a:p>
              <a:r>
                <a:rPr lang="en-US" sz="1600" dirty="0" smtClean="0">
                  <a:latin typeface="Georgia"/>
                  <a:cs typeface="Georgia"/>
                </a:rPr>
                <a:t>Vegetable</a:t>
              </a:r>
              <a:endParaRPr lang="en-US" sz="1600" dirty="0">
                <a:latin typeface="Georgia"/>
                <a:cs typeface="Georgia"/>
              </a:endParaRPr>
            </a:p>
          </p:txBody>
        </p:sp>
      </p:grpSp>
      <p:sp>
        <p:nvSpPr>
          <p:cNvPr id="49" name="TextBox 48"/>
          <p:cNvSpPr txBox="1"/>
          <p:nvPr/>
        </p:nvSpPr>
        <p:spPr>
          <a:xfrm>
            <a:off x="192935" y="707303"/>
            <a:ext cx="2300630" cy="400110"/>
          </a:xfrm>
          <a:prstGeom prst="rect">
            <a:avLst/>
          </a:prstGeom>
          <a:noFill/>
        </p:spPr>
        <p:txBody>
          <a:bodyPr wrap="none" rtlCol="0">
            <a:spAutoFit/>
          </a:bodyPr>
          <a:lstStyle/>
          <a:p>
            <a:r>
              <a:rPr lang="en-US" sz="2000" b="1" dirty="0" smtClean="0">
                <a:latin typeface="Georgia"/>
                <a:cs typeface="Georgia"/>
              </a:rPr>
              <a:t>Impact pathway</a:t>
            </a:r>
            <a:endParaRPr lang="en-US" sz="2000" b="1" dirty="0">
              <a:latin typeface="Georgia"/>
              <a:cs typeface="Georgia"/>
            </a:endParaRPr>
          </a:p>
        </p:txBody>
      </p:sp>
      <p:sp>
        <p:nvSpPr>
          <p:cNvPr id="47"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
        <p:nvSpPr>
          <p:cNvPr id="48" name="TextBox 47"/>
          <p:cNvSpPr txBox="1"/>
          <p:nvPr/>
        </p:nvSpPr>
        <p:spPr>
          <a:xfrm>
            <a:off x="5452869" y="6514713"/>
            <a:ext cx="6739156" cy="307777"/>
          </a:xfrm>
          <a:prstGeom prst="rect">
            <a:avLst/>
          </a:prstGeom>
          <a:noFill/>
        </p:spPr>
        <p:txBody>
          <a:bodyPr wrap="square" rtlCol="0">
            <a:spAutoFit/>
          </a:bodyPr>
          <a:lstStyle/>
          <a:p>
            <a:pPr algn="r"/>
            <a:r>
              <a:rPr lang="en-US" sz="1400" dirty="0" smtClean="0">
                <a:solidFill>
                  <a:srgbClr val="7F7F7F"/>
                </a:solidFill>
                <a:latin typeface="Georgia"/>
                <a:cs typeface="Georgia"/>
              </a:rPr>
              <a:t>Whitney et al., 2017. Agricultural Systems 154, 133-144. </a:t>
            </a:r>
            <a:endParaRPr lang="en-US" sz="1400" dirty="0">
              <a:solidFill>
                <a:srgbClr val="7F7F7F"/>
              </a:solidFill>
              <a:latin typeface="Georgia"/>
              <a:cs typeface="Georgia"/>
            </a:endParaRPr>
          </a:p>
        </p:txBody>
      </p:sp>
    </p:spTree>
    <p:extLst>
      <p:ext uri="{BB962C8B-B14F-4D97-AF65-F5344CB8AC3E}">
        <p14:creationId xmlns:p14="http://schemas.microsoft.com/office/powerpoint/2010/main" val="917765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724435" y="3957434"/>
            <a:ext cx="1534979" cy="851893"/>
          </a:xfrm>
          <a:prstGeom prst="rect">
            <a:avLst/>
          </a:prstGeom>
        </p:spPr>
      </p:pic>
      <p:pic>
        <p:nvPicPr>
          <p:cNvPr id="126" name="Picture 125"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803809" y="2951968"/>
            <a:ext cx="1534979" cy="851893"/>
          </a:xfrm>
          <a:prstGeom prst="rect">
            <a:avLst/>
          </a:prstGeom>
        </p:spPr>
      </p:pic>
      <p:pic>
        <p:nvPicPr>
          <p:cNvPr id="127" name="Picture 126"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790579" y="1880354"/>
            <a:ext cx="1534979" cy="851893"/>
          </a:xfrm>
          <a:prstGeom prst="rect">
            <a:avLst/>
          </a:prstGeom>
        </p:spPr>
      </p:pic>
      <p:pic>
        <p:nvPicPr>
          <p:cNvPr id="128" name="Picture 127"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830265" y="888119"/>
            <a:ext cx="1534979" cy="851893"/>
          </a:xfrm>
          <a:prstGeom prst="rect">
            <a:avLst/>
          </a:prstGeom>
        </p:spPr>
      </p:pic>
      <p:pic>
        <p:nvPicPr>
          <p:cNvPr id="118" name="Picture 117"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81565" y="3362058"/>
            <a:ext cx="1534979" cy="851893"/>
          </a:xfrm>
          <a:prstGeom prst="rect">
            <a:avLst/>
          </a:prstGeom>
        </p:spPr>
      </p:pic>
      <p:pic>
        <p:nvPicPr>
          <p:cNvPr id="119" name="Picture 118"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8929" y="1774515"/>
            <a:ext cx="1534979" cy="851893"/>
          </a:xfrm>
          <a:prstGeom prst="rect">
            <a:avLst/>
          </a:prstGeom>
        </p:spPr>
      </p:pic>
      <p:pic>
        <p:nvPicPr>
          <p:cNvPr id="120" name="Picture 119"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34725" y="3679576"/>
            <a:ext cx="1534979" cy="851893"/>
          </a:xfrm>
          <a:prstGeom prst="rect">
            <a:avLst/>
          </a:prstGeom>
        </p:spPr>
      </p:pic>
      <p:pic>
        <p:nvPicPr>
          <p:cNvPr id="121" name="Picture 120"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621055" y="1986192"/>
            <a:ext cx="1534979" cy="851893"/>
          </a:xfrm>
          <a:prstGeom prst="rect">
            <a:avLst/>
          </a:prstGeom>
        </p:spPr>
      </p:pic>
      <p:pic>
        <p:nvPicPr>
          <p:cNvPr id="122" name="Picture 121"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70147" y="1020417"/>
            <a:ext cx="1534979" cy="851893"/>
          </a:xfrm>
          <a:prstGeom prst="rect">
            <a:avLst/>
          </a:prstGeom>
        </p:spPr>
      </p:pic>
      <p:pic>
        <p:nvPicPr>
          <p:cNvPr id="123" name="Picture 122"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477988" y="2740291"/>
            <a:ext cx="1534979" cy="851893"/>
          </a:xfrm>
          <a:prstGeom prst="rect">
            <a:avLst/>
          </a:prstGeom>
        </p:spPr>
      </p:pic>
      <p:pic>
        <p:nvPicPr>
          <p:cNvPr id="124" name="Picture 123" descr="Fig.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66328" y="4605691"/>
            <a:ext cx="1534979" cy="851893"/>
          </a:xfrm>
          <a:prstGeom prst="rect">
            <a:avLst/>
          </a:prstGeom>
        </p:spPr>
      </p:pic>
      <p:sp>
        <p:nvSpPr>
          <p:cNvPr id="7" name="Oval 6"/>
          <p:cNvSpPr/>
          <p:nvPr/>
        </p:nvSpPr>
        <p:spPr>
          <a:xfrm>
            <a:off x="3377381" y="1905126"/>
            <a:ext cx="1575691" cy="66040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Yield increment</a:t>
            </a:r>
            <a:endParaRPr lang="en-US" sz="1600" dirty="0">
              <a:solidFill>
                <a:schemeClr val="tx1"/>
              </a:solidFill>
              <a:latin typeface="Georgia"/>
              <a:cs typeface="Georgia"/>
            </a:endParaRPr>
          </a:p>
        </p:txBody>
      </p:sp>
      <p:sp>
        <p:nvSpPr>
          <p:cNvPr id="8" name="Oval 7"/>
          <p:cNvSpPr/>
          <p:nvPr/>
        </p:nvSpPr>
        <p:spPr>
          <a:xfrm>
            <a:off x="4554686" y="1334916"/>
            <a:ext cx="1326903" cy="670791"/>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Normal yield</a:t>
            </a:r>
            <a:endParaRPr lang="en-US" sz="1600" dirty="0">
              <a:solidFill>
                <a:schemeClr val="tx1"/>
              </a:solidFill>
              <a:latin typeface="Georgia"/>
              <a:cs typeface="Georgia"/>
            </a:endParaRPr>
          </a:p>
        </p:txBody>
      </p:sp>
      <p:sp>
        <p:nvSpPr>
          <p:cNvPr id="9" name="Oval 8"/>
          <p:cNvSpPr/>
          <p:nvPr/>
        </p:nvSpPr>
        <p:spPr>
          <a:xfrm>
            <a:off x="7929463" y="1132871"/>
            <a:ext cx="1096615"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Energy</a:t>
            </a:r>
            <a:endParaRPr lang="en-US" sz="1600" dirty="0">
              <a:solidFill>
                <a:schemeClr val="tx1"/>
              </a:solidFill>
              <a:latin typeface="Georgia"/>
              <a:cs typeface="Georgia"/>
            </a:endParaRPr>
          </a:p>
        </p:txBody>
      </p:sp>
      <p:sp>
        <p:nvSpPr>
          <p:cNvPr id="10" name="Oval 9"/>
          <p:cNvSpPr/>
          <p:nvPr/>
        </p:nvSpPr>
        <p:spPr>
          <a:xfrm>
            <a:off x="7792249" y="2165109"/>
            <a:ext cx="1326903"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Vitamins</a:t>
            </a:r>
            <a:endParaRPr lang="en-US" sz="1600" dirty="0">
              <a:solidFill>
                <a:schemeClr val="tx1"/>
              </a:solidFill>
              <a:latin typeface="Georgia"/>
              <a:cs typeface="Georgia"/>
            </a:endParaRPr>
          </a:p>
        </p:txBody>
      </p:sp>
      <p:sp>
        <p:nvSpPr>
          <p:cNvPr id="11" name="Oval 10"/>
          <p:cNvSpPr/>
          <p:nvPr/>
        </p:nvSpPr>
        <p:spPr>
          <a:xfrm>
            <a:off x="3473831" y="2905477"/>
            <a:ext cx="1459592"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Total farm area</a:t>
            </a:r>
            <a:endParaRPr lang="en-US" sz="1600" dirty="0">
              <a:solidFill>
                <a:schemeClr val="tx1"/>
              </a:solidFill>
              <a:latin typeface="Georgia"/>
              <a:cs typeface="Georgia"/>
            </a:endParaRPr>
          </a:p>
        </p:txBody>
      </p:sp>
      <p:sp>
        <p:nvSpPr>
          <p:cNvPr id="12" name="Oval 11"/>
          <p:cNvSpPr/>
          <p:nvPr/>
        </p:nvSpPr>
        <p:spPr>
          <a:xfrm>
            <a:off x="2170265" y="3562709"/>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Land equivalent</a:t>
            </a:r>
            <a:endParaRPr lang="en-US" sz="1600" dirty="0">
              <a:solidFill>
                <a:schemeClr val="tx1"/>
              </a:solidFill>
              <a:latin typeface="Georgia"/>
              <a:cs typeface="Georgia"/>
            </a:endParaRPr>
          </a:p>
        </p:txBody>
      </p:sp>
      <p:sp>
        <p:nvSpPr>
          <p:cNvPr id="13" name="Oval 12"/>
          <p:cNvSpPr/>
          <p:nvPr/>
        </p:nvSpPr>
        <p:spPr>
          <a:xfrm>
            <a:off x="3193566" y="4775804"/>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Non food area</a:t>
            </a:r>
            <a:endParaRPr lang="en-US" sz="1600" dirty="0">
              <a:solidFill>
                <a:schemeClr val="tx1"/>
              </a:solidFill>
              <a:latin typeface="Georgia"/>
              <a:cs typeface="Georgia"/>
            </a:endParaRPr>
          </a:p>
        </p:txBody>
      </p:sp>
      <p:sp>
        <p:nvSpPr>
          <p:cNvPr id="14" name="Oval 13"/>
          <p:cNvSpPr/>
          <p:nvPr/>
        </p:nvSpPr>
        <p:spPr>
          <a:xfrm>
            <a:off x="4653542" y="3734762"/>
            <a:ext cx="1605551" cy="811657"/>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Food Production area</a:t>
            </a:r>
            <a:endParaRPr lang="en-US" sz="1600" dirty="0">
              <a:solidFill>
                <a:schemeClr val="tx1"/>
              </a:solidFill>
              <a:latin typeface="Georgia"/>
              <a:cs typeface="Georgia"/>
            </a:endParaRPr>
          </a:p>
        </p:txBody>
      </p:sp>
      <p:sp>
        <p:nvSpPr>
          <p:cNvPr id="15" name="Oval 14"/>
          <p:cNvSpPr/>
          <p:nvPr/>
        </p:nvSpPr>
        <p:spPr>
          <a:xfrm>
            <a:off x="6013274" y="2310666"/>
            <a:ext cx="906293"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Yields</a:t>
            </a:r>
            <a:endParaRPr lang="en-US" sz="1600" dirty="0">
              <a:solidFill>
                <a:schemeClr val="tx1"/>
              </a:solidFill>
              <a:latin typeface="Georgia"/>
              <a:cs typeface="Georgia"/>
            </a:endParaRPr>
          </a:p>
        </p:txBody>
      </p:sp>
      <p:sp>
        <p:nvSpPr>
          <p:cNvPr id="16" name="Oval 15"/>
          <p:cNvSpPr/>
          <p:nvPr/>
        </p:nvSpPr>
        <p:spPr>
          <a:xfrm>
            <a:off x="7355339" y="3271002"/>
            <a:ext cx="2350688" cy="503975"/>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Macronutrients</a:t>
            </a:r>
            <a:endParaRPr lang="en-US" sz="1600" dirty="0">
              <a:solidFill>
                <a:schemeClr val="tx1"/>
              </a:solidFill>
              <a:latin typeface="Georgia"/>
              <a:cs typeface="Georgia"/>
            </a:endParaRPr>
          </a:p>
        </p:txBody>
      </p:sp>
      <p:sp>
        <p:nvSpPr>
          <p:cNvPr id="17" name="Oval 16"/>
          <p:cNvSpPr/>
          <p:nvPr/>
        </p:nvSpPr>
        <p:spPr>
          <a:xfrm>
            <a:off x="7462188" y="4251591"/>
            <a:ext cx="2136989" cy="554373"/>
          </a:xfrm>
          <a:prstGeom prst="ellipse">
            <a:avLst/>
          </a:prstGeom>
          <a:solidFill>
            <a:schemeClr val="accent4">
              <a:lumMod val="60000"/>
              <a:lumOff val="40000"/>
              <a:alpha val="60000"/>
            </a:schemeClr>
          </a:solidFill>
          <a:ln>
            <a:noFill/>
          </a:ln>
        </p:spPr>
        <p:style>
          <a:lnRef idx="1">
            <a:schemeClr val="accent1"/>
          </a:lnRef>
          <a:fillRef idx="3">
            <a:schemeClr val="accent1"/>
          </a:fillRef>
          <a:effectRef idx="2">
            <a:schemeClr val="accent1"/>
          </a:effectRef>
          <a:fontRef idx="minor">
            <a:schemeClr val="lt1"/>
          </a:fontRef>
        </p:style>
        <p:txBody>
          <a:bodyPr rIns="0" rtlCol="0" anchor="ctr"/>
          <a:lstStyle/>
          <a:p>
            <a:pPr algn="ctr"/>
            <a:r>
              <a:rPr lang="en-US" sz="1600" dirty="0" smtClean="0">
                <a:solidFill>
                  <a:schemeClr val="tx1"/>
                </a:solidFill>
                <a:latin typeface="Georgia"/>
                <a:cs typeface="Georgia"/>
              </a:rPr>
              <a:t>Micronutrients</a:t>
            </a:r>
            <a:endParaRPr lang="en-US" sz="1600" dirty="0">
              <a:solidFill>
                <a:schemeClr val="tx1"/>
              </a:solidFill>
              <a:latin typeface="Georgia"/>
              <a:cs typeface="Georgia"/>
            </a:endParaRPr>
          </a:p>
        </p:txBody>
      </p:sp>
      <p:cxnSp>
        <p:nvCxnSpPr>
          <p:cNvPr id="23" name="Straight Arrow Connector 22"/>
          <p:cNvCxnSpPr>
            <a:stCxn id="8" idx="5"/>
            <a:endCxn id="15" idx="1"/>
          </p:cNvCxnSpPr>
          <p:nvPr/>
        </p:nvCxnSpPr>
        <p:spPr>
          <a:xfrm>
            <a:off x="5687249" y="1907434"/>
            <a:ext cx="458731" cy="484380"/>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5" idx="4"/>
            <a:endCxn id="17" idx="1"/>
          </p:cNvCxnSpPr>
          <p:nvPr/>
        </p:nvCxnSpPr>
        <p:spPr>
          <a:xfrm>
            <a:off x="6466403" y="2865001"/>
            <a:ext cx="1308740" cy="1467738"/>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5" idx="7"/>
            <a:endCxn id="9" idx="3"/>
          </p:cNvCxnSpPr>
          <p:nvPr/>
        </p:nvCxnSpPr>
        <p:spPr>
          <a:xfrm flipV="1">
            <a:off x="6786845" y="1606020"/>
            <a:ext cx="1303215" cy="785794"/>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5" idx="6"/>
            <a:endCxn id="10" idx="2"/>
          </p:cNvCxnSpPr>
          <p:nvPr/>
        </p:nvCxnSpPr>
        <p:spPr>
          <a:xfrm flipV="1">
            <a:off x="6919551" y="2442296"/>
            <a:ext cx="872679" cy="145557"/>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5" idx="5"/>
            <a:endCxn id="16" idx="1"/>
          </p:cNvCxnSpPr>
          <p:nvPr/>
        </p:nvCxnSpPr>
        <p:spPr>
          <a:xfrm>
            <a:off x="6786842" y="2783853"/>
            <a:ext cx="912763" cy="560991"/>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4" idx="0"/>
            <a:endCxn id="15" idx="3"/>
          </p:cNvCxnSpPr>
          <p:nvPr/>
        </p:nvCxnSpPr>
        <p:spPr>
          <a:xfrm flipV="1">
            <a:off x="5456315" y="2783815"/>
            <a:ext cx="689683" cy="950940"/>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1" idx="4"/>
          </p:cNvCxnSpPr>
          <p:nvPr/>
        </p:nvCxnSpPr>
        <p:spPr>
          <a:xfrm>
            <a:off x="4203648" y="3717102"/>
            <a:ext cx="452913" cy="304765"/>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12" idx="6"/>
            <a:endCxn id="14" idx="2"/>
          </p:cNvCxnSpPr>
          <p:nvPr/>
        </p:nvCxnSpPr>
        <p:spPr>
          <a:xfrm>
            <a:off x="3775798" y="3968536"/>
            <a:ext cx="877727" cy="172048"/>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13" idx="7"/>
            <a:endCxn id="14" idx="3"/>
          </p:cNvCxnSpPr>
          <p:nvPr/>
        </p:nvCxnSpPr>
        <p:spPr>
          <a:xfrm flipV="1">
            <a:off x="4563972" y="4427548"/>
            <a:ext cx="324681" cy="467082"/>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 idx="6"/>
            <a:endCxn id="15" idx="2"/>
          </p:cNvCxnSpPr>
          <p:nvPr/>
        </p:nvCxnSpPr>
        <p:spPr>
          <a:xfrm>
            <a:off x="4953071" y="2235328"/>
            <a:ext cx="1060203" cy="352525"/>
          </a:xfrm>
          <a:prstGeom prst="straightConnector1">
            <a:avLst/>
          </a:prstGeom>
          <a:ln w="28575" cmpd="sng">
            <a:solidFill>
              <a:srgbClr val="52C74E"/>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177585" y="2529643"/>
            <a:ext cx="3606091" cy="2158348"/>
            <a:chOff x="177585" y="2529642"/>
            <a:chExt cx="3606090" cy="2158348"/>
          </a:xfrm>
        </p:grpSpPr>
        <p:sp>
          <p:nvSpPr>
            <p:cNvPr id="44" name="Rectangle 43"/>
            <p:cNvSpPr/>
            <p:nvPr/>
          </p:nvSpPr>
          <p:spPr>
            <a:xfrm>
              <a:off x="177585" y="2529642"/>
              <a:ext cx="3089929" cy="338554"/>
            </a:xfrm>
            <a:prstGeom prst="rect">
              <a:avLst/>
            </a:prstGeom>
          </p:spPr>
          <p:txBody>
            <a:bodyPr wrap="square">
              <a:spAutoFit/>
            </a:bodyPr>
            <a:lstStyle/>
            <a:p>
              <a:endParaRPr lang="en-US" sz="1600" dirty="0" smtClean="0">
                <a:latin typeface="Georgia"/>
                <a:cs typeface="Georgia"/>
              </a:endParaRPr>
            </a:p>
          </p:txBody>
        </p:sp>
        <p:sp>
          <p:nvSpPr>
            <p:cNvPr id="5" name="Rectangle 4"/>
            <p:cNvSpPr/>
            <p:nvPr/>
          </p:nvSpPr>
          <p:spPr>
            <a:xfrm>
              <a:off x="177585" y="3866955"/>
              <a:ext cx="1833430" cy="338554"/>
            </a:xfrm>
            <a:prstGeom prst="rect">
              <a:avLst/>
            </a:prstGeom>
          </p:spPr>
          <p:txBody>
            <a:bodyPr wrap="square">
              <a:spAutoFit/>
            </a:bodyPr>
            <a:lstStyle/>
            <a:p>
              <a:endParaRPr lang="en-US" sz="1600" dirty="0">
                <a:latin typeface="Georgia"/>
                <a:cs typeface="Georgia"/>
              </a:endParaRPr>
            </a:p>
          </p:txBody>
        </p:sp>
        <p:sp>
          <p:nvSpPr>
            <p:cNvPr id="6" name="Rectangle 5"/>
            <p:cNvSpPr/>
            <p:nvPr/>
          </p:nvSpPr>
          <p:spPr>
            <a:xfrm>
              <a:off x="177585" y="4349436"/>
              <a:ext cx="3606090" cy="338554"/>
            </a:xfrm>
            <a:prstGeom prst="rect">
              <a:avLst/>
            </a:prstGeom>
          </p:spPr>
          <p:txBody>
            <a:bodyPr wrap="square">
              <a:spAutoFit/>
            </a:bodyPr>
            <a:lstStyle/>
            <a:p>
              <a:endParaRPr lang="en-US" sz="1600" dirty="0">
                <a:latin typeface="Georgia"/>
                <a:cs typeface="Georgia"/>
              </a:endParaRPr>
            </a:p>
          </p:txBody>
        </p:sp>
      </p:grpSp>
      <p:sp>
        <p:nvSpPr>
          <p:cNvPr id="29" name="Slide Number Placeholder 28"/>
          <p:cNvSpPr>
            <a:spLocks noGrp="1"/>
          </p:cNvSpPr>
          <p:nvPr>
            <p:ph type="sldNum" sz="quarter" idx="12"/>
          </p:nvPr>
        </p:nvSpPr>
        <p:spPr/>
        <p:txBody>
          <a:bodyPr/>
          <a:lstStyle/>
          <a:p>
            <a:fld id="{5DA48D9A-82B3-4787-BFBF-1265C54746D2}" type="slidenum">
              <a:rPr lang="en-US" sz="1100" smtClean="0"/>
              <a:t>69</a:t>
            </a:fld>
            <a:endParaRPr lang="en-US" sz="1100"/>
          </a:p>
        </p:txBody>
      </p:sp>
      <p:pic>
        <p:nvPicPr>
          <p:cNvPr id="69" name="Picture 68" descr="Fig.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4889" y="5291958"/>
            <a:ext cx="2306707" cy="1283291"/>
          </a:xfrm>
          <a:prstGeom prst="rect">
            <a:avLst/>
          </a:prstGeom>
        </p:spPr>
      </p:pic>
      <p:grpSp>
        <p:nvGrpSpPr>
          <p:cNvPr id="75" name="Group 74"/>
          <p:cNvGrpSpPr/>
          <p:nvPr/>
        </p:nvGrpSpPr>
        <p:grpSpPr>
          <a:xfrm>
            <a:off x="9307463" y="3413088"/>
            <a:ext cx="3018235" cy="2540167"/>
            <a:chOff x="9428954" y="275574"/>
            <a:chExt cx="2770461" cy="1747368"/>
          </a:xfrm>
        </p:grpSpPr>
        <p:pic>
          <p:nvPicPr>
            <p:cNvPr id="77" name="Picture 76" descr="Fig.4 vit a remove.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5551" t="16918" b="1"/>
            <a:stretch/>
          </p:blipFill>
          <p:spPr>
            <a:xfrm>
              <a:off x="9928166" y="275574"/>
              <a:ext cx="2271249" cy="1747368"/>
            </a:xfrm>
            <a:prstGeom prst="rect">
              <a:avLst/>
            </a:prstGeom>
          </p:spPr>
        </p:pic>
        <p:sp>
          <p:nvSpPr>
            <p:cNvPr id="76" name="TextBox 75"/>
            <p:cNvSpPr txBox="1"/>
            <p:nvPr/>
          </p:nvSpPr>
          <p:spPr>
            <a:xfrm>
              <a:off x="9937710" y="441727"/>
              <a:ext cx="1770399" cy="402264"/>
            </a:xfrm>
            <a:prstGeom prst="rect">
              <a:avLst/>
            </a:prstGeom>
            <a:noFill/>
          </p:spPr>
          <p:txBody>
            <a:bodyPr wrap="none" rtlCol="0">
              <a:spAutoFit/>
            </a:bodyPr>
            <a:lstStyle/>
            <a:p>
              <a:pPr algn="ctr"/>
              <a:r>
                <a:rPr lang="en-US" sz="1600" b="1" dirty="0" smtClean="0">
                  <a:latin typeface="Georgia"/>
                  <a:cs typeface="Georgia"/>
                </a:rPr>
                <a:t>Vitamin A</a:t>
              </a:r>
            </a:p>
            <a:p>
              <a:pPr algn="ctr"/>
              <a:r>
                <a:rPr lang="en-US" sz="1600" b="1" dirty="0" smtClean="0">
                  <a:latin typeface="Georgia"/>
                  <a:cs typeface="Georgia"/>
                </a:rPr>
                <a:t>(mcg RAE/100g)</a:t>
              </a:r>
              <a:endParaRPr lang="en-US" sz="1600" b="1" dirty="0">
                <a:latin typeface="Georgia"/>
                <a:cs typeface="Georgia"/>
              </a:endParaRPr>
            </a:p>
          </p:txBody>
        </p:sp>
        <p:sp>
          <p:nvSpPr>
            <p:cNvPr id="78" name="TextBox 77"/>
            <p:cNvSpPr txBox="1"/>
            <p:nvPr/>
          </p:nvSpPr>
          <p:spPr>
            <a:xfrm>
              <a:off x="9722293" y="1468789"/>
              <a:ext cx="285104" cy="232890"/>
            </a:xfrm>
            <a:prstGeom prst="rect">
              <a:avLst/>
            </a:prstGeom>
            <a:noFill/>
          </p:spPr>
          <p:txBody>
            <a:bodyPr wrap="none" rtlCol="0">
              <a:spAutoFit/>
            </a:bodyPr>
            <a:lstStyle/>
            <a:p>
              <a:r>
                <a:rPr lang="en-US" sz="1600" dirty="0" smtClean="0">
                  <a:latin typeface="Georgia"/>
                  <a:cs typeface="Georgia"/>
                </a:rPr>
                <a:t>0</a:t>
              </a:r>
              <a:endParaRPr lang="en-US" sz="1600" dirty="0">
                <a:latin typeface="Georgia"/>
                <a:cs typeface="Georgia"/>
              </a:endParaRPr>
            </a:p>
          </p:txBody>
        </p:sp>
        <p:sp>
          <p:nvSpPr>
            <p:cNvPr id="79" name="TextBox 78"/>
            <p:cNvSpPr txBox="1"/>
            <p:nvPr/>
          </p:nvSpPr>
          <p:spPr>
            <a:xfrm>
              <a:off x="9428954" y="992541"/>
              <a:ext cx="481629" cy="232890"/>
            </a:xfrm>
            <a:prstGeom prst="rect">
              <a:avLst/>
            </a:prstGeom>
            <a:noFill/>
          </p:spPr>
          <p:txBody>
            <a:bodyPr wrap="none" rtlCol="0">
              <a:spAutoFit/>
            </a:bodyPr>
            <a:lstStyle/>
            <a:p>
              <a:r>
                <a:rPr lang="en-US" sz="1600" dirty="0" smtClean="0">
                  <a:latin typeface="Georgia"/>
                  <a:cs typeface="Georgia"/>
                </a:rPr>
                <a:t>100</a:t>
              </a:r>
              <a:endParaRPr lang="en-US" sz="1600" dirty="0">
                <a:latin typeface="Georgia"/>
                <a:cs typeface="Georgia"/>
              </a:endParaRPr>
            </a:p>
          </p:txBody>
        </p:sp>
        <p:sp>
          <p:nvSpPr>
            <p:cNvPr id="80" name="TextBox 79"/>
            <p:cNvSpPr txBox="1"/>
            <p:nvPr/>
          </p:nvSpPr>
          <p:spPr>
            <a:xfrm>
              <a:off x="9428954" y="457931"/>
              <a:ext cx="505907" cy="232890"/>
            </a:xfrm>
            <a:prstGeom prst="rect">
              <a:avLst/>
            </a:prstGeom>
            <a:noFill/>
          </p:spPr>
          <p:txBody>
            <a:bodyPr wrap="none" rtlCol="0">
              <a:spAutoFit/>
            </a:bodyPr>
            <a:lstStyle/>
            <a:p>
              <a:r>
                <a:rPr lang="en-US" sz="1600" dirty="0" smtClean="0">
                  <a:latin typeface="Georgia"/>
                  <a:cs typeface="Georgia"/>
                </a:rPr>
                <a:t>200</a:t>
              </a:r>
              <a:endParaRPr lang="en-US" sz="1600" dirty="0">
                <a:latin typeface="Georgia"/>
                <a:cs typeface="Georgia"/>
              </a:endParaRPr>
            </a:p>
          </p:txBody>
        </p:sp>
      </p:grpSp>
      <p:grpSp>
        <p:nvGrpSpPr>
          <p:cNvPr id="97" name="Group 96"/>
          <p:cNvGrpSpPr/>
          <p:nvPr/>
        </p:nvGrpSpPr>
        <p:grpSpPr>
          <a:xfrm>
            <a:off x="9357587" y="806081"/>
            <a:ext cx="2823580" cy="2740695"/>
            <a:chOff x="9425601" y="3238654"/>
            <a:chExt cx="2855363" cy="1953022"/>
          </a:xfrm>
        </p:grpSpPr>
        <p:pic>
          <p:nvPicPr>
            <p:cNvPr id="99" name="Picture 98" descr="Fig.4_energy_remove.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6916" t="16678"/>
            <a:stretch/>
          </p:blipFill>
          <p:spPr>
            <a:xfrm>
              <a:off x="9929602" y="3367508"/>
              <a:ext cx="2141775" cy="1824168"/>
            </a:xfrm>
            <a:prstGeom prst="rect">
              <a:avLst/>
            </a:prstGeom>
          </p:spPr>
        </p:pic>
        <p:sp>
          <p:nvSpPr>
            <p:cNvPr id="98" name="TextBox 97"/>
            <p:cNvSpPr txBox="1"/>
            <p:nvPr/>
          </p:nvSpPr>
          <p:spPr>
            <a:xfrm>
              <a:off x="10862224" y="3238654"/>
              <a:ext cx="1418740" cy="416712"/>
            </a:xfrm>
            <a:prstGeom prst="rect">
              <a:avLst/>
            </a:prstGeom>
            <a:noFill/>
          </p:spPr>
          <p:txBody>
            <a:bodyPr wrap="none" rtlCol="0">
              <a:spAutoFit/>
            </a:bodyPr>
            <a:lstStyle/>
            <a:p>
              <a:pPr algn="ctr"/>
              <a:r>
                <a:rPr lang="en-US" sz="1600" b="1" dirty="0" smtClean="0">
                  <a:latin typeface="Georgia"/>
                  <a:cs typeface="Georgia"/>
                </a:rPr>
                <a:t>Energy </a:t>
              </a:r>
            </a:p>
            <a:p>
              <a:pPr algn="ctr"/>
              <a:r>
                <a:rPr lang="en-US" sz="1600" b="1" dirty="0" smtClean="0">
                  <a:latin typeface="Georgia"/>
                  <a:cs typeface="Georgia"/>
                </a:rPr>
                <a:t>(kcal/100g)</a:t>
              </a:r>
              <a:endParaRPr lang="en-US" sz="1600" b="1" dirty="0">
                <a:latin typeface="Georgia"/>
                <a:cs typeface="Georgia"/>
              </a:endParaRPr>
            </a:p>
          </p:txBody>
        </p:sp>
        <p:sp>
          <p:nvSpPr>
            <p:cNvPr id="100" name="TextBox 99"/>
            <p:cNvSpPr txBox="1"/>
            <p:nvPr/>
          </p:nvSpPr>
          <p:spPr>
            <a:xfrm>
              <a:off x="9698331" y="4707135"/>
              <a:ext cx="314098" cy="241254"/>
            </a:xfrm>
            <a:prstGeom prst="rect">
              <a:avLst/>
            </a:prstGeom>
            <a:noFill/>
          </p:spPr>
          <p:txBody>
            <a:bodyPr wrap="none" rtlCol="0">
              <a:spAutoFit/>
            </a:bodyPr>
            <a:lstStyle/>
            <a:p>
              <a:r>
                <a:rPr lang="en-US" sz="1600" dirty="0" smtClean="0">
                  <a:latin typeface="Georgia"/>
                  <a:cs typeface="Georgia"/>
                </a:rPr>
                <a:t>0</a:t>
              </a:r>
              <a:endParaRPr lang="en-US" sz="1600" dirty="0">
                <a:latin typeface="Georgia"/>
                <a:cs typeface="Georgia"/>
              </a:endParaRPr>
            </a:p>
          </p:txBody>
        </p:sp>
        <p:sp>
          <p:nvSpPr>
            <p:cNvPr id="101" name="TextBox 100"/>
            <p:cNvSpPr txBox="1"/>
            <p:nvPr/>
          </p:nvSpPr>
          <p:spPr>
            <a:xfrm>
              <a:off x="9428954" y="4421520"/>
              <a:ext cx="530609" cy="241254"/>
            </a:xfrm>
            <a:prstGeom prst="rect">
              <a:avLst/>
            </a:prstGeom>
            <a:noFill/>
          </p:spPr>
          <p:txBody>
            <a:bodyPr wrap="none" rtlCol="0">
              <a:spAutoFit/>
            </a:bodyPr>
            <a:lstStyle/>
            <a:p>
              <a:r>
                <a:rPr lang="en-US" sz="1600" dirty="0" smtClean="0">
                  <a:latin typeface="Georgia"/>
                  <a:cs typeface="Georgia"/>
                </a:rPr>
                <a:t>100</a:t>
              </a:r>
              <a:endParaRPr lang="en-US" sz="1600" dirty="0">
                <a:latin typeface="Georgia"/>
                <a:cs typeface="Georgia"/>
              </a:endParaRPr>
            </a:p>
          </p:txBody>
        </p:sp>
        <p:sp>
          <p:nvSpPr>
            <p:cNvPr id="102" name="TextBox 101"/>
            <p:cNvSpPr txBox="1"/>
            <p:nvPr/>
          </p:nvSpPr>
          <p:spPr>
            <a:xfrm>
              <a:off x="9428954" y="3637917"/>
              <a:ext cx="555938" cy="241254"/>
            </a:xfrm>
            <a:prstGeom prst="rect">
              <a:avLst/>
            </a:prstGeom>
            <a:noFill/>
          </p:spPr>
          <p:txBody>
            <a:bodyPr wrap="none" rtlCol="0">
              <a:spAutoFit/>
            </a:bodyPr>
            <a:lstStyle/>
            <a:p>
              <a:r>
                <a:rPr lang="en-US" sz="1600" dirty="0" smtClean="0">
                  <a:latin typeface="Georgia"/>
                  <a:cs typeface="Georgia"/>
                </a:rPr>
                <a:t>300</a:t>
              </a:r>
              <a:endParaRPr lang="en-US" sz="1600" dirty="0">
                <a:latin typeface="Georgia"/>
                <a:cs typeface="Georgia"/>
              </a:endParaRPr>
            </a:p>
          </p:txBody>
        </p:sp>
        <p:sp>
          <p:nvSpPr>
            <p:cNvPr id="103" name="TextBox 102"/>
            <p:cNvSpPr txBox="1"/>
            <p:nvPr/>
          </p:nvSpPr>
          <p:spPr>
            <a:xfrm>
              <a:off x="9425601" y="4046712"/>
              <a:ext cx="557356" cy="241254"/>
            </a:xfrm>
            <a:prstGeom prst="rect">
              <a:avLst/>
            </a:prstGeom>
            <a:noFill/>
          </p:spPr>
          <p:txBody>
            <a:bodyPr wrap="none" rtlCol="0">
              <a:spAutoFit/>
            </a:bodyPr>
            <a:lstStyle/>
            <a:p>
              <a:r>
                <a:rPr lang="en-US" sz="1600" dirty="0">
                  <a:latin typeface="Georgia"/>
                  <a:cs typeface="Georgia"/>
                </a:rPr>
                <a:t>2</a:t>
              </a:r>
              <a:r>
                <a:rPr lang="en-US" sz="1600" dirty="0" smtClean="0">
                  <a:latin typeface="Georgia"/>
                  <a:cs typeface="Georgia"/>
                </a:rPr>
                <a:t>00</a:t>
              </a:r>
              <a:endParaRPr lang="en-US" sz="1600" dirty="0">
                <a:latin typeface="Georgia"/>
                <a:cs typeface="Georgia"/>
              </a:endParaRPr>
            </a:p>
          </p:txBody>
        </p:sp>
      </p:grpSp>
      <p:grpSp>
        <p:nvGrpSpPr>
          <p:cNvPr id="111" name="Group 110"/>
          <p:cNvGrpSpPr/>
          <p:nvPr/>
        </p:nvGrpSpPr>
        <p:grpSpPr>
          <a:xfrm rot="5400000" flipV="1">
            <a:off x="10291003" y="5066244"/>
            <a:ext cx="1071327" cy="2281892"/>
            <a:chOff x="660077" y="2146224"/>
            <a:chExt cx="1071327" cy="2876479"/>
          </a:xfrm>
        </p:grpSpPr>
        <p:sp>
          <p:nvSpPr>
            <p:cNvPr id="113" name="TextBox 112"/>
            <p:cNvSpPr txBox="1"/>
            <p:nvPr/>
          </p:nvSpPr>
          <p:spPr>
            <a:xfrm rot="19516691">
              <a:off x="738316" y="4595933"/>
              <a:ext cx="640620" cy="426770"/>
            </a:xfrm>
            <a:prstGeom prst="rect">
              <a:avLst/>
            </a:prstGeom>
            <a:noFill/>
          </p:spPr>
          <p:txBody>
            <a:bodyPr wrap="none" rtlCol="0">
              <a:spAutoFit/>
            </a:bodyPr>
            <a:lstStyle/>
            <a:p>
              <a:r>
                <a:rPr lang="en-US" sz="1600" dirty="0" smtClean="0">
                  <a:latin typeface="Georgia"/>
                  <a:cs typeface="Georgia"/>
                </a:rPr>
                <a:t>Fruit</a:t>
              </a:r>
              <a:endParaRPr lang="en-US" sz="1600" dirty="0">
                <a:latin typeface="Georgia"/>
                <a:cs typeface="Georgia"/>
              </a:endParaRPr>
            </a:p>
          </p:txBody>
        </p:sp>
        <p:sp>
          <p:nvSpPr>
            <p:cNvPr id="114" name="TextBox 113"/>
            <p:cNvSpPr txBox="1"/>
            <p:nvPr/>
          </p:nvSpPr>
          <p:spPr>
            <a:xfrm rot="19362401">
              <a:off x="701566" y="3980256"/>
              <a:ext cx="674383" cy="426770"/>
            </a:xfrm>
            <a:prstGeom prst="rect">
              <a:avLst/>
            </a:prstGeom>
            <a:noFill/>
          </p:spPr>
          <p:txBody>
            <a:bodyPr wrap="none" rtlCol="0">
              <a:spAutoFit/>
            </a:bodyPr>
            <a:lstStyle/>
            <a:p>
              <a:r>
                <a:rPr lang="en-US" sz="1600" dirty="0" smtClean="0">
                  <a:latin typeface="Georgia"/>
                  <a:cs typeface="Georgia"/>
                </a:rPr>
                <a:t>Pulse</a:t>
              </a:r>
              <a:endParaRPr lang="en-US" sz="1600" dirty="0">
                <a:latin typeface="Georgia"/>
                <a:cs typeface="Georgia"/>
              </a:endParaRPr>
            </a:p>
          </p:txBody>
        </p:sp>
        <p:sp>
          <p:nvSpPr>
            <p:cNvPr id="115" name="TextBox 114"/>
            <p:cNvSpPr txBox="1"/>
            <p:nvPr/>
          </p:nvSpPr>
          <p:spPr>
            <a:xfrm rot="19366606">
              <a:off x="701077" y="3419911"/>
              <a:ext cx="669474" cy="426770"/>
            </a:xfrm>
            <a:prstGeom prst="rect">
              <a:avLst/>
            </a:prstGeom>
            <a:noFill/>
          </p:spPr>
          <p:txBody>
            <a:bodyPr wrap="none" rtlCol="0">
              <a:spAutoFit/>
            </a:bodyPr>
            <a:lstStyle/>
            <a:p>
              <a:r>
                <a:rPr lang="en-US" sz="1600" dirty="0" smtClean="0">
                  <a:latin typeface="Georgia"/>
                  <a:cs typeface="Georgia"/>
                </a:rPr>
                <a:t>Spice</a:t>
              </a:r>
              <a:endParaRPr lang="en-US" sz="1600" dirty="0">
                <a:latin typeface="Georgia"/>
                <a:cs typeface="Georgia"/>
              </a:endParaRPr>
            </a:p>
          </p:txBody>
        </p:sp>
        <p:sp>
          <p:nvSpPr>
            <p:cNvPr id="116" name="TextBox 115"/>
            <p:cNvSpPr txBox="1"/>
            <p:nvPr/>
          </p:nvSpPr>
          <p:spPr>
            <a:xfrm rot="19253515">
              <a:off x="689682" y="2846404"/>
              <a:ext cx="749123" cy="426770"/>
            </a:xfrm>
            <a:prstGeom prst="rect">
              <a:avLst/>
            </a:prstGeom>
            <a:noFill/>
          </p:spPr>
          <p:txBody>
            <a:bodyPr wrap="none" rtlCol="0">
              <a:spAutoFit/>
            </a:bodyPr>
            <a:lstStyle/>
            <a:p>
              <a:r>
                <a:rPr lang="en-US" sz="1600" dirty="0" smtClean="0">
                  <a:latin typeface="Georgia"/>
                  <a:cs typeface="Georgia"/>
                </a:rPr>
                <a:t>Staple</a:t>
              </a:r>
              <a:endParaRPr lang="en-US" sz="1600" dirty="0">
                <a:latin typeface="Georgia"/>
                <a:cs typeface="Georgia"/>
              </a:endParaRPr>
            </a:p>
          </p:txBody>
        </p:sp>
        <p:sp>
          <p:nvSpPr>
            <p:cNvPr id="117" name="TextBox 116"/>
            <p:cNvSpPr txBox="1"/>
            <p:nvPr/>
          </p:nvSpPr>
          <p:spPr>
            <a:xfrm rot="19348411">
              <a:off x="660077" y="2146224"/>
              <a:ext cx="1071327" cy="426770"/>
            </a:xfrm>
            <a:prstGeom prst="rect">
              <a:avLst/>
            </a:prstGeom>
            <a:noFill/>
          </p:spPr>
          <p:txBody>
            <a:bodyPr wrap="none" rtlCol="0">
              <a:spAutoFit/>
            </a:bodyPr>
            <a:lstStyle/>
            <a:p>
              <a:r>
                <a:rPr lang="en-US" sz="1600" dirty="0" smtClean="0">
                  <a:latin typeface="Georgia"/>
                  <a:cs typeface="Georgia"/>
                </a:rPr>
                <a:t>Vegetable</a:t>
              </a:r>
              <a:endParaRPr lang="en-US" sz="1600" dirty="0">
                <a:latin typeface="Georgia"/>
                <a:cs typeface="Georgia"/>
              </a:endParaRPr>
            </a:p>
          </p:txBody>
        </p:sp>
      </p:grpSp>
      <p:sp>
        <p:nvSpPr>
          <p:cNvPr id="64" name="TextBox 63"/>
          <p:cNvSpPr txBox="1"/>
          <p:nvPr/>
        </p:nvSpPr>
        <p:spPr>
          <a:xfrm>
            <a:off x="192935" y="707303"/>
            <a:ext cx="2300630" cy="400110"/>
          </a:xfrm>
          <a:prstGeom prst="rect">
            <a:avLst/>
          </a:prstGeom>
          <a:noFill/>
        </p:spPr>
        <p:txBody>
          <a:bodyPr wrap="none" rtlCol="0">
            <a:spAutoFit/>
          </a:bodyPr>
          <a:lstStyle/>
          <a:p>
            <a:r>
              <a:rPr lang="en-US" sz="2000" b="1" dirty="0" smtClean="0">
                <a:latin typeface="Georgia"/>
                <a:cs typeface="Georgia"/>
              </a:rPr>
              <a:t>Impact pathway</a:t>
            </a:r>
            <a:endParaRPr lang="en-US" sz="2000" b="1" dirty="0">
              <a:latin typeface="Georgia"/>
              <a:cs typeface="Georgia"/>
            </a:endParaRPr>
          </a:p>
        </p:txBody>
      </p:sp>
      <p:sp>
        <p:nvSpPr>
          <p:cNvPr id="61"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
        <p:nvSpPr>
          <p:cNvPr id="62" name="TextBox 61"/>
          <p:cNvSpPr txBox="1"/>
          <p:nvPr/>
        </p:nvSpPr>
        <p:spPr>
          <a:xfrm>
            <a:off x="5452869" y="6514713"/>
            <a:ext cx="6739156" cy="307777"/>
          </a:xfrm>
          <a:prstGeom prst="rect">
            <a:avLst/>
          </a:prstGeom>
          <a:noFill/>
        </p:spPr>
        <p:txBody>
          <a:bodyPr wrap="square" rtlCol="0">
            <a:spAutoFit/>
          </a:bodyPr>
          <a:lstStyle/>
          <a:p>
            <a:pPr algn="r"/>
            <a:r>
              <a:rPr lang="en-US" sz="1400" dirty="0" smtClean="0">
                <a:solidFill>
                  <a:srgbClr val="7F7F7F"/>
                </a:solidFill>
                <a:latin typeface="Georgia"/>
                <a:cs typeface="Georgia"/>
              </a:rPr>
              <a:t>Whitney et al., 2017. Agricultural Systems 154, 133-144. </a:t>
            </a:r>
            <a:endParaRPr lang="en-US" sz="1400" dirty="0">
              <a:solidFill>
                <a:srgbClr val="7F7F7F"/>
              </a:solidFill>
              <a:latin typeface="Georgia"/>
              <a:cs typeface="Georgia"/>
            </a:endParaRPr>
          </a:p>
        </p:txBody>
      </p:sp>
    </p:spTree>
    <p:extLst>
      <p:ext uri="{BB962C8B-B14F-4D97-AF65-F5344CB8AC3E}">
        <p14:creationId xmlns:p14="http://schemas.microsoft.com/office/powerpoint/2010/main" val="8932001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ontent Placeholder 4"/>
          <p:cNvGraphicFramePr>
            <a:graphicFrameLocks/>
          </p:cNvGraphicFramePr>
          <p:nvPr>
            <p:extLst>
              <p:ext uri="{D42A27DB-BD31-4B8C-83A1-F6EECF244321}">
                <p14:modId xmlns:p14="http://schemas.microsoft.com/office/powerpoint/2010/main" val="776998054"/>
              </p:ext>
            </p:extLst>
          </p:nvPr>
        </p:nvGraphicFramePr>
        <p:xfrm>
          <a:off x="92494" y="12922"/>
          <a:ext cx="1204823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5DA48D9A-82B3-4787-BFBF-1265C54746D2}" type="slidenum">
              <a:rPr lang="en-US" smtClean="0"/>
              <a:t>7</a:t>
            </a:fld>
            <a:endParaRPr lang="en-US"/>
          </a:p>
        </p:txBody>
      </p:sp>
    </p:spTree>
    <p:extLst>
      <p:ext uri="{BB962C8B-B14F-4D97-AF65-F5344CB8AC3E}">
        <p14:creationId xmlns:p14="http://schemas.microsoft.com/office/powerpoint/2010/main" val="119608311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p:cNvSpPr/>
          <p:nvPr/>
        </p:nvSpPr>
        <p:spPr>
          <a:xfrm>
            <a:off x="8022629" y="2478329"/>
            <a:ext cx="1331943" cy="1796788"/>
          </a:xfrm>
          <a:prstGeom prst="irregularSeal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grpSp>
        <p:nvGrpSpPr>
          <p:cNvPr id="7" name="Group 6"/>
          <p:cNvGrpSpPr/>
          <p:nvPr/>
        </p:nvGrpSpPr>
        <p:grpSpPr>
          <a:xfrm>
            <a:off x="6071188" y="1327397"/>
            <a:ext cx="1172112" cy="588603"/>
            <a:chOff x="6582275" y="1425039"/>
            <a:chExt cx="1172112" cy="588603"/>
          </a:xfrm>
          <a:effectLst/>
        </p:grpSpPr>
        <p:sp>
          <p:nvSpPr>
            <p:cNvPr id="8" name="Freeform 7"/>
            <p:cNvSpPr/>
            <p:nvPr/>
          </p:nvSpPr>
          <p:spPr>
            <a:xfrm>
              <a:off x="6703700" y="1425039"/>
              <a:ext cx="898287" cy="588603"/>
            </a:xfrm>
            <a:custGeom>
              <a:avLst/>
              <a:gdLst>
                <a:gd name="connsiteX0" fmla="*/ 0 w 898287"/>
                <a:gd name="connsiteY0" fmla="*/ 380363 h 380363"/>
                <a:gd name="connsiteX1" fmla="*/ 247803 w 898287"/>
                <a:gd name="connsiteY1" fmla="*/ 24103 h 380363"/>
                <a:gd name="connsiteX2" fmla="*/ 526582 w 898287"/>
                <a:gd name="connsiteY2" fmla="*/ 70572 h 380363"/>
                <a:gd name="connsiteX3" fmla="*/ 898287 w 898287"/>
                <a:gd name="connsiteY3" fmla="*/ 380363 h 380363"/>
              </a:gdLst>
              <a:ahLst/>
              <a:cxnLst>
                <a:cxn ang="0">
                  <a:pos x="connsiteX0" y="connsiteY0"/>
                </a:cxn>
                <a:cxn ang="0">
                  <a:pos x="connsiteX1" y="connsiteY1"/>
                </a:cxn>
                <a:cxn ang="0">
                  <a:pos x="connsiteX2" y="connsiteY2"/>
                </a:cxn>
                <a:cxn ang="0">
                  <a:pos x="connsiteX3" y="connsiteY3"/>
                </a:cxn>
              </a:cxnLst>
              <a:rect l="l" t="t" r="r" b="b"/>
              <a:pathLst>
                <a:path w="898287" h="380363">
                  <a:moveTo>
                    <a:pt x="0" y="380363"/>
                  </a:moveTo>
                  <a:cubicBezTo>
                    <a:pt x="80019" y="228049"/>
                    <a:pt x="160039" y="75735"/>
                    <a:pt x="247803" y="24103"/>
                  </a:cubicBezTo>
                  <a:cubicBezTo>
                    <a:pt x="335567" y="-27529"/>
                    <a:pt x="418168" y="11195"/>
                    <a:pt x="526582" y="70572"/>
                  </a:cubicBezTo>
                  <a:cubicBezTo>
                    <a:pt x="634996" y="129949"/>
                    <a:pt x="776967" y="375200"/>
                    <a:pt x="898287" y="380363"/>
                  </a:cubicBezTo>
                </a:path>
              </a:pathLst>
            </a:cu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latin typeface="Georgia"/>
                <a:cs typeface="Georgia"/>
              </a:endParaRPr>
            </a:p>
          </p:txBody>
        </p:sp>
        <p:cxnSp>
          <p:nvCxnSpPr>
            <p:cNvPr id="9" name="Straight Connector 8"/>
            <p:cNvCxnSpPr/>
            <p:nvPr/>
          </p:nvCxnSpPr>
          <p:spPr>
            <a:xfrm>
              <a:off x="6582275" y="2013642"/>
              <a:ext cx="1172112"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6107100" y="2570942"/>
            <a:ext cx="1172112" cy="380363"/>
            <a:chOff x="6618204" y="2668584"/>
            <a:chExt cx="1172112" cy="380363"/>
          </a:xfrm>
        </p:grpSpPr>
        <p:sp>
          <p:nvSpPr>
            <p:cNvPr id="11" name="Freeform 10"/>
            <p:cNvSpPr/>
            <p:nvPr/>
          </p:nvSpPr>
          <p:spPr>
            <a:xfrm>
              <a:off x="6703700" y="2668584"/>
              <a:ext cx="898287" cy="380363"/>
            </a:xfrm>
            <a:custGeom>
              <a:avLst/>
              <a:gdLst>
                <a:gd name="connsiteX0" fmla="*/ 0 w 898287"/>
                <a:gd name="connsiteY0" fmla="*/ 380363 h 380363"/>
                <a:gd name="connsiteX1" fmla="*/ 247803 w 898287"/>
                <a:gd name="connsiteY1" fmla="*/ 24103 h 380363"/>
                <a:gd name="connsiteX2" fmla="*/ 526582 w 898287"/>
                <a:gd name="connsiteY2" fmla="*/ 70572 h 380363"/>
                <a:gd name="connsiteX3" fmla="*/ 898287 w 898287"/>
                <a:gd name="connsiteY3" fmla="*/ 380363 h 380363"/>
              </a:gdLst>
              <a:ahLst/>
              <a:cxnLst>
                <a:cxn ang="0">
                  <a:pos x="connsiteX0" y="connsiteY0"/>
                </a:cxn>
                <a:cxn ang="0">
                  <a:pos x="connsiteX1" y="connsiteY1"/>
                </a:cxn>
                <a:cxn ang="0">
                  <a:pos x="connsiteX2" y="connsiteY2"/>
                </a:cxn>
                <a:cxn ang="0">
                  <a:pos x="connsiteX3" y="connsiteY3"/>
                </a:cxn>
              </a:cxnLst>
              <a:rect l="l" t="t" r="r" b="b"/>
              <a:pathLst>
                <a:path w="898287" h="380363">
                  <a:moveTo>
                    <a:pt x="0" y="380363"/>
                  </a:moveTo>
                  <a:cubicBezTo>
                    <a:pt x="80019" y="228049"/>
                    <a:pt x="160039" y="75735"/>
                    <a:pt x="247803" y="24103"/>
                  </a:cubicBezTo>
                  <a:cubicBezTo>
                    <a:pt x="335567" y="-27529"/>
                    <a:pt x="418168" y="11195"/>
                    <a:pt x="526582" y="70572"/>
                  </a:cubicBezTo>
                  <a:cubicBezTo>
                    <a:pt x="634996" y="129949"/>
                    <a:pt x="776967" y="375200"/>
                    <a:pt x="898287" y="380363"/>
                  </a:cubicBezTo>
                </a:path>
              </a:pathLst>
            </a:cu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latin typeface="Georgia"/>
                <a:cs typeface="Georgia"/>
              </a:endParaRPr>
            </a:p>
          </p:txBody>
        </p:sp>
        <p:cxnSp>
          <p:nvCxnSpPr>
            <p:cNvPr id="12" name="Straight Connector 11"/>
            <p:cNvCxnSpPr/>
            <p:nvPr/>
          </p:nvCxnSpPr>
          <p:spPr>
            <a:xfrm>
              <a:off x="6618204" y="3048947"/>
              <a:ext cx="1172112"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107100" y="3544257"/>
            <a:ext cx="1172112" cy="380363"/>
            <a:chOff x="6618204" y="3641931"/>
            <a:chExt cx="1172112" cy="380363"/>
          </a:xfrm>
        </p:grpSpPr>
        <p:sp>
          <p:nvSpPr>
            <p:cNvPr id="14" name="Freeform 13"/>
            <p:cNvSpPr/>
            <p:nvPr/>
          </p:nvSpPr>
          <p:spPr>
            <a:xfrm flipH="1">
              <a:off x="6745209" y="3641931"/>
              <a:ext cx="856778" cy="380363"/>
            </a:xfrm>
            <a:custGeom>
              <a:avLst/>
              <a:gdLst>
                <a:gd name="connsiteX0" fmla="*/ 0 w 898287"/>
                <a:gd name="connsiteY0" fmla="*/ 380363 h 380363"/>
                <a:gd name="connsiteX1" fmla="*/ 247803 w 898287"/>
                <a:gd name="connsiteY1" fmla="*/ 24103 h 380363"/>
                <a:gd name="connsiteX2" fmla="*/ 526582 w 898287"/>
                <a:gd name="connsiteY2" fmla="*/ 70572 h 380363"/>
                <a:gd name="connsiteX3" fmla="*/ 898287 w 898287"/>
                <a:gd name="connsiteY3" fmla="*/ 380363 h 380363"/>
              </a:gdLst>
              <a:ahLst/>
              <a:cxnLst>
                <a:cxn ang="0">
                  <a:pos x="connsiteX0" y="connsiteY0"/>
                </a:cxn>
                <a:cxn ang="0">
                  <a:pos x="connsiteX1" y="connsiteY1"/>
                </a:cxn>
                <a:cxn ang="0">
                  <a:pos x="connsiteX2" y="connsiteY2"/>
                </a:cxn>
                <a:cxn ang="0">
                  <a:pos x="connsiteX3" y="connsiteY3"/>
                </a:cxn>
              </a:cxnLst>
              <a:rect l="l" t="t" r="r" b="b"/>
              <a:pathLst>
                <a:path w="898287" h="380363">
                  <a:moveTo>
                    <a:pt x="0" y="380363"/>
                  </a:moveTo>
                  <a:cubicBezTo>
                    <a:pt x="80019" y="228049"/>
                    <a:pt x="160039" y="75735"/>
                    <a:pt x="247803" y="24103"/>
                  </a:cubicBezTo>
                  <a:cubicBezTo>
                    <a:pt x="335567" y="-27529"/>
                    <a:pt x="418168" y="11195"/>
                    <a:pt x="526582" y="70572"/>
                  </a:cubicBezTo>
                  <a:cubicBezTo>
                    <a:pt x="634996" y="129949"/>
                    <a:pt x="776967" y="375200"/>
                    <a:pt x="898287" y="380363"/>
                  </a:cubicBezTo>
                </a:path>
              </a:pathLst>
            </a:cu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latin typeface="Georgia"/>
                <a:cs typeface="Georgia"/>
              </a:endParaRPr>
            </a:p>
          </p:txBody>
        </p:sp>
        <p:cxnSp>
          <p:nvCxnSpPr>
            <p:cNvPr id="15" name="Straight Connector 14"/>
            <p:cNvCxnSpPr/>
            <p:nvPr/>
          </p:nvCxnSpPr>
          <p:spPr>
            <a:xfrm>
              <a:off x="6618204" y="4019798"/>
              <a:ext cx="1172112"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6218617" y="4748163"/>
            <a:ext cx="1172112" cy="380363"/>
            <a:chOff x="6729721" y="4845805"/>
            <a:chExt cx="1172112" cy="380363"/>
          </a:xfrm>
        </p:grpSpPr>
        <p:sp>
          <p:nvSpPr>
            <p:cNvPr id="17" name="Freeform 16"/>
            <p:cNvSpPr/>
            <p:nvPr/>
          </p:nvSpPr>
          <p:spPr>
            <a:xfrm>
              <a:off x="6856100" y="4845805"/>
              <a:ext cx="898287" cy="380363"/>
            </a:xfrm>
            <a:custGeom>
              <a:avLst/>
              <a:gdLst>
                <a:gd name="connsiteX0" fmla="*/ 0 w 898287"/>
                <a:gd name="connsiteY0" fmla="*/ 380363 h 380363"/>
                <a:gd name="connsiteX1" fmla="*/ 247803 w 898287"/>
                <a:gd name="connsiteY1" fmla="*/ 24103 h 380363"/>
                <a:gd name="connsiteX2" fmla="*/ 526582 w 898287"/>
                <a:gd name="connsiteY2" fmla="*/ 70572 h 380363"/>
                <a:gd name="connsiteX3" fmla="*/ 898287 w 898287"/>
                <a:gd name="connsiteY3" fmla="*/ 380363 h 380363"/>
              </a:gdLst>
              <a:ahLst/>
              <a:cxnLst>
                <a:cxn ang="0">
                  <a:pos x="connsiteX0" y="connsiteY0"/>
                </a:cxn>
                <a:cxn ang="0">
                  <a:pos x="connsiteX1" y="connsiteY1"/>
                </a:cxn>
                <a:cxn ang="0">
                  <a:pos x="connsiteX2" y="connsiteY2"/>
                </a:cxn>
                <a:cxn ang="0">
                  <a:pos x="connsiteX3" y="connsiteY3"/>
                </a:cxn>
              </a:cxnLst>
              <a:rect l="l" t="t" r="r" b="b"/>
              <a:pathLst>
                <a:path w="898287" h="380363">
                  <a:moveTo>
                    <a:pt x="0" y="380363"/>
                  </a:moveTo>
                  <a:cubicBezTo>
                    <a:pt x="80019" y="228049"/>
                    <a:pt x="160039" y="75735"/>
                    <a:pt x="247803" y="24103"/>
                  </a:cubicBezTo>
                  <a:cubicBezTo>
                    <a:pt x="335567" y="-27529"/>
                    <a:pt x="418168" y="11195"/>
                    <a:pt x="526582" y="70572"/>
                  </a:cubicBezTo>
                  <a:cubicBezTo>
                    <a:pt x="634996" y="129949"/>
                    <a:pt x="776967" y="375200"/>
                    <a:pt x="898287" y="380363"/>
                  </a:cubicBezTo>
                </a:path>
              </a:pathLst>
            </a:cu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ln>
                  <a:solidFill>
                    <a:srgbClr val="000000"/>
                  </a:solidFill>
                </a:ln>
                <a:latin typeface="Georgia"/>
                <a:cs typeface="Georgia"/>
              </a:endParaRPr>
            </a:p>
          </p:txBody>
        </p:sp>
        <p:cxnSp>
          <p:nvCxnSpPr>
            <p:cNvPr id="18" name="Straight Connector 17"/>
            <p:cNvCxnSpPr/>
            <p:nvPr/>
          </p:nvCxnSpPr>
          <p:spPr>
            <a:xfrm>
              <a:off x="6729721" y="5208183"/>
              <a:ext cx="1172112"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6186971" y="5671788"/>
            <a:ext cx="1102425" cy="624687"/>
            <a:chOff x="6698071" y="5811574"/>
            <a:chExt cx="1102425" cy="446207"/>
          </a:xfrm>
        </p:grpSpPr>
        <p:sp>
          <p:nvSpPr>
            <p:cNvPr id="20" name="Freeform 19"/>
            <p:cNvSpPr/>
            <p:nvPr/>
          </p:nvSpPr>
          <p:spPr>
            <a:xfrm rot="21433192">
              <a:off x="6698071" y="5811574"/>
              <a:ext cx="1032068" cy="437308"/>
            </a:xfrm>
            <a:custGeom>
              <a:avLst/>
              <a:gdLst>
                <a:gd name="connsiteX0" fmla="*/ 0 w 867311"/>
                <a:gd name="connsiteY0" fmla="*/ 309791 h 309791"/>
                <a:gd name="connsiteX1" fmla="*/ 0 w 867311"/>
                <a:gd name="connsiteY1" fmla="*/ 0 h 309791"/>
                <a:gd name="connsiteX2" fmla="*/ 867311 w 867311"/>
                <a:gd name="connsiteY2" fmla="*/ 15489 h 309791"/>
                <a:gd name="connsiteX3" fmla="*/ 867311 w 867311"/>
                <a:gd name="connsiteY3" fmla="*/ 294301 h 309791"/>
              </a:gdLst>
              <a:ahLst/>
              <a:cxnLst>
                <a:cxn ang="0">
                  <a:pos x="connsiteX0" y="connsiteY0"/>
                </a:cxn>
                <a:cxn ang="0">
                  <a:pos x="connsiteX1" y="connsiteY1"/>
                </a:cxn>
                <a:cxn ang="0">
                  <a:pos x="connsiteX2" y="connsiteY2"/>
                </a:cxn>
                <a:cxn ang="0">
                  <a:pos x="connsiteX3" y="connsiteY3"/>
                </a:cxn>
              </a:cxnLst>
              <a:rect l="l" t="t" r="r" b="b"/>
              <a:pathLst>
                <a:path w="867311" h="309791">
                  <a:moveTo>
                    <a:pt x="0" y="309791"/>
                  </a:moveTo>
                  <a:lnTo>
                    <a:pt x="0" y="0"/>
                  </a:lnTo>
                  <a:lnTo>
                    <a:pt x="867311" y="15489"/>
                  </a:lnTo>
                  <a:lnTo>
                    <a:pt x="867311" y="294301"/>
                  </a:ln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latin typeface="Georgia"/>
                <a:cs typeface="Georgia"/>
              </a:endParaRPr>
            </a:p>
          </p:txBody>
        </p:sp>
        <p:cxnSp>
          <p:nvCxnSpPr>
            <p:cNvPr id="21" name="Straight Connector 20"/>
            <p:cNvCxnSpPr/>
            <p:nvPr/>
          </p:nvCxnSpPr>
          <p:spPr>
            <a:xfrm flipV="1">
              <a:off x="6729721" y="6243237"/>
              <a:ext cx="1070775" cy="14544"/>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8188492" y="3004975"/>
            <a:ext cx="946593" cy="584776"/>
          </a:xfrm>
          <a:prstGeom prst="rect">
            <a:avLst/>
          </a:prstGeom>
          <a:noFill/>
        </p:spPr>
        <p:txBody>
          <a:bodyPr wrap="none" rtlCol="0">
            <a:spAutoFit/>
          </a:bodyPr>
          <a:lstStyle/>
          <a:p>
            <a:pPr algn="ctr"/>
            <a:r>
              <a:rPr lang="en-US" sz="1600" dirty="0" smtClean="0">
                <a:latin typeface="Georgia"/>
                <a:cs typeface="Georgia"/>
              </a:rPr>
              <a:t>Model </a:t>
            </a:r>
          </a:p>
          <a:p>
            <a:pPr algn="ctr"/>
            <a:r>
              <a:rPr lang="en-US" sz="1600" dirty="0" smtClean="0">
                <a:latin typeface="Georgia"/>
                <a:cs typeface="Georgia"/>
              </a:rPr>
              <a:t>function</a:t>
            </a:r>
            <a:endParaRPr lang="en-US" sz="1600" dirty="0">
              <a:latin typeface="Georgia"/>
              <a:cs typeface="Georgia"/>
            </a:endParaRPr>
          </a:p>
        </p:txBody>
      </p:sp>
      <p:sp>
        <p:nvSpPr>
          <p:cNvPr id="25" name="Explosion 1 24"/>
          <p:cNvSpPr/>
          <p:nvPr/>
        </p:nvSpPr>
        <p:spPr>
          <a:xfrm>
            <a:off x="7805818" y="2261476"/>
            <a:ext cx="1913783" cy="2166042"/>
          </a:xfrm>
          <a:prstGeom prst="irregularSeal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cxnSp>
        <p:nvCxnSpPr>
          <p:cNvPr id="26" name="Straight Arrow Connector 25"/>
          <p:cNvCxnSpPr/>
          <p:nvPr/>
        </p:nvCxnSpPr>
        <p:spPr>
          <a:xfrm>
            <a:off x="6972566" y="2141976"/>
            <a:ext cx="1050071" cy="739119"/>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7362230" y="4427556"/>
            <a:ext cx="1050071" cy="1711233"/>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243286" y="4275117"/>
            <a:ext cx="779343" cy="697030"/>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7124973" y="3520167"/>
            <a:ext cx="680843" cy="305754"/>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090901" y="2881057"/>
            <a:ext cx="591019" cy="152400"/>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360485" y="1840927"/>
            <a:ext cx="431898" cy="338554"/>
          </a:xfrm>
          <a:prstGeom prst="rect">
            <a:avLst/>
          </a:prstGeom>
          <a:noFill/>
          <a:effectLst/>
        </p:spPr>
        <p:txBody>
          <a:bodyPr wrap="none" rtlCol="0">
            <a:spAutoFit/>
          </a:bodyPr>
          <a:lstStyle/>
          <a:p>
            <a:r>
              <a:rPr lang="en-US" sz="1600" i="1" dirty="0">
                <a:latin typeface="Georgia"/>
                <a:cs typeface="Georgia"/>
              </a:rPr>
              <a:t>x</a:t>
            </a:r>
            <a:r>
              <a:rPr lang="en-US" sz="1600" i="1" dirty="0" smtClean="0">
                <a:latin typeface="Georgia"/>
                <a:cs typeface="Georgia"/>
              </a:rPr>
              <a:t>1</a:t>
            </a:r>
            <a:endParaRPr lang="en-US" sz="1600" i="1" dirty="0">
              <a:latin typeface="Georgia"/>
              <a:cs typeface="Georgia"/>
            </a:endParaRPr>
          </a:p>
        </p:txBody>
      </p:sp>
      <p:sp>
        <p:nvSpPr>
          <p:cNvPr id="34" name="TextBox 33"/>
          <p:cNvSpPr txBox="1"/>
          <p:nvPr/>
        </p:nvSpPr>
        <p:spPr>
          <a:xfrm>
            <a:off x="6372013" y="2920287"/>
            <a:ext cx="458347" cy="338554"/>
          </a:xfrm>
          <a:prstGeom prst="rect">
            <a:avLst/>
          </a:prstGeom>
          <a:noFill/>
        </p:spPr>
        <p:txBody>
          <a:bodyPr wrap="none" rtlCol="0">
            <a:spAutoFit/>
          </a:bodyPr>
          <a:lstStyle/>
          <a:p>
            <a:r>
              <a:rPr lang="en-US" sz="1600" i="1" dirty="0" smtClean="0">
                <a:latin typeface="Georgia"/>
                <a:cs typeface="Georgia"/>
              </a:rPr>
              <a:t>x2</a:t>
            </a:r>
            <a:endParaRPr lang="en-US" sz="1600" i="1" dirty="0">
              <a:latin typeface="Georgia"/>
              <a:cs typeface="Georgia"/>
            </a:endParaRPr>
          </a:p>
        </p:txBody>
      </p:sp>
      <p:sp>
        <p:nvSpPr>
          <p:cNvPr id="35" name="TextBox 34"/>
          <p:cNvSpPr txBox="1"/>
          <p:nvPr/>
        </p:nvSpPr>
        <p:spPr>
          <a:xfrm>
            <a:off x="6508911" y="3880782"/>
            <a:ext cx="456945" cy="338554"/>
          </a:xfrm>
          <a:prstGeom prst="rect">
            <a:avLst/>
          </a:prstGeom>
          <a:noFill/>
        </p:spPr>
        <p:txBody>
          <a:bodyPr wrap="none" rtlCol="0">
            <a:spAutoFit/>
          </a:bodyPr>
          <a:lstStyle/>
          <a:p>
            <a:r>
              <a:rPr lang="en-US" sz="1600" i="1" dirty="0">
                <a:latin typeface="Georgia"/>
                <a:cs typeface="Georgia"/>
              </a:rPr>
              <a:t>x</a:t>
            </a:r>
            <a:r>
              <a:rPr lang="en-US" sz="1600" i="1" dirty="0" smtClean="0">
                <a:latin typeface="Georgia"/>
                <a:cs typeface="Georgia"/>
              </a:rPr>
              <a:t>3</a:t>
            </a:r>
            <a:endParaRPr lang="en-US" sz="1600" i="1" dirty="0">
              <a:latin typeface="Georgia"/>
              <a:cs typeface="Georgia"/>
            </a:endParaRPr>
          </a:p>
        </p:txBody>
      </p:sp>
      <p:sp>
        <p:nvSpPr>
          <p:cNvPr id="36" name="TextBox 35"/>
          <p:cNvSpPr txBox="1"/>
          <p:nvPr/>
        </p:nvSpPr>
        <p:spPr>
          <a:xfrm>
            <a:off x="6512888" y="5066528"/>
            <a:ext cx="459650" cy="338554"/>
          </a:xfrm>
          <a:prstGeom prst="rect">
            <a:avLst/>
          </a:prstGeom>
          <a:noFill/>
        </p:spPr>
        <p:txBody>
          <a:bodyPr wrap="none" rtlCol="0">
            <a:spAutoFit/>
          </a:bodyPr>
          <a:lstStyle/>
          <a:p>
            <a:r>
              <a:rPr lang="en-US" sz="1600" i="1" dirty="0" smtClean="0">
                <a:latin typeface="Georgia"/>
                <a:cs typeface="Georgia"/>
              </a:rPr>
              <a:t>x4</a:t>
            </a:r>
            <a:endParaRPr lang="en-US" sz="1600" i="1" dirty="0">
              <a:latin typeface="Georgia"/>
              <a:cs typeface="Georgia"/>
            </a:endParaRPr>
          </a:p>
        </p:txBody>
      </p:sp>
      <p:sp>
        <p:nvSpPr>
          <p:cNvPr id="37" name="TextBox 36"/>
          <p:cNvSpPr txBox="1"/>
          <p:nvPr/>
        </p:nvSpPr>
        <p:spPr>
          <a:xfrm>
            <a:off x="6575069" y="6240469"/>
            <a:ext cx="452136" cy="338554"/>
          </a:xfrm>
          <a:prstGeom prst="rect">
            <a:avLst/>
          </a:prstGeom>
          <a:noFill/>
        </p:spPr>
        <p:txBody>
          <a:bodyPr wrap="none" rtlCol="0">
            <a:spAutoFit/>
          </a:bodyPr>
          <a:lstStyle/>
          <a:p>
            <a:r>
              <a:rPr lang="en-US" sz="1600" i="1" dirty="0" smtClean="0">
                <a:latin typeface="Georgia"/>
                <a:cs typeface="Georgia"/>
              </a:rPr>
              <a:t>x5</a:t>
            </a:r>
            <a:endParaRPr lang="en-US" sz="1600" i="1" dirty="0">
              <a:latin typeface="Georgia"/>
              <a:cs typeface="Georgia"/>
            </a:endParaRPr>
          </a:p>
        </p:txBody>
      </p:sp>
      <p:sp>
        <p:nvSpPr>
          <p:cNvPr id="41" name="Slide Number Placeholder 40"/>
          <p:cNvSpPr>
            <a:spLocks noGrp="1"/>
          </p:cNvSpPr>
          <p:nvPr>
            <p:ph type="sldNum" sz="quarter" idx="12"/>
          </p:nvPr>
        </p:nvSpPr>
        <p:spPr/>
        <p:txBody>
          <a:bodyPr/>
          <a:lstStyle/>
          <a:p>
            <a:fld id="{5DA48D9A-82B3-4787-BFBF-1265C54746D2}" type="slidenum">
              <a:rPr lang="en-US" sz="1100" smtClean="0"/>
              <a:t>70</a:t>
            </a:fld>
            <a:endParaRPr lang="en-US" sz="1100"/>
          </a:p>
        </p:txBody>
      </p:sp>
      <p:sp>
        <p:nvSpPr>
          <p:cNvPr id="48" name="Rectangle 47"/>
          <p:cNvSpPr/>
          <p:nvPr/>
        </p:nvSpPr>
        <p:spPr>
          <a:xfrm>
            <a:off x="156907" y="4680496"/>
            <a:ext cx="5958251" cy="1815882"/>
          </a:xfrm>
          <a:prstGeom prst="rect">
            <a:avLst/>
          </a:prstGeom>
        </p:spPr>
        <p:txBody>
          <a:bodyPr wrap="square">
            <a:spAutoFit/>
          </a:bodyPr>
          <a:lstStyle/>
          <a:p>
            <a:r>
              <a:rPr lang="en-US" sz="1600" b="1" dirty="0" smtClean="0">
                <a:latin typeface="Georgia"/>
                <a:cs typeface="Georgia"/>
              </a:rPr>
              <a:t>National Planning Authority (NPA), Government of Uganda:</a:t>
            </a:r>
            <a:endParaRPr lang="en-US" sz="1600" b="1" dirty="0">
              <a:latin typeface="Georgia"/>
              <a:cs typeface="Georgia"/>
            </a:endParaRPr>
          </a:p>
          <a:p>
            <a:pPr marL="285750" indent="-285750">
              <a:buFont typeface="Lucida Grande"/>
              <a:buChar char="-"/>
            </a:pPr>
            <a:r>
              <a:rPr lang="en-US" sz="1600" dirty="0" smtClean="0">
                <a:latin typeface="Georgia"/>
                <a:cs typeface="Georgia"/>
              </a:rPr>
              <a:t>2007</a:t>
            </a:r>
            <a:r>
              <a:rPr lang="en-US" sz="1600" dirty="0">
                <a:latin typeface="Georgia"/>
                <a:cs typeface="Georgia"/>
              </a:rPr>
              <a:t>. Uganda Vision 2040. </a:t>
            </a:r>
          </a:p>
          <a:p>
            <a:pPr marL="285750" indent="-285750">
              <a:buFont typeface="Lucida Grande"/>
              <a:buChar char="-"/>
            </a:pPr>
            <a:r>
              <a:rPr lang="en-US" sz="1600" dirty="0" smtClean="0">
                <a:latin typeface="Georgia"/>
                <a:cs typeface="Georgia"/>
              </a:rPr>
              <a:t>2010</a:t>
            </a:r>
            <a:r>
              <a:rPr lang="en-US" sz="1600" dirty="0">
                <a:latin typeface="Georgia"/>
                <a:cs typeface="Georgia"/>
              </a:rPr>
              <a:t>. National Development Plan. </a:t>
            </a:r>
          </a:p>
          <a:p>
            <a:pPr marL="285750" indent="-285750">
              <a:buFont typeface="Lucida Grande"/>
              <a:buChar char="-"/>
            </a:pPr>
            <a:r>
              <a:rPr lang="en-US" sz="1600" dirty="0" smtClean="0">
                <a:latin typeface="Georgia"/>
                <a:cs typeface="Georgia"/>
              </a:rPr>
              <a:t>2011</a:t>
            </a:r>
            <a:r>
              <a:rPr lang="en-US" sz="1600" dirty="0">
                <a:latin typeface="Georgia"/>
                <a:cs typeface="Georgia"/>
              </a:rPr>
              <a:t>. Uganda Nutrition Action Plan 2011-2016.</a:t>
            </a:r>
          </a:p>
          <a:p>
            <a:pPr marL="285750" indent="-285750">
              <a:buFont typeface="Lucida Grande"/>
              <a:buChar char="-"/>
            </a:pPr>
            <a:r>
              <a:rPr lang="en-US" sz="1600" dirty="0" smtClean="0">
                <a:latin typeface="Georgia"/>
                <a:cs typeface="Georgia"/>
              </a:rPr>
              <a:t>2015</a:t>
            </a:r>
            <a:r>
              <a:rPr lang="en-US" sz="1600" dirty="0">
                <a:latin typeface="Georgia"/>
                <a:cs typeface="Georgia"/>
              </a:rPr>
              <a:t>. National nutrition planning guidelines for Uganda.</a:t>
            </a:r>
          </a:p>
          <a:p>
            <a:pPr marL="285750" indent="-285750">
              <a:buFont typeface="Lucida Grande"/>
              <a:buChar char="-"/>
            </a:pPr>
            <a:r>
              <a:rPr lang="mr-IN" sz="1600" dirty="0" smtClean="0">
                <a:latin typeface="Georgia"/>
                <a:cs typeface="Georgia"/>
              </a:rPr>
              <a:t>…</a:t>
            </a:r>
            <a:endParaRPr lang="en-US" sz="1600" dirty="0">
              <a:latin typeface="Georgia"/>
              <a:cs typeface="Georgia"/>
            </a:endParaRPr>
          </a:p>
        </p:txBody>
      </p:sp>
      <p:sp>
        <p:nvSpPr>
          <p:cNvPr id="49" name="Rectangle 48"/>
          <p:cNvSpPr/>
          <p:nvPr/>
        </p:nvSpPr>
        <p:spPr>
          <a:xfrm>
            <a:off x="152419" y="3056524"/>
            <a:ext cx="5958251" cy="1815882"/>
          </a:xfrm>
          <a:prstGeom prst="rect">
            <a:avLst/>
          </a:prstGeom>
        </p:spPr>
        <p:txBody>
          <a:bodyPr wrap="square">
            <a:spAutoFit/>
          </a:bodyPr>
          <a:lstStyle/>
          <a:p>
            <a:r>
              <a:rPr lang="en-US" sz="1600" b="1" dirty="0" smtClean="0">
                <a:latin typeface="Georgia"/>
                <a:cs typeface="Georgia"/>
              </a:rPr>
              <a:t>Databases:</a:t>
            </a:r>
            <a:endParaRPr lang="en-US" sz="1600" b="1" dirty="0">
              <a:latin typeface="Georgia"/>
              <a:cs typeface="Georgia"/>
            </a:endParaRPr>
          </a:p>
          <a:p>
            <a:pPr marL="285750" indent="-285750">
              <a:buFont typeface="Lucida Grande"/>
              <a:buChar char="-"/>
            </a:pPr>
            <a:r>
              <a:rPr lang="en-US" sz="1600" dirty="0" smtClean="0">
                <a:latin typeface="Georgia"/>
                <a:cs typeface="Georgia"/>
              </a:rPr>
              <a:t> FAO, </a:t>
            </a:r>
            <a:r>
              <a:rPr lang="en-US" sz="1600" dirty="0">
                <a:latin typeface="Georgia"/>
                <a:cs typeface="Georgia"/>
              </a:rPr>
              <a:t>2014. FAO </a:t>
            </a:r>
            <a:r>
              <a:rPr lang="en-US" sz="1600" dirty="0" err="1">
                <a:latin typeface="Georgia"/>
                <a:cs typeface="Georgia"/>
              </a:rPr>
              <a:t>GEOnetwork</a:t>
            </a:r>
            <a:r>
              <a:rPr lang="en-US" sz="1600" dirty="0">
                <a:latin typeface="Georgia"/>
                <a:cs typeface="Georgia"/>
              </a:rPr>
              <a:t> </a:t>
            </a:r>
            <a:r>
              <a:rPr lang="en-US" sz="1600" dirty="0" smtClean="0">
                <a:latin typeface="Georgia"/>
                <a:cs typeface="Georgia"/>
              </a:rPr>
              <a:t>. </a:t>
            </a:r>
            <a:r>
              <a:rPr lang="en-US" sz="1600" dirty="0" err="1" smtClean="0">
                <a:latin typeface="Georgia"/>
                <a:cs typeface="Georgia"/>
              </a:rPr>
              <a:t>www.fao.org</a:t>
            </a:r>
            <a:r>
              <a:rPr lang="en-US" sz="1600" dirty="0">
                <a:latin typeface="Georgia"/>
                <a:cs typeface="Georgia"/>
              </a:rPr>
              <a:t>/</a:t>
            </a:r>
            <a:r>
              <a:rPr lang="en-US" sz="1600" dirty="0" err="1">
                <a:latin typeface="Georgia"/>
                <a:cs typeface="Georgia"/>
              </a:rPr>
              <a:t>geonetwork</a:t>
            </a:r>
            <a:r>
              <a:rPr lang="en-US" sz="1600" dirty="0">
                <a:latin typeface="Georgia"/>
                <a:cs typeface="Georgia"/>
              </a:rPr>
              <a:t> </a:t>
            </a:r>
            <a:endParaRPr lang="en-US" sz="1600" dirty="0" smtClean="0">
              <a:latin typeface="Georgia"/>
              <a:cs typeface="Georgia"/>
            </a:endParaRPr>
          </a:p>
          <a:p>
            <a:pPr marL="285750" indent="-285750">
              <a:buFont typeface="Lucida Grande"/>
              <a:buChar char="-"/>
            </a:pPr>
            <a:r>
              <a:rPr lang="en-US" sz="1600" dirty="0" smtClean="0">
                <a:latin typeface="Georgia"/>
                <a:cs typeface="Georgia"/>
              </a:rPr>
              <a:t>FAPDA, 2015. Uganda Country Fact Sheet on Food and Agriculture Policy Trends. Food and Agriculture Policy Decision Analysis (FAPDA), Rome. </a:t>
            </a:r>
          </a:p>
          <a:p>
            <a:pPr marL="285750" indent="-285750">
              <a:buFont typeface="Lucida Grande"/>
              <a:buChar char="-"/>
            </a:pPr>
            <a:r>
              <a:rPr lang="mr-IN" sz="1600" dirty="0" smtClean="0">
                <a:latin typeface="Georgia"/>
                <a:cs typeface="Georgia"/>
              </a:rPr>
              <a:t>…</a:t>
            </a:r>
            <a:endParaRPr lang="en-US" sz="1600" dirty="0" smtClean="0">
              <a:latin typeface="Georgia"/>
              <a:cs typeface="Georgia"/>
            </a:endParaRPr>
          </a:p>
          <a:p>
            <a:endParaRPr lang="en-US" sz="1600" dirty="0">
              <a:latin typeface="Georgia"/>
              <a:cs typeface="Georgia"/>
            </a:endParaRPr>
          </a:p>
        </p:txBody>
      </p:sp>
      <p:sp>
        <p:nvSpPr>
          <p:cNvPr id="47" name="TextBox 46"/>
          <p:cNvSpPr txBox="1"/>
          <p:nvPr/>
        </p:nvSpPr>
        <p:spPr>
          <a:xfrm>
            <a:off x="166095" y="1707059"/>
            <a:ext cx="5846509" cy="1569660"/>
          </a:xfrm>
          <a:prstGeom prst="rect">
            <a:avLst/>
          </a:prstGeom>
          <a:noFill/>
          <a:effectLst>
            <a:softEdge rad="38100"/>
          </a:effectLst>
        </p:spPr>
        <p:txBody>
          <a:bodyPr wrap="square" rtlCol="0">
            <a:spAutoFit/>
          </a:bodyPr>
          <a:lstStyle/>
          <a:p>
            <a:r>
              <a:rPr lang="en-US" sz="1600" b="1" dirty="0" smtClean="0">
                <a:latin typeface="Georgia"/>
                <a:cs typeface="Georgia"/>
              </a:rPr>
              <a:t>Own research: </a:t>
            </a:r>
          </a:p>
          <a:p>
            <a:pPr marL="285750" indent="-285750">
              <a:buFont typeface="Lucida Grande"/>
              <a:buChar char="-"/>
            </a:pPr>
            <a:r>
              <a:rPr lang="en-US" sz="1600" dirty="0" smtClean="0">
                <a:latin typeface="Georgia"/>
                <a:cs typeface="Georgia"/>
              </a:rPr>
              <a:t>Whitney, C. W., E. </a:t>
            </a:r>
            <a:r>
              <a:rPr lang="en-US" sz="1600" dirty="0" err="1" smtClean="0">
                <a:latin typeface="Georgia"/>
                <a:cs typeface="Georgia"/>
              </a:rPr>
              <a:t>Luedeling</a:t>
            </a:r>
            <a:r>
              <a:rPr lang="en-US" sz="1600" dirty="0" smtClean="0">
                <a:latin typeface="Georgia"/>
                <a:cs typeface="Georgia"/>
              </a:rPr>
              <a:t>, J. R. S. </a:t>
            </a:r>
            <a:r>
              <a:rPr lang="en-US" sz="1600" dirty="0" err="1" smtClean="0">
                <a:latin typeface="Georgia"/>
                <a:cs typeface="Georgia"/>
              </a:rPr>
              <a:t>Tabuti</a:t>
            </a:r>
            <a:r>
              <a:rPr lang="en-US" sz="1600" dirty="0" smtClean="0">
                <a:latin typeface="Georgia"/>
                <a:cs typeface="Georgia"/>
              </a:rPr>
              <a:t>, A. </a:t>
            </a:r>
            <a:r>
              <a:rPr lang="en-US" sz="1600" dirty="0" err="1" smtClean="0">
                <a:latin typeface="Georgia"/>
                <a:cs typeface="Georgia"/>
              </a:rPr>
              <a:t>Nyamukuru</a:t>
            </a:r>
            <a:r>
              <a:rPr lang="en-US" sz="1600" dirty="0" smtClean="0">
                <a:latin typeface="Georgia"/>
                <a:cs typeface="Georgia"/>
              </a:rPr>
              <a:t>, O. </a:t>
            </a:r>
            <a:r>
              <a:rPr lang="en-US" sz="1600" dirty="0" err="1" smtClean="0">
                <a:latin typeface="Georgia"/>
                <a:cs typeface="Georgia"/>
              </a:rPr>
              <a:t>Hensel</a:t>
            </a:r>
            <a:r>
              <a:rPr lang="en-US" sz="1600" dirty="0" smtClean="0">
                <a:latin typeface="Georgia"/>
                <a:cs typeface="Georgia"/>
              </a:rPr>
              <a:t>, J. </a:t>
            </a:r>
            <a:r>
              <a:rPr lang="en-US" sz="1600" dirty="0" err="1" smtClean="0">
                <a:latin typeface="Georgia"/>
                <a:cs typeface="Georgia"/>
              </a:rPr>
              <a:t>Gebauer</a:t>
            </a:r>
            <a:r>
              <a:rPr lang="en-US" sz="1600" dirty="0" smtClean="0">
                <a:latin typeface="Georgia"/>
                <a:cs typeface="Georgia"/>
              </a:rPr>
              <a:t>, and K. </a:t>
            </a:r>
            <a:r>
              <a:rPr lang="en-US" sz="1600" dirty="0" err="1" smtClean="0">
                <a:latin typeface="Georgia"/>
                <a:cs typeface="Georgia"/>
              </a:rPr>
              <a:t>Kehlenbeck</a:t>
            </a:r>
            <a:r>
              <a:rPr lang="en-US" sz="1600" dirty="0" smtClean="0">
                <a:latin typeface="Georgia"/>
                <a:cs typeface="Georgia"/>
              </a:rPr>
              <a:t>, 2018. </a:t>
            </a:r>
            <a:r>
              <a:rPr lang="en-US" sz="1600" i="1" dirty="0" smtClean="0">
                <a:latin typeface="Georgia"/>
                <a:cs typeface="Georgia"/>
              </a:rPr>
              <a:t>Agriculture and Human Values</a:t>
            </a:r>
            <a:r>
              <a:rPr lang="en-US" sz="1600" dirty="0" smtClean="0">
                <a:latin typeface="Georgia"/>
                <a:cs typeface="Georgia"/>
              </a:rPr>
              <a:t>, 35 (2), 399-424. </a:t>
            </a:r>
          </a:p>
          <a:p>
            <a:pPr marL="285750" indent="-285750">
              <a:buFont typeface="Lucida Grande"/>
              <a:buChar char="-"/>
            </a:pPr>
            <a:r>
              <a:rPr lang="mr-IN" sz="1600" dirty="0" smtClean="0">
                <a:latin typeface="Georgia"/>
                <a:cs typeface="Georgia"/>
              </a:rPr>
              <a:t>…</a:t>
            </a:r>
            <a:endParaRPr lang="en-US" sz="1600" dirty="0">
              <a:latin typeface="Georgia"/>
              <a:cs typeface="Georgia"/>
            </a:endParaRPr>
          </a:p>
          <a:p>
            <a:endParaRPr lang="en-US" sz="1600" dirty="0">
              <a:latin typeface="Georgia"/>
              <a:cs typeface="Georgia"/>
            </a:endParaRPr>
          </a:p>
        </p:txBody>
      </p:sp>
      <p:sp>
        <p:nvSpPr>
          <p:cNvPr id="44" name="Rectangle 43"/>
          <p:cNvSpPr/>
          <p:nvPr/>
        </p:nvSpPr>
        <p:spPr>
          <a:xfrm>
            <a:off x="119289" y="637887"/>
            <a:ext cx="5958251" cy="1077218"/>
          </a:xfrm>
          <a:prstGeom prst="rect">
            <a:avLst/>
          </a:prstGeom>
        </p:spPr>
        <p:txBody>
          <a:bodyPr wrap="square">
            <a:spAutoFit/>
          </a:bodyPr>
          <a:lstStyle/>
          <a:p>
            <a:r>
              <a:rPr lang="en-US" sz="1600" b="1" dirty="0" smtClean="0">
                <a:latin typeface="Georgia"/>
                <a:cs typeface="Georgia"/>
              </a:rPr>
              <a:t>Applied Information Economics:</a:t>
            </a:r>
            <a:endParaRPr lang="en-US" sz="1600" b="1" dirty="0">
              <a:latin typeface="Georgia"/>
              <a:cs typeface="Georgia"/>
            </a:endParaRPr>
          </a:p>
          <a:p>
            <a:pPr marL="285750" indent="-285750">
              <a:buFont typeface="Lucida Grande"/>
              <a:buChar char="-"/>
            </a:pPr>
            <a:r>
              <a:rPr lang="en-US" sz="1600" dirty="0" smtClean="0">
                <a:latin typeface="Georgia"/>
                <a:cs typeface="Georgia"/>
              </a:rPr>
              <a:t>Hubbard</a:t>
            </a:r>
            <a:r>
              <a:rPr lang="en-US" sz="1600" dirty="0">
                <a:latin typeface="Georgia"/>
                <a:cs typeface="Georgia"/>
              </a:rPr>
              <a:t>, D. W., 2014. How To Measure Anything: </a:t>
            </a:r>
            <a:r>
              <a:rPr lang="en-US" sz="1600" dirty="0" smtClean="0">
                <a:latin typeface="Georgia"/>
                <a:cs typeface="Georgia"/>
              </a:rPr>
              <a:t>Finding the </a:t>
            </a:r>
            <a:r>
              <a:rPr lang="en-US" sz="1600" dirty="0">
                <a:latin typeface="Georgia"/>
                <a:cs typeface="Georgia"/>
              </a:rPr>
              <a:t>Value of Intangibles in </a:t>
            </a:r>
            <a:r>
              <a:rPr lang="en-US" sz="1600" dirty="0" smtClean="0">
                <a:latin typeface="Georgia"/>
                <a:cs typeface="Georgia"/>
              </a:rPr>
              <a:t>Business. John </a:t>
            </a:r>
            <a:r>
              <a:rPr lang="en-US" sz="1600" dirty="0">
                <a:latin typeface="Georgia"/>
                <a:cs typeface="Georgia"/>
              </a:rPr>
              <a:t>Wiley &amp; Sons, Hoboken, New Jersey.</a:t>
            </a:r>
          </a:p>
        </p:txBody>
      </p:sp>
      <p:sp>
        <p:nvSpPr>
          <p:cNvPr id="40" name="Rectangle 39"/>
          <p:cNvSpPr/>
          <p:nvPr/>
        </p:nvSpPr>
        <p:spPr>
          <a:xfrm>
            <a:off x="5960220" y="6520259"/>
            <a:ext cx="6096001" cy="276999"/>
          </a:xfrm>
          <a:prstGeom prst="rect">
            <a:avLst/>
          </a:prstGeom>
        </p:spPr>
        <p:txBody>
          <a:bodyPr>
            <a:spAutoFit/>
          </a:bodyPr>
          <a:lstStyle/>
          <a:p>
            <a:r>
              <a:rPr lang="en-US" sz="1200" dirty="0" err="1">
                <a:solidFill>
                  <a:srgbClr val="7F7F7F"/>
                </a:solidFill>
                <a:latin typeface="Georgia"/>
                <a:cs typeface="Georgia"/>
              </a:rPr>
              <a:t>Luedeling</a:t>
            </a:r>
            <a:r>
              <a:rPr lang="en-US" sz="1200" dirty="0">
                <a:solidFill>
                  <a:srgbClr val="7F7F7F"/>
                </a:solidFill>
                <a:latin typeface="Georgia"/>
                <a:cs typeface="Georgia"/>
              </a:rPr>
              <a:t>, E., and </a:t>
            </a:r>
            <a:r>
              <a:rPr lang="en-US" sz="1200" dirty="0" err="1">
                <a:solidFill>
                  <a:srgbClr val="7F7F7F"/>
                </a:solidFill>
                <a:latin typeface="Georgia"/>
                <a:cs typeface="Georgia"/>
              </a:rPr>
              <a:t>Goehring</a:t>
            </a:r>
            <a:r>
              <a:rPr lang="en-US" sz="1200" dirty="0">
                <a:solidFill>
                  <a:srgbClr val="7F7F7F"/>
                </a:solidFill>
                <a:latin typeface="Georgia"/>
                <a:cs typeface="Georgia"/>
              </a:rPr>
              <a:t>, L., 2017. R programming language. </a:t>
            </a:r>
            <a:r>
              <a:rPr lang="en-US" sz="1200" dirty="0" smtClean="0">
                <a:solidFill>
                  <a:srgbClr val="7F7F7F"/>
                </a:solidFill>
                <a:latin typeface="Georgia"/>
                <a:cs typeface="Georgia"/>
              </a:rPr>
              <a:t>Version1.103.7</a:t>
            </a:r>
            <a:r>
              <a:rPr lang="en-US" sz="1200" dirty="0">
                <a:solidFill>
                  <a:srgbClr val="7F7F7F"/>
                </a:solidFill>
                <a:latin typeface="Georgia"/>
                <a:cs typeface="Georgia"/>
              </a:rPr>
              <a:t>. </a:t>
            </a:r>
          </a:p>
        </p:txBody>
      </p:sp>
      <p:sp>
        <p:nvSpPr>
          <p:cNvPr id="43" name="Content Placeholder 4"/>
          <p:cNvSpPr txBox="1">
            <a:spLocks/>
          </p:cNvSpPr>
          <p:nvPr/>
        </p:nvSpPr>
        <p:spPr>
          <a:xfrm>
            <a:off x="199609" y="6439764"/>
            <a:ext cx="5888853" cy="3413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latin typeface="Georgia"/>
                <a:cs typeface="Georgia"/>
              </a:rPr>
              <a:t>Implemented with the </a:t>
            </a:r>
            <a:r>
              <a:rPr lang="en-US" sz="1800" b="1" dirty="0" err="1" smtClean="0">
                <a:latin typeface="Georgia"/>
                <a:cs typeface="Georgia"/>
              </a:rPr>
              <a:t>decisionSupport</a:t>
            </a:r>
            <a:r>
              <a:rPr lang="en-US" sz="1800" dirty="0" smtClean="0">
                <a:latin typeface="Georgia"/>
                <a:cs typeface="Georgia"/>
              </a:rPr>
              <a:t> R package</a:t>
            </a:r>
            <a:endParaRPr lang="en-US" sz="1800" dirty="0">
              <a:latin typeface="Georgia"/>
              <a:cs typeface="Georgia"/>
            </a:endParaRPr>
          </a:p>
        </p:txBody>
      </p:sp>
      <p:cxnSp>
        <p:nvCxnSpPr>
          <p:cNvPr id="46" name="Straight Arrow Connector 45"/>
          <p:cNvCxnSpPr/>
          <p:nvPr/>
        </p:nvCxnSpPr>
        <p:spPr>
          <a:xfrm>
            <a:off x="6288583" y="1253192"/>
            <a:ext cx="168211" cy="101516"/>
          </a:xfrm>
          <a:prstGeom prst="straightConnector1">
            <a:avLst/>
          </a:prstGeom>
          <a:ln w="285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6303189" y="1163777"/>
            <a:ext cx="168211" cy="163494"/>
          </a:xfrm>
          <a:prstGeom prst="straightConnector1">
            <a:avLst/>
          </a:prstGeom>
          <a:ln w="285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6356745" y="1112565"/>
            <a:ext cx="168211" cy="197827"/>
          </a:xfrm>
          <a:prstGeom prst="straightConnector1">
            <a:avLst/>
          </a:prstGeom>
          <a:ln w="285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6154533" y="1447945"/>
            <a:ext cx="168211" cy="101516"/>
          </a:xfrm>
          <a:prstGeom prst="straightConnector1">
            <a:avLst/>
          </a:prstGeom>
          <a:ln w="285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022248" y="1764418"/>
            <a:ext cx="168211" cy="101516"/>
          </a:xfrm>
          <a:prstGeom prst="straightConnector1">
            <a:avLst/>
          </a:prstGeom>
          <a:ln w="285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6649518" y="1225809"/>
            <a:ext cx="166647" cy="123254"/>
          </a:xfrm>
          <a:prstGeom prst="straightConnector1">
            <a:avLst/>
          </a:prstGeom>
          <a:ln w="285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601893" y="1153466"/>
            <a:ext cx="174065" cy="175042"/>
          </a:xfrm>
          <a:prstGeom prst="straightConnector1">
            <a:avLst/>
          </a:prstGeom>
          <a:ln w="285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6558617" y="1097236"/>
            <a:ext cx="128924" cy="206389"/>
          </a:xfrm>
          <a:prstGeom prst="straightConnector1">
            <a:avLst/>
          </a:prstGeom>
          <a:ln w="285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7200000">
            <a:off x="6820622" y="1445638"/>
            <a:ext cx="168201" cy="101521"/>
          </a:xfrm>
          <a:prstGeom prst="straightConnector1">
            <a:avLst/>
          </a:prstGeom>
          <a:ln w="285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7200000">
            <a:off x="7020240" y="1762076"/>
            <a:ext cx="168201" cy="101521"/>
          </a:xfrm>
          <a:prstGeom prst="straightConnector1">
            <a:avLst/>
          </a:prstGeom>
          <a:ln w="285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10059394" y="3469394"/>
            <a:ext cx="1396649" cy="646331"/>
          </a:xfrm>
          <a:prstGeom prst="rect">
            <a:avLst/>
          </a:prstGeom>
          <a:noFill/>
        </p:spPr>
        <p:txBody>
          <a:bodyPr wrap="none" rtlCol="0">
            <a:spAutoFit/>
          </a:bodyPr>
          <a:lstStyle/>
          <a:p>
            <a:pPr algn="ctr"/>
            <a:r>
              <a:rPr lang="en-US" dirty="0" smtClean="0">
                <a:latin typeface="Georgia"/>
                <a:cs typeface="Georgia"/>
              </a:rPr>
              <a:t>Output </a:t>
            </a:r>
          </a:p>
          <a:p>
            <a:pPr algn="ctr"/>
            <a:r>
              <a:rPr lang="en-US" dirty="0" smtClean="0">
                <a:latin typeface="Georgia"/>
                <a:cs typeface="Georgia"/>
              </a:rPr>
              <a:t>distribution</a:t>
            </a:r>
            <a:endParaRPr lang="en-US" dirty="0">
              <a:latin typeface="Georgia"/>
              <a:cs typeface="Georgia"/>
            </a:endParaRPr>
          </a:p>
        </p:txBody>
      </p:sp>
      <p:pic>
        <p:nvPicPr>
          <p:cNvPr id="65" name="Picture 64" descr="Iron_Trees.jpg"/>
          <p:cNvPicPr>
            <a:picLocks noChangeAspect="1"/>
          </p:cNvPicPr>
          <p:nvPr/>
        </p:nvPicPr>
        <p:blipFill rotWithShape="1">
          <a:blip r:embed="rId3">
            <a:alphaModFix amt="47000"/>
            <a:duotone>
              <a:schemeClr val="accent2">
                <a:shade val="45000"/>
                <a:satMod val="135000"/>
              </a:schemeClr>
              <a:prstClr val="white"/>
            </a:duotone>
            <a:extLst>
              <a:ext uri="{28A0092B-C50C-407E-A947-70E740481C1C}">
                <a14:useLocalDpi xmlns:a14="http://schemas.microsoft.com/office/drawing/2010/main" val="0"/>
              </a:ext>
            </a:extLst>
          </a:blip>
          <a:srcRect b="14910"/>
          <a:stretch/>
        </p:blipFill>
        <p:spPr>
          <a:xfrm>
            <a:off x="9961218" y="2717729"/>
            <a:ext cx="1535044" cy="852286"/>
          </a:xfrm>
          <a:prstGeom prst="rect">
            <a:avLst/>
          </a:prstGeom>
        </p:spPr>
      </p:pic>
      <p:pic>
        <p:nvPicPr>
          <p:cNvPr id="66" name="Picture 65" descr="Iron_notrees.jpg"/>
          <p:cNvPicPr>
            <a:picLocks noChangeAspect="1"/>
          </p:cNvPicPr>
          <p:nvPr/>
        </p:nvPicPr>
        <p:blipFill rotWithShape="1">
          <a:blip r:embed="rId4">
            <a:alphaModFix amt="47000"/>
            <a:duotone>
              <a:schemeClr val="accent5">
                <a:shade val="45000"/>
                <a:satMod val="135000"/>
              </a:schemeClr>
              <a:prstClr val="white"/>
            </a:duotone>
            <a:extLst>
              <a:ext uri="{28A0092B-C50C-407E-A947-70E740481C1C}">
                <a14:useLocalDpi xmlns:a14="http://schemas.microsoft.com/office/drawing/2010/main" val="0"/>
              </a:ext>
            </a:extLst>
          </a:blip>
          <a:srcRect r="32347" b="15263"/>
          <a:stretch/>
        </p:blipFill>
        <p:spPr>
          <a:xfrm>
            <a:off x="10226262" y="2705672"/>
            <a:ext cx="1314175" cy="864922"/>
          </a:xfrm>
          <a:prstGeom prst="rect">
            <a:avLst/>
          </a:prstGeom>
        </p:spPr>
      </p:pic>
      <p:sp>
        <p:nvSpPr>
          <p:cNvPr id="67"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cxnSp>
        <p:nvCxnSpPr>
          <p:cNvPr id="31" name="Straight Arrow Connector 30"/>
          <p:cNvCxnSpPr/>
          <p:nvPr/>
        </p:nvCxnSpPr>
        <p:spPr>
          <a:xfrm>
            <a:off x="9675409" y="3217448"/>
            <a:ext cx="369232" cy="0"/>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883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animBg="1"/>
      <p:bldP spid="48" grpId="0"/>
      <p:bldP spid="49" grpId="0"/>
      <p:bldP spid="47" grpId="0"/>
      <p:bldP spid="44" grpId="0"/>
      <p:bldP spid="40" grpId="0"/>
      <p:bldP spid="4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losion 1 1"/>
          <p:cNvSpPr/>
          <p:nvPr/>
        </p:nvSpPr>
        <p:spPr>
          <a:xfrm>
            <a:off x="8022629" y="2478329"/>
            <a:ext cx="1331943" cy="1796788"/>
          </a:xfrm>
          <a:prstGeom prst="irregularSeal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sp>
        <p:nvSpPr>
          <p:cNvPr id="5" name="TextBox 4"/>
          <p:cNvSpPr txBox="1"/>
          <p:nvPr/>
        </p:nvSpPr>
        <p:spPr>
          <a:xfrm>
            <a:off x="8188492" y="3004975"/>
            <a:ext cx="946593" cy="584776"/>
          </a:xfrm>
          <a:prstGeom prst="rect">
            <a:avLst/>
          </a:prstGeom>
          <a:noFill/>
        </p:spPr>
        <p:txBody>
          <a:bodyPr wrap="none" rtlCol="0">
            <a:spAutoFit/>
          </a:bodyPr>
          <a:lstStyle/>
          <a:p>
            <a:pPr algn="ctr"/>
            <a:r>
              <a:rPr lang="en-US" sz="1600" dirty="0" smtClean="0">
                <a:latin typeface="Georgia"/>
                <a:cs typeface="Georgia"/>
              </a:rPr>
              <a:t>Model </a:t>
            </a:r>
          </a:p>
          <a:p>
            <a:pPr algn="ctr"/>
            <a:r>
              <a:rPr lang="en-US" sz="1600" dirty="0" smtClean="0">
                <a:latin typeface="Georgia"/>
                <a:cs typeface="Georgia"/>
              </a:rPr>
              <a:t>function</a:t>
            </a:r>
            <a:endParaRPr lang="en-US" sz="1600" dirty="0">
              <a:latin typeface="Georgia"/>
              <a:cs typeface="Georgia"/>
            </a:endParaRPr>
          </a:p>
        </p:txBody>
      </p:sp>
      <p:sp>
        <p:nvSpPr>
          <p:cNvPr id="6" name="Explosion 1 5"/>
          <p:cNvSpPr/>
          <p:nvPr/>
        </p:nvSpPr>
        <p:spPr>
          <a:xfrm>
            <a:off x="7805818" y="2261476"/>
            <a:ext cx="1913783" cy="2166042"/>
          </a:xfrm>
          <a:prstGeom prst="irregularSeal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sp>
        <p:nvSpPr>
          <p:cNvPr id="11" name="Slide Number Placeholder 10"/>
          <p:cNvSpPr>
            <a:spLocks noGrp="1"/>
          </p:cNvSpPr>
          <p:nvPr>
            <p:ph type="sldNum" sz="quarter" idx="12"/>
          </p:nvPr>
        </p:nvSpPr>
        <p:spPr/>
        <p:txBody>
          <a:bodyPr/>
          <a:lstStyle/>
          <a:p>
            <a:fld id="{C2D29DEA-C2FF-4F9C-8F85-7923E6F9F7B8}" type="slidenum">
              <a:rPr lang="en-US" smtClean="0"/>
              <a:t>71</a:t>
            </a:fld>
            <a:endParaRPr lang="en-US"/>
          </a:p>
        </p:txBody>
      </p:sp>
      <p:sp>
        <p:nvSpPr>
          <p:cNvPr id="21" name="TextBox 20"/>
          <p:cNvSpPr txBox="1"/>
          <p:nvPr/>
        </p:nvSpPr>
        <p:spPr>
          <a:xfrm>
            <a:off x="10059394" y="3469394"/>
            <a:ext cx="1396649" cy="646331"/>
          </a:xfrm>
          <a:prstGeom prst="rect">
            <a:avLst/>
          </a:prstGeom>
          <a:noFill/>
        </p:spPr>
        <p:txBody>
          <a:bodyPr wrap="none" rtlCol="0">
            <a:spAutoFit/>
          </a:bodyPr>
          <a:lstStyle/>
          <a:p>
            <a:pPr algn="ctr"/>
            <a:r>
              <a:rPr lang="en-US" dirty="0" smtClean="0">
                <a:latin typeface="Georgia"/>
                <a:cs typeface="Georgia"/>
              </a:rPr>
              <a:t>Output </a:t>
            </a:r>
          </a:p>
          <a:p>
            <a:pPr algn="ctr"/>
            <a:r>
              <a:rPr lang="en-US" dirty="0" smtClean="0">
                <a:latin typeface="Georgia"/>
                <a:cs typeface="Georgia"/>
              </a:rPr>
              <a:t>distribution</a:t>
            </a:r>
            <a:endParaRPr lang="en-US" dirty="0">
              <a:latin typeface="Georgia"/>
              <a:cs typeface="Georgia"/>
            </a:endParaRPr>
          </a:p>
        </p:txBody>
      </p:sp>
      <p:pic>
        <p:nvPicPr>
          <p:cNvPr id="22" name="Picture 21" descr="Iron_Trees.jpg"/>
          <p:cNvPicPr>
            <a:picLocks noChangeAspect="1"/>
          </p:cNvPicPr>
          <p:nvPr/>
        </p:nvPicPr>
        <p:blipFill rotWithShape="1">
          <a:blip r:embed="rId2">
            <a:alphaModFix amt="47000"/>
            <a:duotone>
              <a:schemeClr val="accent2">
                <a:shade val="45000"/>
                <a:satMod val="135000"/>
              </a:schemeClr>
              <a:prstClr val="white"/>
            </a:duotone>
            <a:extLst>
              <a:ext uri="{28A0092B-C50C-407E-A947-70E740481C1C}">
                <a14:useLocalDpi xmlns:a14="http://schemas.microsoft.com/office/drawing/2010/main" val="0"/>
              </a:ext>
            </a:extLst>
          </a:blip>
          <a:srcRect b="14910"/>
          <a:stretch/>
        </p:blipFill>
        <p:spPr>
          <a:xfrm>
            <a:off x="9961218" y="2717729"/>
            <a:ext cx="1535044" cy="852286"/>
          </a:xfrm>
          <a:prstGeom prst="rect">
            <a:avLst/>
          </a:prstGeom>
        </p:spPr>
      </p:pic>
      <p:pic>
        <p:nvPicPr>
          <p:cNvPr id="23" name="Picture 22" descr="Iron_notrees.jpg"/>
          <p:cNvPicPr>
            <a:picLocks noChangeAspect="1"/>
          </p:cNvPicPr>
          <p:nvPr/>
        </p:nvPicPr>
        <p:blipFill rotWithShape="1">
          <a:blip r:embed="rId3">
            <a:alphaModFix amt="47000"/>
            <a:duotone>
              <a:schemeClr val="accent5">
                <a:shade val="45000"/>
                <a:satMod val="135000"/>
              </a:schemeClr>
              <a:prstClr val="white"/>
            </a:duotone>
            <a:extLst>
              <a:ext uri="{28A0092B-C50C-407E-A947-70E740481C1C}">
                <a14:useLocalDpi xmlns:a14="http://schemas.microsoft.com/office/drawing/2010/main" val="0"/>
              </a:ext>
            </a:extLst>
          </a:blip>
          <a:srcRect r="32347" b="15263"/>
          <a:stretch/>
        </p:blipFill>
        <p:spPr>
          <a:xfrm>
            <a:off x="10226262" y="2705672"/>
            <a:ext cx="1314175" cy="864922"/>
          </a:xfrm>
          <a:prstGeom prst="rect">
            <a:avLst/>
          </a:prstGeom>
        </p:spPr>
      </p:pic>
      <p:sp>
        <p:nvSpPr>
          <p:cNvPr id="24"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
        <p:nvSpPr>
          <p:cNvPr id="12" name="Explosion 1 11"/>
          <p:cNvSpPr/>
          <p:nvPr/>
        </p:nvSpPr>
        <p:spPr>
          <a:xfrm>
            <a:off x="1938928" y="2903097"/>
            <a:ext cx="1088521" cy="1213404"/>
          </a:xfrm>
          <a:prstGeom prst="irregularSeal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sp>
        <p:nvSpPr>
          <p:cNvPr id="13" name="Explosion 1 12"/>
          <p:cNvSpPr/>
          <p:nvPr/>
        </p:nvSpPr>
        <p:spPr>
          <a:xfrm>
            <a:off x="634969" y="4116501"/>
            <a:ext cx="4283784" cy="1111342"/>
          </a:xfrm>
          <a:prstGeom prst="irregularSeal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sp>
        <p:nvSpPr>
          <p:cNvPr id="14" name="Rectangle 13"/>
          <p:cNvSpPr/>
          <p:nvPr/>
        </p:nvSpPr>
        <p:spPr>
          <a:xfrm>
            <a:off x="5960220" y="6520259"/>
            <a:ext cx="6096001" cy="276999"/>
          </a:xfrm>
          <a:prstGeom prst="rect">
            <a:avLst/>
          </a:prstGeom>
        </p:spPr>
        <p:txBody>
          <a:bodyPr>
            <a:spAutoFit/>
          </a:bodyPr>
          <a:lstStyle/>
          <a:p>
            <a:r>
              <a:rPr lang="en-US" sz="1200" dirty="0" err="1">
                <a:solidFill>
                  <a:srgbClr val="7F7F7F"/>
                </a:solidFill>
                <a:latin typeface="Georgia"/>
                <a:cs typeface="Georgia"/>
              </a:rPr>
              <a:t>Luedeling</a:t>
            </a:r>
            <a:r>
              <a:rPr lang="en-US" sz="1200" dirty="0">
                <a:solidFill>
                  <a:srgbClr val="7F7F7F"/>
                </a:solidFill>
                <a:latin typeface="Georgia"/>
                <a:cs typeface="Georgia"/>
              </a:rPr>
              <a:t>, E., and </a:t>
            </a:r>
            <a:r>
              <a:rPr lang="en-US" sz="1200" dirty="0" err="1">
                <a:solidFill>
                  <a:srgbClr val="7F7F7F"/>
                </a:solidFill>
                <a:latin typeface="Georgia"/>
                <a:cs typeface="Georgia"/>
              </a:rPr>
              <a:t>Goehring</a:t>
            </a:r>
            <a:r>
              <a:rPr lang="en-US" sz="1200" dirty="0">
                <a:solidFill>
                  <a:srgbClr val="7F7F7F"/>
                </a:solidFill>
                <a:latin typeface="Georgia"/>
                <a:cs typeface="Georgia"/>
              </a:rPr>
              <a:t>, L., 2017. R programming language. </a:t>
            </a:r>
            <a:r>
              <a:rPr lang="en-US" sz="1200" dirty="0" smtClean="0">
                <a:solidFill>
                  <a:srgbClr val="7F7F7F"/>
                </a:solidFill>
                <a:latin typeface="Georgia"/>
                <a:cs typeface="Georgia"/>
              </a:rPr>
              <a:t>Version1.103.7</a:t>
            </a:r>
            <a:r>
              <a:rPr lang="en-US" sz="1200" dirty="0">
                <a:solidFill>
                  <a:srgbClr val="7F7F7F"/>
                </a:solidFill>
                <a:latin typeface="Georgia"/>
                <a:cs typeface="Georgia"/>
              </a:rPr>
              <a:t>. </a:t>
            </a:r>
          </a:p>
        </p:txBody>
      </p:sp>
      <p:sp>
        <p:nvSpPr>
          <p:cNvPr id="15" name="Content Placeholder 4"/>
          <p:cNvSpPr txBox="1">
            <a:spLocks/>
          </p:cNvSpPr>
          <p:nvPr/>
        </p:nvSpPr>
        <p:spPr>
          <a:xfrm>
            <a:off x="199609" y="6439764"/>
            <a:ext cx="5888853" cy="3413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latin typeface="Georgia"/>
                <a:cs typeface="Georgia"/>
              </a:rPr>
              <a:t>Implemented with the </a:t>
            </a:r>
            <a:r>
              <a:rPr lang="en-US" sz="1800" b="1" dirty="0" err="1" smtClean="0">
                <a:latin typeface="Georgia"/>
                <a:cs typeface="Georgia"/>
              </a:rPr>
              <a:t>decisionSupport</a:t>
            </a:r>
            <a:r>
              <a:rPr lang="en-US" sz="1800" dirty="0" smtClean="0">
                <a:latin typeface="Georgia"/>
                <a:cs typeface="Georgia"/>
              </a:rPr>
              <a:t> R package</a:t>
            </a:r>
            <a:endParaRPr lang="en-US" sz="1800" dirty="0">
              <a:latin typeface="Georgia"/>
              <a:cs typeface="Georgia"/>
            </a:endParaRPr>
          </a:p>
        </p:txBody>
      </p:sp>
      <p:cxnSp>
        <p:nvCxnSpPr>
          <p:cNvPr id="18" name="Straight Arrow Connector 17"/>
          <p:cNvCxnSpPr/>
          <p:nvPr/>
        </p:nvCxnSpPr>
        <p:spPr>
          <a:xfrm>
            <a:off x="9675409" y="3217448"/>
            <a:ext cx="369232" cy="0"/>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403810" y="1349486"/>
            <a:ext cx="2834690" cy="369332"/>
          </a:xfrm>
          <a:prstGeom prst="rect">
            <a:avLst/>
          </a:prstGeom>
          <a:noFill/>
        </p:spPr>
        <p:txBody>
          <a:bodyPr wrap="square" rtlCol="0">
            <a:spAutoFit/>
          </a:bodyPr>
          <a:lstStyle/>
          <a:p>
            <a:r>
              <a:rPr lang="en-US" dirty="0" err="1" smtClean="0">
                <a:latin typeface="Georgia"/>
                <a:cs typeface="Georgia"/>
              </a:rPr>
              <a:t>welfareDecisionAnalysis</a:t>
            </a:r>
            <a:r>
              <a:rPr lang="en-US" dirty="0" smtClean="0">
                <a:latin typeface="Georgia"/>
                <a:cs typeface="Georgia"/>
              </a:rPr>
              <a:t>()</a:t>
            </a:r>
            <a:endParaRPr lang="en-US" dirty="0">
              <a:latin typeface="Georgia"/>
              <a:cs typeface="Georgia"/>
            </a:endParaRPr>
          </a:p>
        </p:txBody>
      </p:sp>
      <p:sp>
        <p:nvSpPr>
          <p:cNvPr id="7" name="Rectangle 6"/>
          <p:cNvSpPr/>
          <p:nvPr/>
        </p:nvSpPr>
        <p:spPr>
          <a:xfrm>
            <a:off x="7516004" y="5070104"/>
            <a:ext cx="2244124" cy="369332"/>
          </a:xfrm>
          <a:prstGeom prst="rect">
            <a:avLst/>
          </a:prstGeom>
        </p:spPr>
        <p:txBody>
          <a:bodyPr wrap="none">
            <a:spAutoFit/>
          </a:bodyPr>
          <a:lstStyle/>
          <a:p>
            <a:r>
              <a:rPr lang="en-US" dirty="0" err="1" smtClean="0">
                <a:latin typeface="Georgia"/>
                <a:cs typeface="Georgia"/>
              </a:rPr>
              <a:t>plsr.mcSimulation</a:t>
            </a:r>
            <a:r>
              <a:rPr lang="en-US" dirty="0" smtClean="0">
                <a:latin typeface="Georgia"/>
                <a:cs typeface="Georgia"/>
              </a:rPr>
              <a:t>()</a:t>
            </a:r>
            <a:endParaRPr lang="en-US" dirty="0">
              <a:latin typeface="Georgia"/>
              <a:cs typeface="Georgia"/>
            </a:endParaRPr>
          </a:p>
        </p:txBody>
      </p:sp>
      <p:sp>
        <p:nvSpPr>
          <p:cNvPr id="8" name="Rectangle 7"/>
          <p:cNvSpPr/>
          <p:nvPr/>
        </p:nvSpPr>
        <p:spPr>
          <a:xfrm>
            <a:off x="2145785" y="3267015"/>
            <a:ext cx="742361" cy="369332"/>
          </a:xfrm>
          <a:prstGeom prst="rect">
            <a:avLst/>
          </a:prstGeom>
        </p:spPr>
        <p:txBody>
          <a:bodyPr wrap="none">
            <a:spAutoFit/>
          </a:bodyPr>
          <a:lstStyle/>
          <a:p>
            <a:r>
              <a:rPr lang="en-US" dirty="0" smtClean="0">
                <a:latin typeface="Georgia"/>
                <a:cs typeface="Georgia"/>
              </a:rPr>
              <a:t>VIP()</a:t>
            </a:r>
            <a:endParaRPr lang="en-US" dirty="0">
              <a:latin typeface="Georgia"/>
              <a:cs typeface="Georgia"/>
            </a:endParaRPr>
          </a:p>
        </p:txBody>
      </p:sp>
      <p:sp>
        <p:nvSpPr>
          <p:cNvPr id="9" name="Rectangle 8"/>
          <p:cNvSpPr/>
          <p:nvPr/>
        </p:nvSpPr>
        <p:spPr>
          <a:xfrm>
            <a:off x="1268313" y="4423717"/>
            <a:ext cx="2980578" cy="369332"/>
          </a:xfrm>
          <a:prstGeom prst="rect">
            <a:avLst/>
          </a:prstGeom>
        </p:spPr>
        <p:txBody>
          <a:bodyPr wrap="none">
            <a:spAutoFit/>
          </a:bodyPr>
          <a:lstStyle/>
          <a:p>
            <a:r>
              <a:rPr lang="en-US" dirty="0" err="1" smtClean="0">
                <a:latin typeface="Georgia"/>
                <a:cs typeface="Georgia"/>
              </a:rPr>
              <a:t>individualEvpiSimulation</a:t>
            </a:r>
            <a:r>
              <a:rPr lang="en-US" dirty="0" smtClean="0">
                <a:latin typeface="Georgia"/>
                <a:cs typeface="Georgia"/>
              </a:rPr>
              <a:t>()</a:t>
            </a:r>
            <a:endParaRPr lang="en-US" dirty="0">
              <a:latin typeface="Georgia"/>
              <a:cs typeface="Georgia"/>
            </a:endParaRPr>
          </a:p>
        </p:txBody>
      </p:sp>
      <p:sp>
        <p:nvSpPr>
          <p:cNvPr id="25" name="Explosion 1 24"/>
          <p:cNvSpPr/>
          <p:nvPr/>
        </p:nvSpPr>
        <p:spPr>
          <a:xfrm>
            <a:off x="1746168" y="1077321"/>
            <a:ext cx="4311458" cy="975259"/>
          </a:xfrm>
          <a:prstGeom prst="irregularSeal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sp>
        <p:nvSpPr>
          <p:cNvPr id="26" name="Explosion 1 25"/>
          <p:cNvSpPr/>
          <p:nvPr/>
        </p:nvSpPr>
        <p:spPr>
          <a:xfrm>
            <a:off x="6871287" y="4774233"/>
            <a:ext cx="3472385" cy="1054641"/>
          </a:xfrm>
          <a:prstGeom prst="irregularSeal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sp>
        <p:nvSpPr>
          <p:cNvPr id="19" name="Rectangle 18"/>
          <p:cNvSpPr/>
          <p:nvPr/>
        </p:nvSpPr>
        <p:spPr>
          <a:xfrm>
            <a:off x="1847523" y="2280414"/>
            <a:ext cx="1492904" cy="369332"/>
          </a:xfrm>
          <a:prstGeom prst="rect">
            <a:avLst/>
          </a:prstGeom>
        </p:spPr>
        <p:txBody>
          <a:bodyPr wrap="none">
            <a:spAutoFit/>
          </a:bodyPr>
          <a:lstStyle/>
          <a:p>
            <a:r>
              <a:rPr lang="en-US" dirty="0" err="1" smtClean="0">
                <a:latin typeface="Georgia"/>
                <a:cs typeface="Georgia"/>
              </a:rPr>
              <a:t>make_CPT</a:t>
            </a:r>
            <a:r>
              <a:rPr lang="en-US" dirty="0" smtClean="0">
                <a:latin typeface="Georgia"/>
                <a:cs typeface="Georgia"/>
              </a:rPr>
              <a:t>()</a:t>
            </a:r>
            <a:endParaRPr lang="en-US" dirty="0">
              <a:latin typeface="Georgia"/>
              <a:cs typeface="Georgia"/>
            </a:endParaRPr>
          </a:p>
        </p:txBody>
      </p:sp>
      <p:sp>
        <p:nvSpPr>
          <p:cNvPr id="20" name="Rectangle 19"/>
          <p:cNvSpPr/>
          <p:nvPr/>
        </p:nvSpPr>
        <p:spPr>
          <a:xfrm>
            <a:off x="4148463" y="5251554"/>
            <a:ext cx="1963135" cy="369332"/>
          </a:xfrm>
          <a:prstGeom prst="rect">
            <a:avLst/>
          </a:prstGeom>
        </p:spPr>
        <p:txBody>
          <a:bodyPr wrap="none">
            <a:spAutoFit/>
          </a:bodyPr>
          <a:lstStyle/>
          <a:p>
            <a:r>
              <a:rPr lang="en-US" dirty="0" err="1">
                <a:latin typeface="Georgia"/>
                <a:cs typeface="Georgia"/>
              </a:rPr>
              <a:t>gompertz_yield</a:t>
            </a:r>
            <a:r>
              <a:rPr lang="en-US" dirty="0">
                <a:latin typeface="Georgia"/>
                <a:cs typeface="Georgia"/>
              </a:rPr>
              <a:t>()</a:t>
            </a:r>
          </a:p>
        </p:txBody>
      </p:sp>
      <p:sp>
        <p:nvSpPr>
          <p:cNvPr id="27" name="Explosion 1 26"/>
          <p:cNvSpPr/>
          <p:nvPr/>
        </p:nvSpPr>
        <p:spPr>
          <a:xfrm>
            <a:off x="1440022" y="2097941"/>
            <a:ext cx="2519934" cy="771135"/>
          </a:xfrm>
          <a:prstGeom prst="irregularSeal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sp>
        <p:nvSpPr>
          <p:cNvPr id="28" name="Explosion 1 27"/>
          <p:cNvSpPr/>
          <p:nvPr/>
        </p:nvSpPr>
        <p:spPr>
          <a:xfrm>
            <a:off x="3480999" y="4921657"/>
            <a:ext cx="3186191" cy="1054641"/>
          </a:xfrm>
          <a:prstGeom prst="irregularSeal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sp>
        <p:nvSpPr>
          <p:cNvPr id="30" name="Rectangle 29"/>
          <p:cNvSpPr/>
          <p:nvPr/>
        </p:nvSpPr>
        <p:spPr>
          <a:xfrm>
            <a:off x="6839402" y="1214434"/>
            <a:ext cx="2027268" cy="369332"/>
          </a:xfrm>
          <a:prstGeom prst="rect">
            <a:avLst/>
          </a:prstGeom>
        </p:spPr>
        <p:txBody>
          <a:bodyPr wrap="none">
            <a:spAutoFit/>
          </a:bodyPr>
          <a:lstStyle/>
          <a:p>
            <a:r>
              <a:rPr lang="en-US" dirty="0" err="1" smtClean="0">
                <a:latin typeface="Georgia"/>
                <a:cs typeface="Georgia"/>
              </a:rPr>
              <a:t>decisionSupport</a:t>
            </a:r>
            <a:r>
              <a:rPr lang="en-US" dirty="0" smtClean="0">
                <a:latin typeface="Georgia"/>
                <a:cs typeface="Georgia"/>
              </a:rPr>
              <a:t>()</a:t>
            </a:r>
            <a:endParaRPr lang="en-US" dirty="0">
              <a:latin typeface="Georgia"/>
              <a:cs typeface="Georgia"/>
            </a:endParaRPr>
          </a:p>
        </p:txBody>
      </p:sp>
      <p:sp>
        <p:nvSpPr>
          <p:cNvPr id="31" name="Explosion 1 30"/>
          <p:cNvSpPr/>
          <p:nvPr/>
        </p:nvSpPr>
        <p:spPr>
          <a:xfrm>
            <a:off x="6338365" y="957556"/>
            <a:ext cx="3095481" cy="975259"/>
          </a:xfrm>
          <a:prstGeom prst="irregularSeal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Georgia"/>
              <a:cs typeface="Georgia"/>
            </a:endParaRPr>
          </a:p>
        </p:txBody>
      </p:sp>
      <p:cxnSp>
        <p:nvCxnSpPr>
          <p:cNvPr id="32" name="Straight Arrow Connector 31"/>
          <p:cNvCxnSpPr/>
          <p:nvPr/>
        </p:nvCxnSpPr>
        <p:spPr>
          <a:xfrm>
            <a:off x="7778388" y="1927838"/>
            <a:ext cx="623632" cy="737114"/>
          </a:xfrm>
          <a:prstGeom prst="straightConnector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261184" y="2029900"/>
            <a:ext cx="2562559" cy="963919"/>
          </a:xfrm>
          <a:prstGeom prst="straightConnector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206679" y="2630932"/>
            <a:ext cx="3537693" cy="589691"/>
          </a:xfrm>
          <a:prstGeom prst="straightConnector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5102441" y="3662893"/>
            <a:ext cx="2573898" cy="635052"/>
          </a:xfrm>
          <a:prstGeom prst="straightConnector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873477" y="3832995"/>
            <a:ext cx="2018299" cy="1031961"/>
          </a:xfrm>
          <a:prstGeom prst="straightConnector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027841" y="4105161"/>
            <a:ext cx="340163" cy="578351"/>
          </a:xfrm>
          <a:prstGeom prst="straightConnector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3344934" y="3470108"/>
            <a:ext cx="4388099" cy="90723"/>
          </a:xfrm>
          <a:prstGeom prst="straightConnector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07813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4003398" y="601860"/>
            <a:ext cx="3910714" cy="2977440"/>
            <a:chOff x="4003391" y="601858"/>
            <a:chExt cx="3910713" cy="2977440"/>
          </a:xfrm>
        </p:grpSpPr>
        <p:sp>
          <p:nvSpPr>
            <p:cNvPr id="18" name="TextBox 17"/>
            <p:cNvSpPr txBox="1"/>
            <p:nvPr/>
          </p:nvSpPr>
          <p:spPr>
            <a:xfrm rot="16200000">
              <a:off x="2730115" y="1875134"/>
              <a:ext cx="2977440" cy="430887"/>
            </a:xfrm>
            <a:prstGeom prst="rect">
              <a:avLst/>
            </a:prstGeom>
            <a:solidFill>
              <a:schemeClr val="bg1"/>
            </a:solidFill>
          </p:spPr>
          <p:txBody>
            <a:bodyPr wrap="square" lIns="0" tIns="0" rIns="0" bIns="0" rtlCol="0">
              <a:spAutoFit/>
            </a:bodyPr>
            <a:lstStyle/>
            <a:p>
              <a:pPr algn="ctr"/>
              <a:r>
                <a:rPr lang="en-US" sz="1400" dirty="0" smtClean="0">
                  <a:latin typeface="Georgia"/>
                  <a:cs typeface="Georgia"/>
                </a:rPr>
                <a:t>Micrograms Retinol Activity Equivalents</a:t>
              </a:r>
              <a:endParaRPr lang="en-US" sz="1400" dirty="0">
                <a:latin typeface="Georgia"/>
                <a:cs typeface="Georgia"/>
              </a:endParaRPr>
            </a:p>
          </p:txBody>
        </p:sp>
        <p:pic>
          <p:nvPicPr>
            <p:cNvPr id="50" name="Picture 49" descr="Screenshot 2018-06-19 10.51.58.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75707" y="601858"/>
              <a:ext cx="3438397" cy="2977439"/>
            </a:xfrm>
            <a:prstGeom prst="rect">
              <a:avLst/>
            </a:prstGeom>
          </p:spPr>
        </p:pic>
        <p:sp>
          <p:nvSpPr>
            <p:cNvPr id="51" name="Rectangle 50"/>
            <p:cNvSpPr/>
            <p:nvPr/>
          </p:nvSpPr>
          <p:spPr>
            <a:xfrm>
              <a:off x="6911836" y="603816"/>
              <a:ext cx="249825" cy="26026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grpSp>
      <p:pic>
        <p:nvPicPr>
          <p:cNvPr id="7" name="Picture 6"/>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78132" y="3568656"/>
            <a:ext cx="2966547" cy="551811"/>
          </a:xfrm>
          <a:prstGeom prst="rect">
            <a:avLst/>
          </a:prstGeom>
          <a:effectLst/>
        </p:spPr>
      </p:pic>
      <p:sp>
        <p:nvSpPr>
          <p:cNvPr id="17" name="Slide Number Placeholder 16"/>
          <p:cNvSpPr>
            <a:spLocks noGrp="1"/>
          </p:cNvSpPr>
          <p:nvPr>
            <p:ph type="sldNum" sz="quarter" idx="12"/>
          </p:nvPr>
        </p:nvSpPr>
        <p:spPr/>
        <p:txBody>
          <a:bodyPr/>
          <a:lstStyle/>
          <a:p>
            <a:fld id="{5DA48D9A-82B3-4787-BFBF-1265C54746D2}" type="slidenum">
              <a:rPr lang="en-US" smtClean="0"/>
              <a:t>72</a:t>
            </a:fld>
            <a:endParaRPr lang="en-US"/>
          </a:p>
        </p:txBody>
      </p:sp>
      <p:cxnSp>
        <p:nvCxnSpPr>
          <p:cNvPr id="26" name="Straight Arrow Connector 25"/>
          <p:cNvCxnSpPr/>
          <p:nvPr/>
        </p:nvCxnSpPr>
        <p:spPr>
          <a:xfrm flipH="1">
            <a:off x="8036069" y="3369850"/>
            <a:ext cx="1835931" cy="596601"/>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839642" y="912438"/>
            <a:ext cx="4007697" cy="1415772"/>
          </a:xfrm>
          <a:prstGeom prst="rect">
            <a:avLst/>
          </a:prstGeom>
          <a:noFill/>
        </p:spPr>
        <p:txBody>
          <a:bodyPr wrap="square" rtlCol="0">
            <a:spAutoFit/>
          </a:bodyPr>
          <a:lstStyle/>
          <a:p>
            <a:pPr algn="ctr"/>
            <a:r>
              <a:rPr lang="en-US" sz="1600" i="1" dirty="0">
                <a:latin typeface="Georgia"/>
                <a:cs typeface="Georgia"/>
              </a:rPr>
              <a:t>Estimated Average </a:t>
            </a:r>
            <a:r>
              <a:rPr lang="en-US" sz="1600" i="1" dirty="0" smtClean="0">
                <a:latin typeface="Georgia"/>
                <a:cs typeface="Georgia"/>
              </a:rPr>
              <a:t>Requirement. </a:t>
            </a:r>
          </a:p>
          <a:p>
            <a:pPr algn="ctr"/>
            <a:r>
              <a:rPr lang="en-US" sz="1400" dirty="0" smtClean="0">
                <a:latin typeface="Georgia"/>
                <a:cs typeface="Georgia"/>
              </a:rPr>
              <a:t>National </a:t>
            </a:r>
            <a:r>
              <a:rPr lang="en-US" sz="1400" dirty="0">
                <a:latin typeface="Georgia"/>
                <a:cs typeface="Georgia"/>
              </a:rPr>
              <a:t>Academies of Science, 2016. Interactive DRI for Healthcare Professionals. National Academies of Science, Food and Nutrition Information Center. </a:t>
            </a:r>
          </a:p>
          <a:p>
            <a:pPr algn="ctr"/>
            <a:r>
              <a:rPr lang="en-US" sz="1400" dirty="0">
                <a:latin typeface="Georgia"/>
                <a:cs typeface="Georgia"/>
              </a:rPr>
              <a:t>https://</a:t>
            </a:r>
            <a:r>
              <a:rPr lang="en-US" sz="1400" dirty="0" err="1">
                <a:latin typeface="Georgia"/>
                <a:cs typeface="Georgia"/>
              </a:rPr>
              <a:t>fnic</a:t>
            </a:r>
            <a:r>
              <a:rPr lang="en-US" sz="1400" dirty="0">
                <a:latin typeface="Georgia"/>
                <a:cs typeface="Georgia"/>
              </a:rPr>
              <a:t>. </a:t>
            </a:r>
            <a:r>
              <a:rPr lang="en-US" sz="1400" dirty="0" err="1">
                <a:latin typeface="Georgia"/>
                <a:cs typeface="Georgia"/>
              </a:rPr>
              <a:t>nal.usda.gov</a:t>
            </a:r>
            <a:r>
              <a:rPr lang="en-US" sz="1400" dirty="0">
                <a:latin typeface="Georgia"/>
                <a:cs typeface="Georgia"/>
              </a:rPr>
              <a:t>/</a:t>
            </a:r>
            <a:r>
              <a:rPr lang="en-US" sz="1400" dirty="0" err="1">
                <a:latin typeface="Georgia"/>
                <a:cs typeface="Georgia"/>
              </a:rPr>
              <a:t>fnic</a:t>
            </a:r>
            <a:r>
              <a:rPr lang="en-US" sz="1400" dirty="0">
                <a:latin typeface="Georgia"/>
                <a:cs typeface="Georgia"/>
              </a:rPr>
              <a:t>/</a:t>
            </a:r>
            <a:r>
              <a:rPr lang="en-US" sz="1400" dirty="0" err="1">
                <a:latin typeface="Georgia"/>
                <a:cs typeface="Georgia"/>
              </a:rPr>
              <a:t>interactiveDRI</a:t>
            </a:r>
            <a:r>
              <a:rPr lang="en-US" sz="1400" dirty="0">
                <a:latin typeface="Georgia"/>
                <a:cs typeface="Georgia"/>
              </a:rPr>
              <a:t>/ </a:t>
            </a:r>
          </a:p>
        </p:txBody>
      </p:sp>
      <p:cxnSp>
        <p:nvCxnSpPr>
          <p:cNvPr id="32" name="Straight Arrow Connector 31"/>
          <p:cNvCxnSpPr>
            <a:stCxn id="31" idx="1"/>
          </p:cNvCxnSpPr>
          <p:nvPr/>
        </p:nvCxnSpPr>
        <p:spPr>
          <a:xfrm flipH="1">
            <a:off x="6850738" y="1620324"/>
            <a:ext cx="988904" cy="7519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802783" y="2565047"/>
            <a:ext cx="2912815" cy="3518"/>
          </a:xfrm>
          <a:prstGeom prst="straightConnector1">
            <a:avLst/>
          </a:prstGeom>
          <a:ln w="38100"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35326" y="655870"/>
            <a:ext cx="3629231" cy="369332"/>
          </a:xfrm>
          <a:prstGeom prst="rect">
            <a:avLst/>
          </a:prstGeom>
          <a:noFill/>
        </p:spPr>
        <p:txBody>
          <a:bodyPr wrap="none" rtlCol="0">
            <a:spAutoFit/>
          </a:bodyPr>
          <a:lstStyle/>
          <a:p>
            <a:r>
              <a:rPr lang="en-US" b="1" dirty="0" smtClean="0">
                <a:latin typeface="Georgia"/>
                <a:cs typeface="Georgia"/>
              </a:rPr>
              <a:t>Model outcome distributions</a:t>
            </a:r>
            <a:endParaRPr lang="en-US" b="1" dirty="0">
              <a:latin typeface="Georgia"/>
              <a:cs typeface="Georgia"/>
            </a:endParaRPr>
          </a:p>
        </p:txBody>
      </p:sp>
      <p:sp>
        <p:nvSpPr>
          <p:cNvPr id="40" name="Rectangle 39"/>
          <p:cNvSpPr/>
          <p:nvPr/>
        </p:nvSpPr>
        <p:spPr>
          <a:xfrm>
            <a:off x="9025917" y="4662089"/>
            <a:ext cx="1399032" cy="274320"/>
          </a:xfrm>
          <a:prstGeom prst="rect">
            <a:avLst/>
          </a:prstGeom>
          <a:solidFill>
            <a:srgbClr val="EC5B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sp>
        <p:nvSpPr>
          <p:cNvPr id="41" name="Rectangle 40"/>
          <p:cNvSpPr/>
          <p:nvPr/>
        </p:nvSpPr>
        <p:spPr>
          <a:xfrm>
            <a:off x="10421845" y="4662124"/>
            <a:ext cx="1395351" cy="274385"/>
          </a:xfrm>
          <a:prstGeom prst="rect">
            <a:avLst/>
          </a:prstGeom>
          <a:solidFill>
            <a:srgbClr val="23AA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sp>
        <p:nvSpPr>
          <p:cNvPr id="42" name="TextBox 41"/>
          <p:cNvSpPr txBox="1"/>
          <p:nvPr/>
        </p:nvSpPr>
        <p:spPr>
          <a:xfrm>
            <a:off x="9037679" y="4611566"/>
            <a:ext cx="1412739" cy="276999"/>
          </a:xfrm>
          <a:prstGeom prst="rect">
            <a:avLst/>
          </a:prstGeom>
          <a:noFill/>
        </p:spPr>
        <p:txBody>
          <a:bodyPr wrap="square" rtlCol="0">
            <a:spAutoFit/>
          </a:bodyPr>
          <a:lstStyle/>
          <a:p>
            <a:pPr algn="ctr"/>
            <a:r>
              <a:rPr lang="en-US" sz="1200" b="1" dirty="0" smtClean="0">
                <a:latin typeface="Georgia"/>
                <a:cs typeface="Georgia"/>
              </a:rPr>
              <a:t>Vision 2040</a:t>
            </a:r>
            <a:endParaRPr lang="en-US" sz="1200" b="1" dirty="0">
              <a:latin typeface="Georgia"/>
              <a:cs typeface="Georgia"/>
            </a:endParaRPr>
          </a:p>
        </p:txBody>
      </p:sp>
      <p:sp>
        <p:nvSpPr>
          <p:cNvPr id="43" name="TextBox 42"/>
          <p:cNvSpPr txBox="1"/>
          <p:nvPr/>
        </p:nvSpPr>
        <p:spPr>
          <a:xfrm>
            <a:off x="10381619" y="4601442"/>
            <a:ext cx="1467656" cy="276999"/>
          </a:xfrm>
          <a:prstGeom prst="rect">
            <a:avLst/>
          </a:prstGeom>
          <a:noFill/>
        </p:spPr>
        <p:txBody>
          <a:bodyPr wrap="square" rtlCol="0">
            <a:spAutoFit/>
          </a:bodyPr>
          <a:lstStyle/>
          <a:p>
            <a:pPr algn="ctr"/>
            <a:r>
              <a:rPr lang="en-US" sz="1200" b="1" dirty="0" smtClean="0">
                <a:latin typeface="Georgia"/>
                <a:cs typeface="Georgia"/>
              </a:rPr>
              <a:t>Homegardens</a:t>
            </a:r>
            <a:endParaRPr lang="en-US" sz="1200" b="1" dirty="0">
              <a:latin typeface="Georgia"/>
              <a:cs typeface="Georgia"/>
            </a:endParaRPr>
          </a:p>
        </p:txBody>
      </p:sp>
      <p:sp>
        <p:nvSpPr>
          <p:cNvPr id="3" name="TextBox 2"/>
          <p:cNvSpPr txBox="1"/>
          <p:nvPr/>
        </p:nvSpPr>
        <p:spPr>
          <a:xfrm>
            <a:off x="3685303" y="4121648"/>
            <a:ext cx="5437456" cy="369332"/>
          </a:xfrm>
          <a:prstGeom prst="rect">
            <a:avLst/>
          </a:prstGeom>
          <a:noFill/>
        </p:spPr>
        <p:txBody>
          <a:bodyPr wrap="none" rtlCol="0">
            <a:spAutoFit/>
          </a:bodyPr>
          <a:lstStyle/>
          <a:p>
            <a:r>
              <a:rPr lang="en-US" dirty="0" smtClean="0">
                <a:latin typeface="Georgia"/>
                <a:cs typeface="Georgia"/>
              </a:rPr>
              <a:t>% confidence in superior production in each system</a:t>
            </a:r>
            <a:endParaRPr lang="en-US" dirty="0">
              <a:latin typeface="Georgia"/>
              <a:cs typeface="Georgia"/>
            </a:endParaRPr>
          </a:p>
        </p:txBody>
      </p:sp>
      <p:sp>
        <p:nvSpPr>
          <p:cNvPr id="28" name="TextBox 27"/>
          <p:cNvSpPr txBox="1"/>
          <p:nvPr/>
        </p:nvSpPr>
        <p:spPr>
          <a:xfrm>
            <a:off x="10059394" y="3469394"/>
            <a:ext cx="1396649" cy="646331"/>
          </a:xfrm>
          <a:prstGeom prst="rect">
            <a:avLst/>
          </a:prstGeom>
          <a:noFill/>
        </p:spPr>
        <p:txBody>
          <a:bodyPr wrap="none" rtlCol="0">
            <a:spAutoFit/>
          </a:bodyPr>
          <a:lstStyle/>
          <a:p>
            <a:pPr algn="ctr"/>
            <a:r>
              <a:rPr lang="en-US" dirty="0" smtClean="0">
                <a:latin typeface="Georgia"/>
                <a:cs typeface="Georgia"/>
              </a:rPr>
              <a:t>Output </a:t>
            </a:r>
          </a:p>
          <a:p>
            <a:pPr algn="ctr"/>
            <a:r>
              <a:rPr lang="en-US" dirty="0" smtClean="0">
                <a:latin typeface="Georgia"/>
                <a:cs typeface="Georgia"/>
              </a:rPr>
              <a:t>distribution</a:t>
            </a:r>
            <a:endParaRPr lang="en-US" dirty="0">
              <a:latin typeface="Georgia"/>
              <a:cs typeface="Georgia"/>
            </a:endParaRPr>
          </a:p>
        </p:txBody>
      </p:sp>
      <p:pic>
        <p:nvPicPr>
          <p:cNvPr id="29" name="Picture 28" descr="Iron_Trees.jpg"/>
          <p:cNvPicPr>
            <a:picLocks noChangeAspect="1"/>
          </p:cNvPicPr>
          <p:nvPr/>
        </p:nvPicPr>
        <p:blipFill rotWithShape="1">
          <a:blip r:embed="rId5">
            <a:alphaModFix amt="47000"/>
            <a:duotone>
              <a:schemeClr val="accent2">
                <a:shade val="45000"/>
                <a:satMod val="135000"/>
              </a:schemeClr>
              <a:prstClr val="white"/>
            </a:duotone>
            <a:extLst>
              <a:ext uri="{28A0092B-C50C-407E-A947-70E740481C1C}">
                <a14:useLocalDpi xmlns:a14="http://schemas.microsoft.com/office/drawing/2010/main" val="0"/>
              </a:ext>
            </a:extLst>
          </a:blip>
          <a:srcRect b="14910"/>
          <a:stretch/>
        </p:blipFill>
        <p:spPr>
          <a:xfrm>
            <a:off x="9961218" y="2717729"/>
            <a:ext cx="1535044" cy="852286"/>
          </a:xfrm>
          <a:prstGeom prst="rect">
            <a:avLst/>
          </a:prstGeom>
        </p:spPr>
      </p:pic>
      <p:pic>
        <p:nvPicPr>
          <p:cNvPr id="30" name="Picture 29" descr="Iron_notrees.jpg"/>
          <p:cNvPicPr>
            <a:picLocks noChangeAspect="1"/>
          </p:cNvPicPr>
          <p:nvPr/>
        </p:nvPicPr>
        <p:blipFill rotWithShape="1">
          <a:blip r:embed="rId6">
            <a:alphaModFix amt="47000"/>
            <a:duotone>
              <a:schemeClr val="accent5">
                <a:shade val="45000"/>
                <a:satMod val="135000"/>
              </a:schemeClr>
              <a:prstClr val="white"/>
            </a:duotone>
            <a:extLst>
              <a:ext uri="{28A0092B-C50C-407E-A947-70E740481C1C}">
                <a14:useLocalDpi xmlns:a14="http://schemas.microsoft.com/office/drawing/2010/main" val="0"/>
              </a:ext>
            </a:extLst>
          </a:blip>
          <a:srcRect r="32347" b="15263"/>
          <a:stretch/>
        </p:blipFill>
        <p:spPr>
          <a:xfrm>
            <a:off x="10226262" y="2705672"/>
            <a:ext cx="1314175" cy="864922"/>
          </a:xfrm>
          <a:prstGeom prst="rect">
            <a:avLst/>
          </a:prstGeom>
        </p:spPr>
      </p:pic>
      <p:sp>
        <p:nvSpPr>
          <p:cNvPr id="33"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Tree>
    <p:extLst>
      <p:ext uri="{BB962C8B-B14F-4D97-AF65-F5344CB8AC3E}">
        <p14:creationId xmlns:p14="http://schemas.microsoft.com/office/powerpoint/2010/main" val="3820072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0" grpId="0" animBg="1"/>
      <p:bldP spid="41" grpId="0" animBg="1"/>
      <p:bldP spid="42" grpId="0"/>
      <p:bldP spid="4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67771" y="1078537"/>
            <a:ext cx="3029371" cy="851423"/>
          </a:xfrm>
          <a:prstGeom prst="rect">
            <a:avLst/>
          </a:prstGeom>
          <a:effectLst/>
        </p:spPr>
      </p:pic>
      <p:pic>
        <p:nvPicPr>
          <p:cNvPr id="5" name="Picture 4"/>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96055" y="4652069"/>
            <a:ext cx="2948620" cy="520245"/>
          </a:xfrm>
          <a:prstGeom prst="rect">
            <a:avLst/>
          </a:prstGeom>
          <a:effectLst/>
        </p:spPr>
      </p:pic>
      <p:pic>
        <p:nvPicPr>
          <p:cNvPr id="6" name="Picture 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67774" y="1967090"/>
            <a:ext cx="3206225" cy="833717"/>
          </a:xfrm>
          <a:prstGeom prst="rect">
            <a:avLst/>
          </a:prstGeom>
          <a:effectLst/>
        </p:spPr>
      </p:pic>
      <p:pic>
        <p:nvPicPr>
          <p:cNvPr id="7" name="Picture 6"/>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78132" y="3568656"/>
            <a:ext cx="2966547" cy="551811"/>
          </a:xfrm>
          <a:prstGeom prst="rect">
            <a:avLst/>
          </a:prstGeom>
          <a:effectLst/>
        </p:spPr>
      </p:pic>
      <p:pic>
        <p:nvPicPr>
          <p:cNvPr id="8" name="Picture 7"/>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67771" y="4105415"/>
            <a:ext cx="2876923" cy="542697"/>
          </a:xfrm>
          <a:prstGeom prst="rect">
            <a:avLst/>
          </a:prstGeom>
          <a:effectLst/>
        </p:spPr>
      </p:pic>
      <p:pic>
        <p:nvPicPr>
          <p:cNvPr id="9" name="Picture 8"/>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67774" y="2833159"/>
            <a:ext cx="3179337" cy="614210"/>
          </a:xfrm>
          <a:prstGeom prst="rect">
            <a:avLst/>
          </a:prstGeom>
          <a:effectLst/>
        </p:spPr>
      </p:pic>
      <p:sp>
        <p:nvSpPr>
          <p:cNvPr id="12" name="TextBox 11"/>
          <p:cNvSpPr txBox="1"/>
          <p:nvPr/>
        </p:nvSpPr>
        <p:spPr>
          <a:xfrm>
            <a:off x="3339276" y="1907780"/>
            <a:ext cx="1219111" cy="830997"/>
          </a:xfrm>
          <a:prstGeom prst="rect">
            <a:avLst/>
          </a:prstGeom>
          <a:noFill/>
        </p:spPr>
        <p:txBody>
          <a:bodyPr wrap="square" rtlCol="0">
            <a:spAutoFit/>
          </a:bodyPr>
          <a:lstStyle/>
          <a:p>
            <a:pPr algn="ctr"/>
            <a:r>
              <a:rPr lang="en-US" sz="1600" dirty="0" smtClean="0">
                <a:latin typeface="Georgia"/>
                <a:cs typeface="Georgia"/>
              </a:rPr>
              <a:t>Key knowledge gaps</a:t>
            </a:r>
            <a:endParaRPr lang="en-US" sz="1600" dirty="0">
              <a:latin typeface="Georgia"/>
              <a:cs typeface="Georgia"/>
            </a:endParaRPr>
          </a:p>
        </p:txBody>
      </p:sp>
      <p:cxnSp>
        <p:nvCxnSpPr>
          <p:cNvPr id="15" name="Straight Arrow Connector 14"/>
          <p:cNvCxnSpPr/>
          <p:nvPr/>
        </p:nvCxnSpPr>
        <p:spPr>
          <a:xfrm flipV="1">
            <a:off x="4220455" y="1884323"/>
            <a:ext cx="921784" cy="302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5DA48D9A-82B3-4787-BFBF-1265C54746D2}" type="slidenum">
              <a:rPr lang="en-US" smtClean="0"/>
              <a:t>73</a:t>
            </a:fld>
            <a:endParaRPr lang="en-US"/>
          </a:p>
        </p:txBody>
      </p:sp>
      <p:cxnSp>
        <p:nvCxnSpPr>
          <p:cNvPr id="22" name="Straight Arrow Connector 21"/>
          <p:cNvCxnSpPr/>
          <p:nvPr/>
        </p:nvCxnSpPr>
        <p:spPr>
          <a:xfrm flipH="1" flipV="1">
            <a:off x="7984005" y="1957236"/>
            <a:ext cx="1894511" cy="1415845"/>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7848683" y="2727584"/>
            <a:ext cx="2023300" cy="642264"/>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8015250" y="3369848"/>
            <a:ext cx="1856749" cy="1221238"/>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8067298" y="3369886"/>
            <a:ext cx="1804703" cy="1700127"/>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8036069" y="3369850"/>
            <a:ext cx="1835931" cy="596601"/>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76959" y="655870"/>
            <a:ext cx="2350298" cy="369332"/>
          </a:xfrm>
          <a:prstGeom prst="rect">
            <a:avLst/>
          </a:prstGeom>
          <a:noFill/>
        </p:spPr>
        <p:txBody>
          <a:bodyPr wrap="none" rtlCol="0">
            <a:spAutoFit/>
          </a:bodyPr>
          <a:lstStyle/>
          <a:p>
            <a:r>
              <a:rPr lang="en-US" b="1" dirty="0" smtClean="0">
                <a:latin typeface="Georgia"/>
                <a:cs typeface="Georgia"/>
              </a:rPr>
              <a:t>Information value</a:t>
            </a:r>
            <a:endParaRPr lang="en-US" b="1" dirty="0">
              <a:latin typeface="Georgia"/>
              <a:cs typeface="Georgia"/>
            </a:endParaRPr>
          </a:p>
        </p:txBody>
      </p:sp>
      <p:sp>
        <p:nvSpPr>
          <p:cNvPr id="50" name="Rectangle 49"/>
          <p:cNvSpPr/>
          <p:nvPr/>
        </p:nvSpPr>
        <p:spPr>
          <a:xfrm>
            <a:off x="4" y="6550232"/>
            <a:ext cx="12192000" cy="307777"/>
          </a:xfrm>
          <a:prstGeom prst="rect">
            <a:avLst/>
          </a:prstGeom>
        </p:spPr>
        <p:txBody>
          <a:bodyPr wrap="square">
            <a:spAutoFit/>
          </a:bodyPr>
          <a:lstStyle/>
          <a:p>
            <a:r>
              <a:rPr lang="en-US" sz="1400" dirty="0" smtClean="0">
                <a:solidFill>
                  <a:srgbClr val="7F7F7F"/>
                </a:solidFill>
                <a:latin typeface="Georgia"/>
                <a:cs typeface="Georgia"/>
              </a:rPr>
              <a:t>Hubbard</a:t>
            </a:r>
            <a:r>
              <a:rPr lang="en-US" sz="1400" dirty="0">
                <a:solidFill>
                  <a:srgbClr val="7F7F7F"/>
                </a:solidFill>
                <a:latin typeface="Georgia"/>
                <a:cs typeface="Georgia"/>
              </a:rPr>
              <a:t>, D. W., 2014. How To Measure Anything: Finding the Value of Intangibles in </a:t>
            </a:r>
            <a:r>
              <a:rPr lang="en-US" sz="1400" dirty="0" smtClean="0">
                <a:solidFill>
                  <a:srgbClr val="7F7F7F"/>
                </a:solidFill>
                <a:latin typeface="Georgia"/>
                <a:cs typeface="Georgia"/>
              </a:rPr>
              <a:t>Business. John </a:t>
            </a:r>
            <a:r>
              <a:rPr lang="en-US" sz="1400" dirty="0">
                <a:solidFill>
                  <a:srgbClr val="7F7F7F"/>
                </a:solidFill>
                <a:latin typeface="Georgia"/>
                <a:cs typeface="Georgia"/>
              </a:rPr>
              <a:t>Wiley &amp; Sons, Hoboken, New Jersey.</a:t>
            </a:r>
          </a:p>
        </p:txBody>
      </p:sp>
      <p:sp>
        <p:nvSpPr>
          <p:cNvPr id="51" name="TextBox 50"/>
          <p:cNvSpPr txBox="1"/>
          <p:nvPr/>
        </p:nvSpPr>
        <p:spPr>
          <a:xfrm>
            <a:off x="4896454" y="4006774"/>
            <a:ext cx="3095206" cy="369332"/>
          </a:xfrm>
          <a:prstGeom prst="rect">
            <a:avLst/>
          </a:prstGeom>
          <a:noFill/>
        </p:spPr>
        <p:txBody>
          <a:bodyPr wrap="none" rtlCol="0">
            <a:spAutoFit/>
          </a:bodyPr>
          <a:lstStyle/>
          <a:p>
            <a:r>
              <a:rPr lang="en-US" dirty="0" smtClean="0">
                <a:latin typeface="Georgia"/>
                <a:cs typeface="Georgia"/>
              </a:rPr>
              <a:t>No knowledge gap identified</a:t>
            </a:r>
            <a:endParaRPr lang="en-US" dirty="0">
              <a:latin typeface="Georgia"/>
              <a:cs typeface="Georgia"/>
            </a:endParaRPr>
          </a:p>
        </p:txBody>
      </p:sp>
      <p:sp>
        <p:nvSpPr>
          <p:cNvPr id="29" name="Rectangle 28"/>
          <p:cNvSpPr/>
          <p:nvPr/>
        </p:nvSpPr>
        <p:spPr>
          <a:xfrm>
            <a:off x="9025917" y="4662089"/>
            <a:ext cx="1399032" cy="274320"/>
          </a:xfrm>
          <a:prstGeom prst="rect">
            <a:avLst/>
          </a:prstGeom>
          <a:solidFill>
            <a:srgbClr val="EC5B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sp>
        <p:nvSpPr>
          <p:cNvPr id="32" name="Rectangle 31"/>
          <p:cNvSpPr/>
          <p:nvPr/>
        </p:nvSpPr>
        <p:spPr>
          <a:xfrm>
            <a:off x="10421845" y="4662124"/>
            <a:ext cx="1395351" cy="274385"/>
          </a:xfrm>
          <a:prstGeom prst="rect">
            <a:avLst/>
          </a:prstGeom>
          <a:solidFill>
            <a:srgbClr val="23AA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sp>
        <p:nvSpPr>
          <p:cNvPr id="33" name="TextBox 32"/>
          <p:cNvSpPr txBox="1"/>
          <p:nvPr/>
        </p:nvSpPr>
        <p:spPr>
          <a:xfrm>
            <a:off x="9037679" y="4611566"/>
            <a:ext cx="1412739" cy="276999"/>
          </a:xfrm>
          <a:prstGeom prst="rect">
            <a:avLst/>
          </a:prstGeom>
          <a:noFill/>
        </p:spPr>
        <p:txBody>
          <a:bodyPr wrap="square" rtlCol="0">
            <a:spAutoFit/>
          </a:bodyPr>
          <a:lstStyle/>
          <a:p>
            <a:pPr algn="ctr"/>
            <a:r>
              <a:rPr lang="en-US" sz="1200" b="1" dirty="0" smtClean="0">
                <a:latin typeface="Georgia"/>
                <a:cs typeface="Georgia"/>
              </a:rPr>
              <a:t>Vision 2040</a:t>
            </a:r>
            <a:endParaRPr lang="en-US" sz="1200" b="1" dirty="0">
              <a:latin typeface="Georgia"/>
              <a:cs typeface="Georgia"/>
            </a:endParaRPr>
          </a:p>
        </p:txBody>
      </p:sp>
      <p:sp>
        <p:nvSpPr>
          <p:cNvPr id="35" name="TextBox 34"/>
          <p:cNvSpPr txBox="1"/>
          <p:nvPr/>
        </p:nvSpPr>
        <p:spPr>
          <a:xfrm>
            <a:off x="10381619" y="4601442"/>
            <a:ext cx="1467656" cy="276999"/>
          </a:xfrm>
          <a:prstGeom prst="rect">
            <a:avLst/>
          </a:prstGeom>
          <a:noFill/>
        </p:spPr>
        <p:txBody>
          <a:bodyPr wrap="square" rtlCol="0">
            <a:spAutoFit/>
          </a:bodyPr>
          <a:lstStyle/>
          <a:p>
            <a:pPr algn="ctr"/>
            <a:r>
              <a:rPr lang="en-US" sz="1200" b="1" dirty="0" smtClean="0">
                <a:latin typeface="Georgia"/>
                <a:cs typeface="Georgia"/>
              </a:rPr>
              <a:t>Homegardens</a:t>
            </a:r>
            <a:endParaRPr lang="en-US" sz="1200" b="1" dirty="0">
              <a:latin typeface="Georgia"/>
              <a:cs typeface="Georgia"/>
            </a:endParaRPr>
          </a:p>
        </p:txBody>
      </p:sp>
      <p:sp>
        <p:nvSpPr>
          <p:cNvPr id="39" name="TextBox 38"/>
          <p:cNvSpPr txBox="1"/>
          <p:nvPr/>
        </p:nvSpPr>
        <p:spPr>
          <a:xfrm>
            <a:off x="10059394" y="3469394"/>
            <a:ext cx="1396649" cy="646331"/>
          </a:xfrm>
          <a:prstGeom prst="rect">
            <a:avLst/>
          </a:prstGeom>
          <a:noFill/>
        </p:spPr>
        <p:txBody>
          <a:bodyPr wrap="none" rtlCol="0">
            <a:spAutoFit/>
          </a:bodyPr>
          <a:lstStyle/>
          <a:p>
            <a:pPr algn="ctr"/>
            <a:r>
              <a:rPr lang="en-US" dirty="0" smtClean="0">
                <a:latin typeface="Georgia"/>
                <a:cs typeface="Georgia"/>
              </a:rPr>
              <a:t>Output </a:t>
            </a:r>
          </a:p>
          <a:p>
            <a:pPr algn="ctr"/>
            <a:r>
              <a:rPr lang="en-US" dirty="0" smtClean="0">
                <a:latin typeface="Georgia"/>
                <a:cs typeface="Georgia"/>
              </a:rPr>
              <a:t>distribution</a:t>
            </a:r>
            <a:endParaRPr lang="en-US" dirty="0">
              <a:latin typeface="Georgia"/>
              <a:cs typeface="Georgia"/>
            </a:endParaRPr>
          </a:p>
        </p:txBody>
      </p:sp>
      <p:pic>
        <p:nvPicPr>
          <p:cNvPr id="40" name="Picture 39" descr="Iron_Trees.jpg"/>
          <p:cNvPicPr>
            <a:picLocks noChangeAspect="1"/>
          </p:cNvPicPr>
          <p:nvPr/>
        </p:nvPicPr>
        <p:blipFill rotWithShape="1">
          <a:blip r:embed="rId9">
            <a:alphaModFix amt="47000"/>
            <a:duotone>
              <a:schemeClr val="accent2">
                <a:shade val="45000"/>
                <a:satMod val="135000"/>
              </a:schemeClr>
              <a:prstClr val="white"/>
            </a:duotone>
            <a:extLst>
              <a:ext uri="{28A0092B-C50C-407E-A947-70E740481C1C}">
                <a14:useLocalDpi xmlns:a14="http://schemas.microsoft.com/office/drawing/2010/main" val="0"/>
              </a:ext>
            </a:extLst>
          </a:blip>
          <a:srcRect b="14910"/>
          <a:stretch/>
        </p:blipFill>
        <p:spPr>
          <a:xfrm>
            <a:off x="9961218" y="2717729"/>
            <a:ext cx="1535044" cy="852286"/>
          </a:xfrm>
          <a:prstGeom prst="rect">
            <a:avLst/>
          </a:prstGeom>
        </p:spPr>
      </p:pic>
      <p:pic>
        <p:nvPicPr>
          <p:cNvPr id="41" name="Picture 40" descr="Iron_notrees.jpg"/>
          <p:cNvPicPr>
            <a:picLocks noChangeAspect="1"/>
          </p:cNvPicPr>
          <p:nvPr/>
        </p:nvPicPr>
        <p:blipFill rotWithShape="1">
          <a:blip r:embed="rId10">
            <a:alphaModFix amt="47000"/>
            <a:duotone>
              <a:schemeClr val="accent5">
                <a:shade val="45000"/>
                <a:satMod val="135000"/>
              </a:schemeClr>
              <a:prstClr val="white"/>
            </a:duotone>
            <a:extLst>
              <a:ext uri="{28A0092B-C50C-407E-A947-70E740481C1C}">
                <a14:useLocalDpi xmlns:a14="http://schemas.microsoft.com/office/drawing/2010/main" val="0"/>
              </a:ext>
            </a:extLst>
          </a:blip>
          <a:srcRect r="32347" b="15263"/>
          <a:stretch/>
        </p:blipFill>
        <p:spPr>
          <a:xfrm>
            <a:off x="10226262" y="2705672"/>
            <a:ext cx="1314175" cy="864922"/>
          </a:xfrm>
          <a:prstGeom prst="rect">
            <a:avLst/>
          </a:prstGeom>
        </p:spPr>
      </p:pic>
      <p:sp>
        <p:nvSpPr>
          <p:cNvPr id="42" name="TextBox 41"/>
          <p:cNvSpPr txBox="1"/>
          <p:nvPr/>
        </p:nvSpPr>
        <p:spPr>
          <a:xfrm>
            <a:off x="31248" y="1863510"/>
            <a:ext cx="3487147" cy="523220"/>
          </a:xfrm>
          <a:prstGeom prst="rect">
            <a:avLst/>
          </a:prstGeom>
          <a:noFill/>
        </p:spPr>
        <p:txBody>
          <a:bodyPr wrap="square" rtlCol="0">
            <a:spAutoFit/>
          </a:bodyPr>
          <a:lstStyle/>
          <a:p>
            <a:pPr algn="ctr"/>
            <a:r>
              <a:rPr lang="en-US" sz="1400" b="1" dirty="0" smtClean="0">
                <a:latin typeface="Georgia"/>
                <a:cs typeface="Georgia"/>
              </a:rPr>
              <a:t>“The cost of being wrong times the chance of being wrong”</a:t>
            </a:r>
            <a:endParaRPr lang="en-US" sz="1400" b="1" dirty="0">
              <a:latin typeface="Georgia"/>
              <a:cs typeface="Georgia"/>
            </a:endParaRPr>
          </a:p>
        </p:txBody>
      </p:sp>
      <p:sp>
        <p:nvSpPr>
          <p:cNvPr id="43"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Tree>
    <p:extLst>
      <p:ext uri="{BB962C8B-B14F-4D97-AF65-F5344CB8AC3E}">
        <p14:creationId xmlns:p14="http://schemas.microsoft.com/office/powerpoint/2010/main" val="2234164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0" grpId="0"/>
      <p:bldP spid="51" grpId="0"/>
      <p:bldP spid="51"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Iron_Trees.jpg"/>
          <p:cNvPicPr>
            <a:picLocks noChangeAspect="1"/>
          </p:cNvPicPr>
          <p:nvPr/>
        </p:nvPicPr>
        <p:blipFill rotWithShape="1">
          <a:blip r:embed="rId3">
            <a:alphaModFix amt="47000"/>
            <a:duotone>
              <a:schemeClr val="accent2">
                <a:shade val="45000"/>
                <a:satMod val="135000"/>
              </a:schemeClr>
              <a:prstClr val="white"/>
            </a:duotone>
            <a:extLst>
              <a:ext uri="{28A0092B-C50C-407E-A947-70E740481C1C}">
                <a14:useLocalDpi xmlns:a14="http://schemas.microsoft.com/office/drawing/2010/main" val="0"/>
              </a:ext>
            </a:extLst>
          </a:blip>
          <a:srcRect b="14910"/>
          <a:stretch/>
        </p:blipFill>
        <p:spPr>
          <a:xfrm>
            <a:off x="9961218" y="2717729"/>
            <a:ext cx="1535044" cy="852286"/>
          </a:xfrm>
          <a:prstGeom prst="rect">
            <a:avLst/>
          </a:prstGeom>
        </p:spPr>
      </p:pic>
      <p:pic>
        <p:nvPicPr>
          <p:cNvPr id="33" name="Picture 32" descr="Iron_notrees.jpg"/>
          <p:cNvPicPr>
            <a:picLocks noChangeAspect="1"/>
          </p:cNvPicPr>
          <p:nvPr/>
        </p:nvPicPr>
        <p:blipFill rotWithShape="1">
          <a:blip r:embed="rId4">
            <a:alphaModFix amt="47000"/>
            <a:duotone>
              <a:schemeClr val="accent5">
                <a:shade val="45000"/>
                <a:satMod val="135000"/>
              </a:schemeClr>
              <a:prstClr val="white"/>
            </a:duotone>
            <a:extLst>
              <a:ext uri="{28A0092B-C50C-407E-A947-70E740481C1C}">
                <a14:useLocalDpi xmlns:a14="http://schemas.microsoft.com/office/drawing/2010/main" val="0"/>
              </a:ext>
            </a:extLst>
          </a:blip>
          <a:srcRect r="32347" b="15263"/>
          <a:stretch/>
        </p:blipFill>
        <p:spPr>
          <a:xfrm>
            <a:off x="10226262" y="2705672"/>
            <a:ext cx="1314175" cy="864922"/>
          </a:xfrm>
          <a:prstGeom prst="rect">
            <a:avLst/>
          </a:prstGeom>
        </p:spPr>
      </p:pic>
      <p:sp>
        <p:nvSpPr>
          <p:cNvPr id="3" name="Content Placeholder 8"/>
          <p:cNvSpPr txBox="1">
            <a:spLocks/>
          </p:cNvSpPr>
          <p:nvPr/>
        </p:nvSpPr>
        <p:spPr>
          <a:xfrm>
            <a:off x="120320" y="1026706"/>
            <a:ext cx="3637473" cy="4101785"/>
          </a:xfrm>
          <a:prstGeom prst="rect">
            <a:avLst/>
          </a:prstGeom>
          <a:noFill/>
          <a:ln>
            <a:noFill/>
          </a:ln>
          <a:effectLst>
            <a:softEdge rad="127000"/>
          </a:effectLst>
        </p:spPr>
        <p:txBody>
          <a:bodyPr vert="horz" lIns="182880" tIns="182880" rIns="182880" bIns="18288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smtClean="0">
              <a:latin typeface="Georgia"/>
              <a:cs typeface="Georgia"/>
            </a:endParaRPr>
          </a:p>
          <a:p>
            <a:r>
              <a:rPr lang="en-US" sz="2400" dirty="0" smtClean="0">
                <a:latin typeface="Georgia"/>
                <a:cs typeface="Georgia"/>
              </a:rPr>
              <a:t>All uncertain quantities estimated as plausible ranges</a:t>
            </a:r>
          </a:p>
          <a:p>
            <a:endParaRPr lang="en-US" sz="2400" dirty="0" smtClean="0">
              <a:latin typeface="Georgia"/>
              <a:cs typeface="Georgia"/>
            </a:endParaRPr>
          </a:p>
          <a:p>
            <a:r>
              <a:rPr lang="en-US" sz="2400" dirty="0" smtClean="0">
                <a:latin typeface="Georgia"/>
                <a:cs typeface="Georgia"/>
              </a:rPr>
              <a:t>Large uncertainties but answer still clear for most nutrients</a:t>
            </a:r>
          </a:p>
        </p:txBody>
      </p:sp>
      <p:pic>
        <p:nvPicPr>
          <p:cNvPr id="4" name="Picture 3"/>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67771" y="1078537"/>
            <a:ext cx="3029371" cy="851423"/>
          </a:xfrm>
          <a:prstGeom prst="rect">
            <a:avLst/>
          </a:prstGeom>
          <a:effectLst/>
        </p:spPr>
      </p:pic>
      <p:pic>
        <p:nvPicPr>
          <p:cNvPr id="5" name="Pictur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96055" y="4652069"/>
            <a:ext cx="2948620" cy="520245"/>
          </a:xfrm>
          <a:prstGeom prst="rect">
            <a:avLst/>
          </a:prstGeom>
          <a:effectLst/>
        </p:spPr>
      </p:pic>
      <p:pic>
        <p:nvPicPr>
          <p:cNvPr id="6" name="Picture 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67774" y="1967090"/>
            <a:ext cx="3206225" cy="833717"/>
          </a:xfrm>
          <a:prstGeom prst="rect">
            <a:avLst/>
          </a:prstGeom>
          <a:effectLst/>
        </p:spPr>
      </p:pic>
      <p:pic>
        <p:nvPicPr>
          <p:cNvPr id="7" name="Pictur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78132" y="3568656"/>
            <a:ext cx="2966547" cy="551811"/>
          </a:xfrm>
          <a:prstGeom prst="rect">
            <a:avLst/>
          </a:prstGeom>
          <a:effectLst/>
        </p:spPr>
      </p:pic>
      <p:pic>
        <p:nvPicPr>
          <p:cNvPr id="8" name="Picture 7"/>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67771" y="4105415"/>
            <a:ext cx="2876923" cy="542697"/>
          </a:xfrm>
          <a:prstGeom prst="rect">
            <a:avLst/>
          </a:prstGeom>
          <a:effectLst/>
        </p:spPr>
      </p:pic>
      <p:pic>
        <p:nvPicPr>
          <p:cNvPr id="9" name="Picture 8"/>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67774" y="2833159"/>
            <a:ext cx="3179337" cy="614210"/>
          </a:xfrm>
          <a:prstGeom prst="rect">
            <a:avLst/>
          </a:prstGeom>
          <a:effectLst/>
        </p:spPr>
      </p:pic>
      <p:sp>
        <p:nvSpPr>
          <p:cNvPr id="16" name="Rectangle 15"/>
          <p:cNvSpPr/>
          <p:nvPr/>
        </p:nvSpPr>
        <p:spPr>
          <a:xfrm>
            <a:off x="765325" y="5339915"/>
            <a:ext cx="9965280" cy="1305049"/>
          </a:xfrm>
          <a:prstGeom prst="rect">
            <a:avLst/>
          </a:prstGeom>
          <a:solidFill>
            <a:srgbClr val="F8605C">
              <a:alpha val="73000"/>
            </a:srgbClr>
          </a:solidFill>
          <a:ln>
            <a:noFill/>
          </a:ln>
          <a:effectLst>
            <a:softEdge rad="127000"/>
          </a:effectLst>
        </p:spPr>
        <p:txBody>
          <a:bodyPr vert="horz" lIns="182880" tIns="182880" rIns="182880" bIns="182880" rtlCol="0" anchor="ctr" anchorCtr="0">
            <a:noAutofit/>
          </a:bodyPr>
          <a:lstStyle/>
          <a:p>
            <a:pPr algn="ctr">
              <a:lnSpc>
                <a:spcPct val="90000"/>
              </a:lnSpc>
              <a:spcBef>
                <a:spcPts val="1000"/>
              </a:spcBef>
            </a:pPr>
            <a:r>
              <a:rPr lang="en-US" sz="2800" b="1" dirty="0" smtClean="0">
                <a:solidFill>
                  <a:schemeClr val="tx1"/>
                </a:solidFill>
                <a:latin typeface="Georgia"/>
                <a:cs typeface="Georgia"/>
              </a:rPr>
              <a:t>Vision 2040 likely to reduce production of many ‘hidden hunger’ nutrients</a:t>
            </a:r>
          </a:p>
        </p:txBody>
      </p:sp>
      <p:sp>
        <p:nvSpPr>
          <p:cNvPr id="17" name="Slide Number Placeholder 16"/>
          <p:cNvSpPr>
            <a:spLocks noGrp="1"/>
          </p:cNvSpPr>
          <p:nvPr>
            <p:ph type="sldNum" sz="quarter" idx="12"/>
          </p:nvPr>
        </p:nvSpPr>
        <p:spPr/>
        <p:txBody>
          <a:bodyPr/>
          <a:lstStyle/>
          <a:p>
            <a:fld id="{5DA48D9A-82B3-4787-BFBF-1265C54746D2}" type="slidenum">
              <a:rPr lang="en-US" smtClean="0"/>
              <a:t>74</a:t>
            </a:fld>
            <a:endParaRPr lang="en-US"/>
          </a:p>
        </p:txBody>
      </p:sp>
      <p:cxnSp>
        <p:nvCxnSpPr>
          <p:cNvPr id="22" name="Straight Arrow Connector 21"/>
          <p:cNvCxnSpPr/>
          <p:nvPr/>
        </p:nvCxnSpPr>
        <p:spPr>
          <a:xfrm flipH="1" flipV="1">
            <a:off x="7984005" y="1957236"/>
            <a:ext cx="1894511" cy="1415845"/>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0059394" y="3469394"/>
            <a:ext cx="1396649" cy="646331"/>
          </a:xfrm>
          <a:prstGeom prst="rect">
            <a:avLst/>
          </a:prstGeom>
          <a:noFill/>
        </p:spPr>
        <p:txBody>
          <a:bodyPr wrap="none" rtlCol="0">
            <a:spAutoFit/>
          </a:bodyPr>
          <a:lstStyle/>
          <a:p>
            <a:pPr algn="ctr"/>
            <a:r>
              <a:rPr lang="en-US" dirty="0" smtClean="0">
                <a:latin typeface="Georgia"/>
                <a:cs typeface="Georgia"/>
              </a:rPr>
              <a:t>Output </a:t>
            </a:r>
          </a:p>
          <a:p>
            <a:pPr algn="ctr"/>
            <a:r>
              <a:rPr lang="en-US" dirty="0" smtClean="0">
                <a:latin typeface="Georgia"/>
                <a:cs typeface="Georgia"/>
              </a:rPr>
              <a:t>distribution</a:t>
            </a:r>
            <a:endParaRPr lang="en-US" dirty="0">
              <a:latin typeface="Georgia"/>
              <a:cs typeface="Georgia"/>
            </a:endParaRPr>
          </a:p>
        </p:txBody>
      </p:sp>
      <p:cxnSp>
        <p:nvCxnSpPr>
          <p:cNvPr id="24" name="Straight Arrow Connector 23"/>
          <p:cNvCxnSpPr/>
          <p:nvPr/>
        </p:nvCxnSpPr>
        <p:spPr>
          <a:xfrm flipH="1" flipV="1">
            <a:off x="7848683" y="2727584"/>
            <a:ext cx="2023300" cy="642264"/>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8036069" y="3369850"/>
            <a:ext cx="1835931" cy="596601"/>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8015250" y="3369848"/>
            <a:ext cx="1856749" cy="1221238"/>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8067298" y="3369886"/>
            <a:ext cx="1804703" cy="1700127"/>
          </a:xfrm>
          <a:prstGeom prst="straightConnector1">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9025917" y="4662089"/>
            <a:ext cx="1399032" cy="274320"/>
          </a:xfrm>
          <a:prstGeom prst="rect">
            <a:avLst/>
          </a:prstGeom>
          <a:solidFill>
            <a:srgbClr val="EC5B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sp>
        <p:nvSpPr>
          <p:cNvPr id="29" name="Rectangle 28"/>
          <p:cNvSpPr/>
          <p:nvPr/>
        </p:nvSpPr>
        <p:spPr>
          <a:xfrm>
            <a:off x="10421845" y="4662124"/>
            <a:ext cx="1395351" cy="274385"/>
          </a:xfrm>
          <a:prstGeom prst="rect">
            <a:avLst/>
          </a:prstGeom>
          <a:solidFill>
            <a:srgbClr val="23AA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sp>
        <p:nvSpPr>
          <p:cNvPr id="31" name="TextBox 30"/>
          <p:cNvSpPr txBox="1"/>
          <p:nvPr/>
        </p:nvSpPr>
        <p:spPr>
          <a:xfrm>
            <a:off x="9037679" y="4611566"/>
            <a:ext cx="1412739" cy="276999"/>
          </a:xfrm>
          <a:prstGeom prst="rect">
            <a:avLst/>
          </a:prstGeom>
          <a:noFill/>
        </p:spPr>
        <p:txBody>
          <a:bodyPr wrap="square" rtlCol="0">
            <a:spAutoFit/>
          </a:bodyPr>
          <a:lstStyle/>
          <a:p>
            <a:pPr algn="ctr"/>
            <a:r>
              <a:rPr lang="en-US" sz="1200" b="1" dirty="0" smtClean="0">
                <a:latin typeface="Georgia"/>
                <a:cs typeface="Georgia"/>
              </a:rPr>
              <a:t>Vision 2040</a:t>
            </a:r>
            <a:endParaRPr lang="en-US" sz="1200" b="1" dirty="0">
              <a:latin typeface="Georgia"/>
              <a:cs typeface="Georgia"/>
            </a:endParaRPr>
          </a:p>
        </p:txBody>
      </p:sp>
      <p:sp>
        <p:nvSpPr>
          <p:cNvPr id="36" name="TextBox 35"/>
          <p:cNvSpPr txBox="1"/>
          <p:nvPr/>
        </p:nvSpPr>
        <p:spPr>
          <a:xfrm>
            <a:off x="10381619" y="4601442"/>
            <a:ext cx="1467656" cy="276999"/>
          </a:xfrm>
          <a:prstGeom prst="rect">
            <a:avLst/>
          </a:prstGeom>
          <a:noFill/>
        </p:spPr>
        <p:txBody>
          <a:bodyPr wrap="square" rtlCol="0">
            <a:spAutoFit/>
          </a:bodyPr>
          <a:lstStyle/>
          <a:p>
            <a:pPr algn="ctr"/>
            <a:r>
              <a:rPr lang="en-US" sz="1200" b="1" dirty="0" smtClean="0">
                <a:latin typeface="Georgia"/>
                <a:cs typeface="Georgia"/>
              </a:rPr>
              <a:t>Homegardens</a:t>
            </a:r>
            <a:endParaRPr lang="en-US" sz="1200" b="1" dirty="0">
              <a:latin typeface="Georgia"/>
              <a:cs typeface="Georgia"/>
            </a:endParaRPr>
          </a:p>
        </p:txBody>
      </p:sp>
      <p:sp>
        <p:nvSpPr>
          <p:cNvPr id="35" name="Title 1"/>
          <p:cNvSpPr txBox="1">
            <a:spLocks/>
          </p:cNvSpPr>
          <p:nvPr/>
        </p:nvSpPr>
        <p:spPr>
          <a:xfrm>
            <a:off x="58612" y="38178"/>
            <a:ext cx="10515600" cy="7731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Georgia"/>
                <a:cs typeface="Georgia"/>
              </a:rPr>
              <a:t>Vision </a:t>
            </a:r>
            <a:r>
              <a:rPr lang="en-US" sz="3600" b="1" dirty="0">
                <a:latin typeface="Georgia"/>
                <a:cs typeface="Georgia"/>
              </a:rPr>
              <a:t>2040 </a:t>
            </a:r>
            <a:r>
              <a:rPr lang="en-US" sz="3600" b="1" dirty="0" smtClean="0">
                <a:latin typeface="Georgia"/>
                <a:cs typeface="Georgia"/>
              </a:rPr>
              <a:t>agricultural industrialization</a:t>
            </a:r>
            <a:endParaRPr lang="en-US" sz="3600" b="1" dirty="0">
              <a:latin typeface="Georgia"/>
              <a:cs typeface="Georgia"/>
            </a:endParaRPr>
          </a:p>
        </p:txBody>
      </p:sp>
    </p:spTree>
    <p:extLst>
      <p:ext uri="{BB962C8B-B14F-4D97-AF65-F5344CB8AC3E}">
        <p14:creationId xmlns:p14="http://schemas.microsoft.com/office/powerpoint/2010/main" val="333767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757" y="1200184"/>
            <a:ext cx="10972801" cy="4525963"/>
          </a:xfrm>
        </p:spPr>
        <p:txBody>
          <a:bodyPr>
            <a:normAutofit/>
          </a:bodyPr>
          <a:lstStyle/>
          <a:p>
            <a:pPr marL="857250" indent="-857250"/>
            <a:r>
              <a:rPr lang="en-US" sz="2000" dirty="0">
                <a:solidFill>
                  <a:srgbClr val="000000"/>
                </a:solidFill>
              </a:rPr>
              <a:t>Kenya seeks better nutrition outcomes from agriculture as outlined in the Vision 2030, Constitution and resulting policies: </a:t>
            </a:r>
            <a:endParaRPr lang="en-US" sz="2000" dirty="0" smtClean="0">
              <a:solidFill>
                <a:srgbClr val="000000"/>
              </a:solidFill>
            </a:endParaRPr>
          </a:p>
          <a:p>
            <a:pPr marL="1257300" lvl="1" indent="-857250"/>
            <a:r>
              <a:rPr lang="en-US" sz="1800" i="1" dirty="0" smtClean="0">
                <a:solidFill>
                  <a:srgbClr val="000000"/>
                </a:solidFill>
              </a:rPr>
              <a:t>Agricultural </a:t>
            </a:r>
            <a:r>
              <a:rPr lang="en-US" sz="1800" i="1" dirty="0">
                <a:solidFill>
                  <a:srgbClr val="000000"/>
                </a:solidFill>
              </a:rPr>
              <a:t>Sector Development Strategy (ASDS), National Food Security and Nutrition Policy (NFSNP) and National Agricultural Sector Extension Policy (NASEP)</a:t>
            </a:r>
            <a:r>
              <a:rPr lang="en-US" sz="1800" dirty="0">
                <a:solidFill>
                  <a:srgbClr val="000000"/>
                </a:solidFill>
              </a:rPr>
              <a:t> </a:t>
            </a:r>
          </a:p>
          <a:p>
            <a:pPr marL="857250" indent="-857250"/>
            <a:r>
              <a:rPr lang="en-US" sz="2000" dirty="0">
                <a:solidFill>
                  <a:srgbClr val="000000"/>
                </a:solidFill>
              </a:rPr>
              <a:t>Planting more fruit trees could improve nutrition in Kenya, especially for rural farming families</a:t>
            </a:r>
          </a:p>
          <a:p>
            <a:pPr marL="857250" indent="-857250"/>
            <a:r>
              <a:rPr lang="en-US" sz="2000" dirty="0">
                <a:solidFill>
                  <a:srgbClr val="000000"/>
                </a:solidFill>
              </a:rPr>
              <a:t>There is a lack of scientific support </a:t>
            </a:r>
            <a:r>
              <a:rPr lang="en-US" sz="2000" dirty="0" smtClean="0">
                <a:solidFill>
                  <a:srgbClr val="000000"/>
                </a:solidFill>
              </a:rPr>
              <a:t>to </a:t>
            </a:r>
            <a:r>
              <a:rPr lang="en-US" sz="2000" dirty="0">
                <a:solidFill>
                  <a:srgbClr val="000000"/>
                </a:solidFill>
              </a:rPr>
              <a:t>anticipate specific policy </a:t>
            </a:r>
            <a:r>
              <a:rPr lang="en-US" sz="2000" dirty="0" smtClean="0">
                <a:solidFill>
                  <a:srgbClr val="000000"/>
                </a:solidFill>
              </a:rPr>
              <a:t>outcomes</a:t>
            </a:r>
            <a:endParaRPr lang="en-US" sz="2000" dirty="0"/>
          </a:p>
        </p:txBody>
      </p:sp>
      <p:sp>
        <p:nvSpPr>
          <p:cNvPr id="5" name="Rectangle 4"/>
          <p:cNvSpPr/>
          <p:nvPr/>
        </p:nvSpPr>
        <p:spPr>
          <a:xfrm>
            <a:off x="8" y="6199497"/>
            <a:ext cx="7056779" cy="600164"/>
          </a:xfrm>
          <a:prstGeom prst="rect">
            <a:avLst/>
          </a:prstGeom>
        </p:spPr>
        <p:txBody>
          <a:bodyPr wrap="square">
            <a:spAutoFit/>
          </a:bodyPr>
          <a:lstStyle/>
          <a:p>
            <a:r>
              <a:rPr lang="en-US" sz="1100" i="1" dirty="0" err="1">
                <a:solidFill>
                  <a:srgbClr val="7F7F7F"/>
                </a:solidFill>
                <a:latin typeface="Georgia"/>
                <a:cs typeface="Georgia"/>
              </a:rPr>
              <a:t>Luedeling</a:t>
            </a:r>
            <a:r>
              <a:rPr lang="en-US" sz="1100" i="1" dirty="0">
                <a:solidFill>
                  <a:srgbClr val="7F7F7F"/>
                </a:solidFill>
                <a:latin typeface="Georgia"/>
                <a:cs typeface="Georgia"/>
              </a:rPr>
              <a:t>, E. and Whitney, C. (2018) Harvard </a:t>
            </a:r>
            <a:r>
              <a:rPr lang="en-US" sz="1100" i="1" dirty="0" err="1">
                <a:solidFill>
                  <a:srgbClr val="7F7F7F"/>
                </a:solidFill>
                <a:latin typeface="Georgia"/>
                <a:cs typeface="Georgia"/>
              </a:rPr>
              <a:t>Dataverse</a:t>
            </a:r>
            <a:r>
              <a:rPr lang="en-US" sz="1100" i="1" dirty="0">
                <a:solidFill>
                  <a:srgbClr val="7F7F7F"/>
                </a:solidFill>
                <a:latin typeface="Georgia"/>
                <a:cs typeface="Georgia"/>
              </a:rPr>
              <a:t> </a:t>
            </a:r>
          </a:p>
          <a:p>
            <a:r>
              <a:rPr lang="en-US" sz="1100" i="1" dirty="0">
                <a:solidFill>
                  <a:srgbClr val="7F7F7F"/>
                </a:solidFill>
                <a:latin typeface="Georgia"/>
                <a:cs typeface="Georgia"/>
              </a:rPr>
              <a:t>Whitney, C. W., Shepherd, K. D., </a:t>
            </a:r>
            <a:r>
              <a:rPr lang="en-US" sz="1100" i="1" dirty="0" err="1">
                <a:solidFill>
                  <a:srgbClr val="7F7F7F"/>
                </a:solidFill>
                <a:latin typeface="Georgia"/>
                <a:cs typeface="Georgia"/>
              </a:rPr>
              <a:t>Krawinkel</a:t>
            </a:r>
            <a:r>
              <a:rPr lang="en-US" sz="1100" i="1" dirty="0">
                <a:solidFill>
                  <a:srgbClr val="7F7F7F"/>
                </a:solidFill>
                <a:latin typeface="Georgia"/>
                <a:cs typeface="Georgia"/>
              </a:rPr>
              <a:t>, M. and E, L. (2018) ICRAF Policy Brief 40, 4</a:t>
            </a:r>
          </a:p>
          <a:p>
            <a:r>
              <a:rPr lang="en-US" sz="1100" i="1" dirty="0">
                <a:solidFill>
                  <a:srgbClr val="7F7F7F"/>
                </a:solidFill>
                <a:latin typeface="Georgia"/>
                <a:cs typeface="Georgia"/>
              </a:rPr>
              <a:t>Whitney, C., Shepherd, K., </a:t>
            </a:r>
            <a:r>
              <a:rPr lang="en-US" sz="1100" i="1" dirty="0" err="1">
                <a:solidFill>
                  <a:srgbClr val="7F7F7F"/>
                </a:solidFill>
                <a:latin typeface="Georgia"/>
                <a:cs typeface="Georgia"/>
              </a:rPr>
              <a:t>Krawinkel</a:t>
            </a:r>
            <a:r>
              <a:rPr lang="en-US" sz="1100" i="1" dirty="0">
                <a:solidFill>
                  <a:srgbClr val="7F7F7F"/>
                </a:solidFill>
                <a:latin typeface="Georgia"/>
                <a:cs typeface="Georgia"/>
              </a:rPr>
              <a:t>, M., </a:t>
            </a:r>
            <a:r>
              <a:rPr lang="en-US" sz="1100" i="1" dirty="0" err="1">
                <a:solidFill>
                  <a:srgbClr val="7F7F7F"/>
                </a:solidFill>
                <a:latin typeface="Georgia"/>
                <a:cs typeface="Georgia"/>
              </a:rPr>
              <a:t>Lanzanova</a:t>
            </a:r>
            <a:r>
              <a:rPr lang="en-US" sz="1100" i="1" dirty="0">
                <a:solidFill>
                  <a:srgbClr val="7F7F7F"/>
                </a:solidFill>
                <a:latin typeface="Georgia"/>
                <a:cs typeface="Georgia"/>
              </a:rPr>
              <a:t>, D. and </a:t>
            </a:r>
            <a:r>
              <a:rPr lang="en-US" sz="1100" i="1" dirty="0" err="1">
                <a:solidFill>
                  <a:srgbClr val="7F7F7F"/>
                </a:solidFill>
                <a:latin typeface="Georgia"/>
                <a:cs typeface="Georgia"/>
              </a:rPr>
              <a:t>Luedeling</a:t>
            </a:r>
            <a:r>
              <a:rPr lang="en-US" sz="1100" i="1" dirty="0">
                <a:solidFill>
                  <a:srgbClr val="7F7F7F"/>
                </a:solidFill>
                <a:latin typeface="Georgia"/>
                <a:cs typeface="Georgia"/>
              </a:rPr>
              <a:t>, E. (2018) </a:t>
            </a:r>
            <a:r>
              <a:rPr lang="en-US" sz="1100" i="1" dirty="0" err="1">
                <a:solidFill>
                  <a:srgbClr val="7F7F7F"/>
                </a:solidFill>
                <a:latin typeface="Georgia"/>
                <a:cs typeface="Georgia"/>
              </a:rPr>
              <a:t>Tropentag</a:t>
            </a:r>
            <a:r>
              <a:rPr lang="en-US" sz="1100" i="1" dirty="0">
                <a:solidFill>
                  <a:srgbClr val="7F7F7F"/>
                </a:solidFill>
                <a:latin typeface="Georgia"/>
                <a:cs typeface="Georgia"/>
              </a:rPr>
              <a:t> Ghent 364</a:t>
            </a:r>
          </a:p>
        </p:txBody>
      </p:sp>
      <p:grpSp>
        <p:nvGrpSpPr>
          <p:cNvPr id="47" name="Group 46"/>
          <p:cNvGrpSpPr>
            <a:grpSpLocks noChangeAspect="1"/>
          </p:cNvGrpSpPr>
          <p:nvPr/>
        </p:nvGrpSpPr>
        <p:grpSpPr>
          <a:xfrm>
            <a:off x="5689692" y="2723911"/>
            <a:ext cx="6123272" cy="3906322"/>
            <a:chOff x="334047" y="707127"/>
            <a:chExt cx="7848749" cy="5008390"/>
          </a:xfrm>
        </p:grpSpPr>
        <p:sp>
          <p:nvSpPr>
            <p:cNvPr id="48" name="Right Arrow 47"/>
            <p:cNvSpPr/>
            <p:nvPr/>
          </p:nvSpPr>
          <p:spPr>
            <a:xfrm>
              <a:off x="4444888" y="3002499"/>
              <a:ext cx="3476341" cy="1103422"/>
            </a:xfrm>
            <a:prstGeom prst="rightArrow">
              <a:avLst>
                <a:gd name="adj1" fmla="val 50000"/>
                <a:gd name="adj2" fmla="val 154653"/>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orgia"/>
                <a:cs typeface="Georgia"/>
              </a:endParaRPr>
            </a:p>
          </p:txBody>
        </p:sp>
        <p:sp>
          <p:nvSpPr>
            <p:cNvPr id="49" name="Right Arrow 48"/>
            <p:cNvSpPr/>
            <p:nvPr/>
          </p:nvSpPr>
          <p:spPr>
            <a:xfrm>
              <a:off x="1960159" y="2665675"/>
              <a:ext cx="3451406" cy="1777071"/>
            </a:xfrm>
            <a:prstGeom prst="rightArrow">
              <a:avLst>
                <a:gd name="adj1" fmla="val 50000"/>
                <a:gd name="adj2" fmla="val 86264"/>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orgia"/>
                <a:cs typeface="Georgia"/>
              </a:endParaRPr>
            </a:p>
          </p:txBody>
        </p:sp>
        <p:sp>
          <p:nvSpPr>
            <p:cNvPr id="50" name="Right Arrow 49"/>
            <p:cNvSpPr/>
            <p:nvPr/>
          </p:nvSpPr>
          <p:spPr>
            <a:xfrm>
              <a:off x="334047" y="2371569"/>
              <a:ext cx="3056908" cy="2365282"/>
            </a:xfrm>
            <a:prstGeom prst="rightArrow">
              <a:avLst>
                <a:gd name="adj1" fmla="val 50000"/>
                <a:gd name="adj2" fmla="val 86264"/>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orgia"/>
                <a:cs typeface="Georgia"/>
              </a:endParaRPr>
            </a:p>
          </p:txBody>
        </p:sp>
        <p:sp>
          <p:nvSpPr>
            <p:cNvPr id="51" name="TextBox 50"/>
            <p:cNvSpPr txBox="1"/>
            <p:nvPr/>
          </p:nvSpPr>
          <p:spPr>
            <a:xfrm>
              <a:off x="6826910" y="707127"/>
              <a:ext cx="1282263" cy="2407107"/>
            </a:xfrm>
            <a:prstGeom prst="rect">
              <a:avLst/>
            </a:prstGeom>
            <a:noFill/>
          </p:spPr>
          <p:txBody>
            <a:bodyPr wrap="none" rtlCol="0">
              <a:spAutoFit/>
            </a:bodyPr>
            <a:lstStyle/>
            <a:p>
              <a:r>
                <a:rPr lang="en-US" sz="11600" b="1" dirty="0" smtClean="0">
                  <a:solidFill>
                    <a:schemeClr val="accent3">
                      <a:lumMod val="60000"/>
                      <a:lumOff val="40000"/>
                    </a:schemeClr>
                  </a:solidFill>
                  <a:latin typeface="Georgia"/>
                  <a:cs typeface="Georgia"/>
                </a:rPr>
                <a:t>?</a:t>
              </a:r>
              <a:endParaRPr lang="en-US" sz="11600" b="1" dirty="0">
                <a:solidFill>
                  <a:schemeClr val="accent3">
                    <a:lumMod val="60000"/>
                    <a:lumOff val="40000"/>
                  </a:schemeClr>
                </a:solidFill>
                <a:latin typeface="Georgia"/>
                <a:cs typeface="Georgia"/>
              </a:endParaRPr>
            </a:p>
          </p:txBody>
        </p:sp>
        <p:sp>
          <p:nvSpPr>
            <p:cNvPr id="52" name="TextBox 51"/>
            <p:cNvSpPr txBox="1"/>
            <p:nvPr/>
          </p:nvSpPr>
          <p:spPr>
            <a:xfrm>
              <a:off x="6211505" y="1247171"/>
              <a:ext cx="1101995" cy="2012499"/>
            </a:xfrm>
            <a:prstGeom prst="rect">
              <a:avLst/>
            </a:prstGeom>
            <a:noFill/>
          </p:spPr>
          <p:txBody>
            <a:bodyPr wrap="none" rtlCol="0">
              <a:spAutoFit/>
            </a:bodyPr>
            <a:lstStyle/>
            <a:p>
              <a:r>
                <a:rPr lang="en-US" sz="9600" b="1" dirty="0" smtClean="0">
                  <a:solidFill>
                    <a:schemeClr val="accent3">
                      <a:lumMod val="60000"/>
                      <a:lumOff val="40000"/>
                    </a:schemeClr>
                  </a:solidFill>
                  <a:latin typeface="Georgia"/>
                  <a:cs typeface="Georgia"/>
                </a:rPr>
                <a:t>?</a:t>
              </a:r>
              <a:endParaRPr lang="en-US" sz="9600" b="1" dirty="0">
                <a:solidFill>
                  <a:schemeClr val="accent3">
                    <a:lumMod val="60000"/>
                    <a:lumOff val="40000"/>
                  </a:schemeClr>
                </a:solidFill>
                <a:latin typeface="Georgia"/>
                <a:cs typeface="Georgia"/>
              </a:endParaRPr>
            </a:p>
          </p:txBody>
        </p:sp>
        <p:sp>
          <p:nvSpPr>
            <p:cNvPr id="53" name="TextBox 52"/>
            <p:cNvSpPr txBox="1"/>
            <p:nvPr/>
          </p:nvSpPr>
          <p:spPr>
            <a:xfrm>
              <a:off x="5302588" y="1441194"/>
              <a:ext cx="1029886" cy="1854657"/>
            </a:xfrm>
            <a:prstGeom prst="rect">
              <a:avLst/>
            </a:prstGeom>
            <a:noFill/>
          </p:spPr>
          <p:txBody>
            <a:bodyPr wrap="none" rtlCol="0">
              <a:spAutoFit/>
            </a:bodyPr>
            <a:lstStyle/>
            <a:p>
              <a:r>
                <a:rPr lang="en-US" sz="8800" b="1" dirty="0" smtClean="0">
                  <a:solidFill>
                    <a:schemeClr val="accent3">
                      <a:lumMod val="60000"/>
                      <a:lumOff val="40000"/>
                    </a:schemeClr>
                  </a:solidFill>
                  <a:latin typeface="Georgia"/>
                  <a:cs typeface="Georgia"/>
                </a:rPr>
                <a:t>?</a:t>
              </a:r>
              <a:endParaRPr lang="en-US" sz="8800" b="1" dirty="0">
                <a:solidFill>
                  <a:schemeClr val="accent3">
                    <a:lumMod val="60000"/>
                    <a:lumOff val="40000"/>
                  </a:schemeClr>
                </a:solidFill>
                <a:latin typeface="Georgia"/>
                <a:cs typeface="Georgia"/>
              </a:endParaRPr>
            </a:p>
          </p:txBody>
        </p:sp>
        <p:sp>
          <p:nvSpPr>
            <p:cNvPr id="54" name="TextBox 53"/>
            <p:cNvSpPr txBox="1"/>
            <p:nvPr/>
          </p:nvSpPr>
          <p:spPr>
            <a:xfrm>
              <a:off x="5589484" y="3369546"/>
              <a:ext cx="2227912" cy="355147"/>
            </a:xfrm>
            <a:prstGeom prst="rect">
              <a:avLst/>
            </a:prstGeom>
            <a:noFill/>
          </p:spPr>
          <p:txBody>
            <a:bodyPr wrap="none" rtlCol="0">
              <a:spAutoFit/>
            </a:bodyPr>
            <a:lstStyle/>
            <a:p>
              <a:r>
                <a:rPr lang="en-US" sz="1200" b="1" dirty="0">
                  <a:latin typeface="Georgia"/>
                  <a:cs typeface="Georgia"/>
                </a:rPr>
                <a:t>N</a:t>
              </a:r>
              <a:r>
                <a:rPr lang="en-US" sz="1200" b="1" dirty="0" smtClean="0">
                  <a:latin typeface="Georgia"/>
                  <a:cs typeface="Georgia"/>
                </a:rPr>
                <a:t>utrition outcomes </a:t>
              </a:r>
              <a:endParaRPr lang="en-US" sz="1200" b="1" dirty="0">
                <a:latin typeface="Georgia"/>
                <a:cs typeface="Georgia"/>
              </a:endParaRPr>
            </a:p>
          </p:txBody>
        </p:sp>
        <p:sp>
          <p:nvSpPr>
            <p:cNvPr id="55" name="Rectangle 54"/>
            <p:cNvSpPr/>
            <p:nvPr/>
          </p:nvSpPr>
          <p:spPr>
            <a:xfrm>
              <a:off x="3239075" y="3092545"/>
              <a:ext cx="1767681" cy="828677"/>
            </a:xfrm>
            <a:prstGeom prst="rect">
              <a:avLst/>
            </a:prstGeom>
          </p:spPr>
          <p:txBody>
            <a:bodyPr wrap="square">
              <a:spAutoFit/>
            </a:bodyPr>
            <a:lstStyle/>
            <a:p>
              <a:pPr algn="ctr"/>
              <a:r>
                <a:rPr lang="en-US" sz="1200" b="1" dirty="0" smtClean="0">
                  <a:latin typeface="Georgia"/>
                  <a:cs typeface="Georgia"/>
                </a:rPr>
                <a:t>Production &amp; consumption of healthy food</a:t>
              </a:r>
              <a:endParaRPr lang="en-US" sz="1200" b="1" dirty="0">
                <a:latin typeface="Georgia"/>
                <a:cs typeface="Georgia"/>
              </a:endParaRPr>
            </a:p>
          </p:txBody>
        </p:sp>
        <p:sp>
          <p:nvSpPr>
            <p:cNvPr id="56" name="TextBox 55"/>
            <p:cNvSpPr txBox="1"/>
            <p:nvPr/>
          </p:nvSpPr>
          <p:spPr>
            <a:xfrm>
              <a:off x="4820642" y="1810056"/>
              <a:ext cx="831591" cy="1420588"/>
            </a:xfrm>
            <a:prstGeom prst="rect">
              <a:avLst/>
            </a:prstGeom>
            <a:noFill/>
          </p:spPr>
          <p:txBody>
            <a:bodyPr wrap="none" rtlCol="0">
              <a:spAutoFit/>
            </a:bodyPr>
            <a:lstStyle/>
            <a:p>
              <a:r>
                <a:rPr lang="en-US" sz="6600" b="1" dirty="0" smtClean="0">
                  <a:solidFill>
                    <a:schemeClr val="accent3">
                      <a:lumMod val="60000"/>
                      <a:lumOff val="40000"/>
                    </a:schemeClr>
                  </a:solidFill>
                  <a:latin typeface="Georgia"/>
                  <a:cs typeface="Georgia"/>
                </a:rPr>
                <a:t>?</a:t>
              </a:r>
              <a:endParaRPr lang="en-US" sz="6600" b="1" dirty="0">
                <a:solidFill>
                  <a:schemeClr val="accent3">
                    <a:lumMod val="60000"/>
                    <a:lumOff val="40000"/>
                  </a:schemeClr>
                </a:solidFill>
                <a:latin typeface="Georgia"/>
                <a:cs typeface="Georgia"/>
              </a:endParaRPr>
            </a:p>
          </p:txBody>
        </p:sp>
        <p:sp>
          <p:nvSpPr>
            <p:cNvPr id="57" name="TextBox 56"/>
            <p:cNvSpPr txBox="1"/>
            <p:nvPr/>
          </p:nvSpPr>
          <p:spPr>
            <a:xfrm>
              <a:off x="4516965" y="2040890"/>
              <a:ext cx="597241" cy="907598"/>
            </a:xfrm>
            <a:prstGeom prst="rect">
              <a:avLst/>
            </a:prstGeom>
            <a:noFill/>
          </p:spPr>
          <p:txBody>
            <a:bodyPr wrap="none" rtlCol="0">
              <a:spAutoFit/>
            </a:bodyPr>
            <a:lstStyle/>
            <a:p>
              <a:r>
                <a:rPr lang="en-US" sz="4000" b="1" dirty="0" smtClean="0">
                  <a:solidFill>
                    <a:schemeClr val="accent3">
                      <a:lumMod val="60000"/>
                      <a:lumOff val="40000"/>
                    </a:schemeClr>
                  </a:solidFill>
                  <a:latin typeface="Georgia"/>
                  <a:cs typeface="Georgia"/>
                </a:rPr>
                <a:t>?</a:t>
              </a:r>
              <a:endParaRPr lang="en-US" sz="4000" b="1" dirty="0">
                <a:solidFill>
                  <a:schemeClr val="accent3">
                    <a:lumMod val="60000"/>
                    <a:lumOff val="40000"/>
                  </a:schemeClr>
                </a:solidFill>
                <a:latin typeface="Georgia"/>
                <a:cs typeface="Georgia"/>
              </a:endParaRPr>
            </a:p>
          </p:txBody>
        </p:sp>
        <p:sp>
          <p:nvSpPr>
            <p:cNvPr id="58" name="TextBox 57"/>
            <p:cNvSpPr txBox="1"/>
            <p:nvPr/>
          </p:nvSpPr>
          <p:spPr>
            <a:xfrm>
              <a:off x="4332140" y="2194778"/>
              <a:ext cx="416971" cy="512991"/>
            </a:xfrm>
            <a:prstGeom prst="rect">
              <a:avLst/>
            </a:prstGeom>
            <a:noFill/>
          </p:spPr>
          <p:txBody>
            <a:bodyPr wrap="none" rtlCol="0">
              <a:spAutoFit/>
            </a:bodyPr>
            <a:lstStyle/>
            <a:p>
              <a:r>
                <a:rPr lang="en-US" sz="2000" b="1" dirty="0" smtClean="0">
                  <a:solidFill>
                    <a:schemeClr val="accent3">
                      <a:lumMod val="60000"/>
                      <a:lumOff val="40000"/>
                    </a:schemeClr>
                  </a:solidFill>
                  <a:latin typeface="Georgia"/>
                  <a:cs typeface="Georgia"/>
                </a:rPr>
                <a:t>?</a:t>
              </a:r>
              <a:endParaRPr lang="en-US" sz="2000" b="1" dirty="0">
                <a:solidFill>
                  <a:schemeClr val="accent3">
                    <a:lumMod val="60000"/>
                    <a:lumOff val="40000"/>
                  </a:schemeClr>
                </a:solidFill>
                <a:latin typeface="Georgia"/>
                <a:cs typeface="Georgia"/>
              </a:endParaRPr>
            </a:p>
          </p:txBody>
        </p:sp>
        <p:sp>
          <p:nvSpPr>
            <p:cNvPr id="59" name="Rectangle 58"/>
            <p:cNvSpPr/>
            <p:nvPr/>
          </p:nvSpPr>
          <p:spPr>
            <a:xfrm>
              <a:off x="449740" y="3123920"/>
              <a:ext cx="2333539" cy="828676"/>
            </a:xfrm>
            <a:prstGeom prst="rect">
              <a:avLst/>
            </a:prstGeom>
          </p:spPr>
          <p:txBody>
            <a:bodyPr wrap="square">
              <a:spAutoFit/>
            </a:bodyPr>
            <a:lstStyle/>
            <a:p>
              <a:pPr algn="ctr"/>
              <a:r>
                <a:rPr lang="en-US" sz="1200" b="1" dirty="0" smtClean="0">
                  <a:latin typeface="Georgia"/>
                  <a:cs typeface="Georgia"/>
                </a:rPr>
                <a:t>Agricultural development  decision</a:t>
              </a:r>
              <a:endParaRPr lang="en-US" sz="1200" b="1" dirty="0">
                <a:latin typeface="Georgia"/>
                <a:cs typeface="Georgia"/>
              </a:endParaRPr>
            </a:p>
          </p:txBody>
        </p:sp>
        <p:sp>
          <p:nvSpPr>
            <p:cNvPr id="60" name="TextBox 59"/>
            <p:cNvSpPr txBox="1"/>
            <p:nvPr/>
          </p:nvSpPr>
          <p:spPr>
            <a:xfrm>
              <a:off x="6900533" y="3190582"/>
              <a:ext cx="1282263" cy="2407107"/>
            </a:xfrm>
            <a:prstGeom prst="rect">
              <a:avLst/>
            </a:prstGeom>
            <a:noFill/>
          </p:spPr>
          <p:txBody>
            <a:bodyPr wrap="none" rtlCol="0">
              <a:spAutoFit/>
            </a:bodyPr>
            <a:lstStyle/>
            <a:p>
              <a:r>
                <a:rPr lang="en-US" sz="11600" b="1" dirty="0" smtClean="0">
                  <a:solidFill>
                    <a:schemeClr val="accent2">
                      <a:lumMod val="60000"/>
                      <a:lumOff val="40000"/>
                    </a:schemeClr>
                  </a:solidFill>
                  <a:latin typeface="Georgia"/>
                  <a:cs typeface="Georgia"/>
                </a:rPr>
                <a:t>?</a:t>
              </a:r>
              <a:endParaRPr lang="en-US" sz="11600" b="1" dirty="0">
                <a:solidFill>
                  <a:schemeClr val="accent2">
                    <a:lumMod val="60000"/>
                    <a:lumOff val="40000"/>
                  </a:schemeClr>
                </a:solidFill>
                <a:latin typeface="Georgia"/>
                <a:cs typeface="Georgia"/>
              </a:endParaRPr>
            </a:p>
          </p:txBody>
        </p:sp>
        <p:sp>
          <p:nvSpPr>
            <p:cNvPr id="61" name="TextBox 60"/>
            <p:cNvSpPr txBox="1"/>
            <p:nvPr/>
          </p:nvSpPr>
          <p:spPr>
            <a:xfrm>
              <a:off x="6285128" y="3703018"/>
              <a:ext cx="1101995" cy="2012499"/>
            </a:xfrm>
            <a:prstGeom prst="rect">
              <a:avLst/>
            </a:prstGeom>
            <a:noFill/>
          </p:spPr>
          <p:txBody>
            <a:bodyPr wrap="none" rtlCol="0">
              <a:spAutoFit/>
            </a:bodyPr>
            <a:lstStyle/>
            <a:p>
              <a:r>
                <a:rPr lang="en-US" sz="9600" b="1" dirty="0" smtClean="0">
                  <a:solidFill>
                    <a:schemeClr val="accent2">
                      <a:lumMod val="60000"/>
                      <a:lumOff val="40000"/>
                    </a:schemeClr>
                  </a:solidFill>
                  <a:latin typeface="Georgia"/>
                  <a:cs typeface="Georgia"/>
                </a:rPr>
                <a:t>?</a:t>
              </a:r>
              <a:endParaRPr lang="en-US" sz="9600" b="1" dirty="0">
                <a:solidFill>
                  <a:schemeClr val="accent2">
                    <a:lumMod val="60000"/>
                    <a:lumOff val="40000"/>
                  </a:schemeClr>
                </a:solidFill>
                <a:latin typeface="Georgia"/>
                <a:cs typeface="Georgia"/>
              </a:endParaRPr>
            </a:p>
          </p:txBody>
        </p:sp>
        <p:sp>
          <p:nvSpPr>
            <p:cNvPr id="62" name="TextBox 61"/>
            <p:cNvSpPr txBox="1"/>
            <p:nvPr/>
          </p:nvSpPr>
          <p:spPr>
            <a:xfrm>
              <a:off x="5301272" y="3426329"/>
              <a:ext cx="1029886" cy="1854657"/>
            </a:xfrm>
            <a:prstGeom prst="rect">
              <a:avLst/>
            </a:prstGeom>
            <a:noFill/>
          </p:spPr>
          <p:txBody>
            <a:bodyPr wrap="none" rtlCol="0">
              <a:spAutoFit/>
            </a:bodyPr>
            <a:lstStyle/>
            <a:p>
              <a:r>
                <a:rPr lang="en-US" sz="8800" b="1" dirty="0" smtClean="0">
                  <a:solidFill>
                    <a:schemeClr val="accent2">
                      <a:lumMod val="60000"/>
                      <a:lumOff val="40000"/>
                    </a:schemeClr>
                  </a:solidFill>
                  <a:latin typeface="Georgia"/>
                  <a:cs typeface="Georgia"/>
                </a:rPr>
                <a:t>?</a:t>
              </a:r>
              <a:endParaRPr lang="en-US" sz="8800" b="1" dirty="0">
                <a:solidFill>
                  <a:schemeClr val="accent2">
                    <a:lumMod val="60000"/>
                    <a:lumOff val="40000"/>
                  </a:schemeClr>
                </a:solidFill>
                <a:latin typeface="Georgia"/>
                <a:cs typeface="Georgia"/>
              </a:endParaRPr>
            </a:p>
          </p:txBody>
        </p:sp>
        <p:sp>
          <p:nvSpPr>
            <p:cNvPr id="63" name="TextBox 62"/>
            <p:cNvSpPr txBox="1"/>
            <p:nvPr/>
          </p:nvSpPr>
          <p:spPr>
            <a:xfrm>
              <a:off x="4819326" y="3657161"/>
              <a:ext cx="831591" cy="1420588"/>
            </a:xfrm>
            <a:prstGeom prst="rect">
              <a:avLst/>
            </a:prstGeom>
            <a:noFill/>
          </p:spPr>
          <p:txBody>
            <a:bodyPr wrap="none" rtlCol="0">
              <a:spAutoFit/>
            </a:bodyPr>
            <a:lstStyle/>
            <a:p>
              <a:r>
                <a:rPr lang="en-US" sz="6600" b="1" dirty="0" smtClean="0">
                  <a:solidFill>
                    <a:schemeClr val="accent2">
                      <a:lumMod val="60000"/>
                      <a:lumOff val="40000"/>
                    </a:schemeClr>
                  </a:solidFill>
                  <a:latin typeface="Georgia"/>
                  <a:cs typeface="Georgia"/>
                </a:rPr>
                <a:t>?</a:t>
              </a:r>
              <a:endParaRPr lang="en-US" sz="6600" b="1" dirty="0">
                <a:solidFill>
                  <a:schemeClr val="accent2">
                    <a:lumMod val="60000"/>
                    <a:lumOff val="40000"/>
                  </a:schemeClr>
                </a:solidFill>
                <a:latin typeface="Georgia"/>
                <a:cs typeface="Georgia"/>
              </a:endParaRPr>
            </a:p>
          </p:txBody>
        </p:sp>
        <p:sp>
          <p:nvSpPr>
            <p:cNvPr id="64" name="TextBox 63"/>
            <p:cNvSpPr txBox="1"/>
            <p:nvPr/>
          </p:nvSpPr>
          <p:spPr>
            <a:xfrm>
              <a:off x="4515649" y="3887993"/>
              <a:ext cx="597241" cy="907598"/>
            </a:xfrm>
            <a:prstGeom prst="rect">
              <a:avLst/>
            </a:prstGeom>
            <a:noFill/>
          </p:spPr>
          <p:txBody>
            <a:bodyPr wrap="none" rtlCol="0">
              <a:spAutoFit/>
            </a:bodyPr>
            <a:lstStyle/>
            <a:p>
              <a:r>
                <a:rPr lang="en-US" sz="4000" b="1" dirty="0" smtClean="0">
                  <a:solidFill>
                    <a:schemeClr val="accent2">
                      <a:lumMod val="60000"/>
                      <a:lumOff val="40000"/>
                    </a:schemeClr>
                  </a:solidFill>
                  <a:latin typeface="Georgia"/>
                  <a:cs typeface="Georgia"/>
                </a:rPr>
                <a:t>?</a:t>
              </a:r>
              <a:endParaRPr lang="en-US" sz="4000" b="1" dirty="0">
                <a:solidFill>
                  <a:schemeClr val="accent2">
                    <a:lumMod val="60000"/>
                    <a:lumOff val="40000"/>
                  </a:schemeClr>
                </a:solidFill>
                <a:latin typeface="Georgia"/>
                <a:cs typeface="Georgia"/>
              </a:endParaRPr>
            </a:p>
          </p:txBody>
        </p:sp>
        <p:sp>
          <p:nvSpPr>
            <p:cNvPr id="65" name="TextBox 64"/>
            <p:cNvSpPr txBox="1"/>
            <p:nvPr/>
          </p:nvSpPr>
          <p:spPr>
            <a:xfrm>
              <a:off x="4330822" y="4041882"/>
              <a:ext cx="416971" cy="512991"/>
            </a:xfrm>
            <a:prstGeom prst="rect">
              <a:avLst/>
            </a:prstGeom>
            <a:noFill/>
          </p:spPr>
          <p:txBody>
            <a:bodyPr wrap="none" rtlCol="0">
              <a:spAutoFit/>
            </a:bodyPr>
            <a:lstStyle/>
            <a:p>
              <a:r>
                <a:rPr lang="en-US" sz="2000" b="1" dirty="0" smtClean="0">
                  <a:solidFill>
                    <a:schemeClr val="accent2">
                      <a:lumMod val="60000"/>
                      <a:lumOff val="40000"/>
                    </a:schemeClr>
                  </a:solidFill>
                  <a:latin typeface="Georgia"/>
                  <a:cs typeface="Georgia"/>
                </a:rPr>
                <a:t>?</a:t>
              </a:r>
              <a:endParaRPr lang="en-US" sz="2000" b="1" dirty="0">
                <a:solidFill>
                  <a:schemeClr val="accent2">
                    <a:lumMod val="60000"/>
                    <a:lumOff val="40000"/>
                  </a:schemeClr>
                </a:solidFill>
                <a:latin typeface="Georgia"/>
                <a:cs typeface="Georgia"/>
              </a:endParaRPr>
            </a:p>
          </p:txBody>
        </p:sp>
        <p:sp>
          <p:nvSpPr>
            <p:cNvPr id="66" name="TextBox 65"/>
            <p:cNvSpPr txBox="1"/>
            <p:nvPr/>
          </p:nvSpPr>
          <p:spPr>
            <a:xfrm>
              <a:off x="3191051" y="1694818"/>
              <a:ext cx="885671" cy="1538971"/>
            </a:xfrm>
            <a:prstGeom prst="rect">
              <a:avLst/>
            </a:prstGeom>
            <a:noFill/>
          </p:spPr>
          <p:txBody>
            <a:bodyPr wrap="none" rtlCol="0">
              <a:spAutoFit/>
            </a:bodyPr>
            <a:lstStyle/>
            <a:p>
              <a:r>
                <a:rPr lang="en-US" sz="7200" b="1" dirty="0" smtClean="0">
                  <a:solidFill>
                    <a:schemeClr val="accent3">
                      <a:lumMod val="60000"/>
                      <a:lumOff val="40000"/>
                    </a:schemeClr>
                  </a:solidFill>
                  <a:latin typeface="Georgia"/>
                  <a:cs typeface="Georgia"/>
                </a:rPr>
                <a:t>?</a:t>
              </a:r>
              <a:endParaRPr lang="en-US" sz="7200" b="1" dirty="0">
                <a:solidFill>
                  <a:schemeClr val="accent3">
                    <a:lumMod val="60000"/>
                    <a:lumOff val="40000"/>
                  </a:schemeClr>
                </a:solidFill>
                <a:latin typeface="Georgia"/>
                <a:cs typeface="Georgia"/>
              </a:endParaRPr>
            </a:p>
          </p:txBody>
        </p:sp>
        <p:sp>
          <p:nvSpPr>
            <p:cNvPr id="67" name="TextBox 66"/>
            <p:cNvSpPr txBox="1"/>
            <p:nvPr/>
          </p:nvSpPr>
          <p:spPr>
            <a:xfrm>
              <a:off x="2709105" y="1999266"/>
              <a:ext cx="723429" cy="1183824"/>
            </a:xfrm>
            <a:prstGeom prst="rect">
              <a:avLst/>
            </a:prstGeom>
            <a:noFill/>
          </p:spPr>
          <p:txBody>
            <a:bodyPr wrap="none" rtlCol="0">
              <a:spAutoFit/>
            </a:bodyPr>
            <a:lstStyle/>
            <a:p>
              <a:r>
                <a:rPr lang="en-US" sz="5400" b="1" dirty="0" smtClean="0">
                  <a:solidFill>
                    <a:schemeClr val="accent3">
                      <a:lumMod val="60000"/>
                      <a:lumOff val="40000"/>
                    </a:schemeClr>
                  </a:solidFill>
                  <a:latin typeface="Georgia"/>
                  <a:cs typeface="Georgia"/>
                </a:rPr>
                <a:t>?</a:t>
              </a:r>
              <a:endParaRPr lang="en-US" sz="5400" b="1" dirty="0">
                <a:solidFill>
                  <a:schemeClr val="accent3">
                    <a:lumMod val="60000"/>
                    <a:lumOff val="40000"/>
                  </a:schemeClr>
                </a:solidFill>
                <a:latin typeface="Georgia"/>
                <a:cs typeface="Georgia"/>
              </a:endParaRPr>
            </a:p>
          </p:txBody>
        </p:sp>
        <p:sp>
          <p:nvSpPr>
            <p:cNvPr id="68" name="TextBox 67"/>
            <p:cNvSpPr txBox="1"/>
            <p:nvPr/>
          </p:nvSpPr>
          <p:spPr>
            <a:xfrm>
              <a:off x="2405426" y="2230098"/>
              <a:ext cx="561187" cy="828677"/>
            </a:xfrm>
            <a:prstGeom prst="rect">
              <a:avLst/>
            </a:prstGeom>
            <a:noFill/>
          </p:spPr>
          <p:txBody>
            <a:bodyPr wrap="none" rtlCol="0">
              <a:spAutoFit/>
            </a:bodyPr>
            <a:lstStyle/>
            <a:p>
              <a:r>
                <a:rPr lang="en-US" sz="3600" b="1" dirty="0" smtClean="0">
                  <a:solidFill>
                    <a:schemeClr val="accent3">
                      <a:lumMod val="60000"/>
                      <a:lumOff val="40000"/>
                    </a:schemeClr>
                  </a:solidFill>
                  <a:latin typeface="Georgia"/>
                  <a:cs typeface="Georgia"/>
                </a:rPr>
                <a:t>?</a:t>
              </a:r>
              <a:endParaRPr lang="en-US" sz="3600" b="1" dirty="0">
                <a:solidFill>
                  <a:schemeClr val="accent3">
                    <a:lumMod val="60000"/>
                    <a:lumOff val="40000"/>
                  </a:schemeClr>
                </a:solidFill>
                <a:latin typeface="Georgia"/>
                <a:cs typeface="Georgia"/>
              </a:endParaRPr>
            </a:p>
          </p:txBody>
        </p:sp>
        <p:sp>
          <p:nvSpPr>
            <p:cNvPr id="69" name="TextBox 68"/>
            <p:cNvSpPr txBox="1"/>
            <p:nvPr/>
          </p:nvSpPr>
          <p:spPr>
            <a:xfrm>
              <a:off x="2220601" y="2383986"/>
              <a:ext cx="398946" cy="473529"/>
            </a:xfrm>
            <a:prstGeom prst="rect">
              <a:avLst/>
            </a:prstGeom>
            <a:noFill/>
          </p:spPr>
          <p:txBody>
            <a:bodyPr wrap="none" rtlCol="0">
              <a:spAutoFit/>
            </a:bodyPr>
            <a:lstStyle/>
            <a:p>
              <a:r>
                <a:rPr lang="en-US" b="1" dirty="0" smtClean="0">
                  <a:solidFill>
                    <a:schemeClr val="accent3">
                      <a:lumMod val="60000"/>
                      <a:lumOff val="40000"/>
                    </a:schemeClr>
                  </a:solidFill>
                  <a:latin typeface="Georgia"/>
                  <a:cs typeface="Georgia"/>
                </a:rPr>
                <a:t>?</a:t>
              </a:r>
              <a:endParaRPr lang="en-US" b="1" dirty="0">
                <a:solidFill>
                  <a:schemeClr val="accent3">
                    <a:lumMod val="60000"/>
                    <a:lumOff val="40000"/>
                  </a:schemeClr>
                </a:solidFill>
                <a:latin typeface="Georgia"/>
                <a:cs typeface="Georgia"/>
              </a:endParaRPr>
            </a:p>
          </p:txBody>
        </p:sp>
        <p:sp>
          <p:nvSpPr>
            <p:cNvPr id="70" name="TextBox 69"/>
            <p:cNvSpPr txBox="1"/>
            <p:nvPr/>
          </p:nvSpPr>
          <p:spPr>
            <a:xfrm>
              <a:off x="3162123" y="3624740"/>
              <a:ext cx="885671" cy="1538971"/>
            </a:xfrm>
            <a:prstGeom prst="rect">
              <a:avLst/>
            </a:prstGeom>
            <a:noFill/>
          </p:spPr>
          <p:txBody>
            <a:bodyPr wrap="none" rtlCol="0">
              <a:spAutoFit/>
            </a:bodyPr>
            <a:lstStyle/>
            <a:p>
              <a:r>
                <a:rPr lang="en-US" sz="7200" b="1" dirty="0" smtClean="0">
                  <a:solidFill>
                    <a:schemeClr val="accent2">
                      <a:lumMod val="60000"/>
                      <a:lumOff val="40000"/>
                    </a:schemeClr>
                  </a:solidFill>
                  <a:latin typeface="Georgia"/>
                  <a:cs typeface="Georgia"/>
                </a:rPr>
                <a:t>?</a:t>
              </a:r>
              <a:endParaRPr lang="en-US" sz="7200" b="1" dirty="0">
                <a:solidFill>
                  <a:schemeClr val="accent2">
                    <a:lumMod val="60000"/>
                    <a:lumOff val="40000"/>
                  </a:schemeClr>
                </a:solidFill>
                <a:latin typeface="Georgia"/>
                <a:cs typeface="Georgia"/>
              </a:endParaRPr>
            </a:p>
          </p:txBody>
        </p:sp>
        <p:sp>
          <p:nvSpPr>
            <p:cNvPr id="71" name="TextBox 70"/>
            <p:cNvSpPr txBox="1"/>
            <p:nvPr/>
          </p:nvSpPr>
          <p:spPr>
            <a:xfrm>
              <a:off x="2680177" y="3855571"/>
              <a:ext cx="723429" cy="1183824"/>
            </a:xfrm>
            <a:prstGeom prst="rect">
              <a:avLst/>
            </a:prstGeom>
            <a:noFill/>
          </p:spPr>
          <p:txBody>
            <a:bodyPr wrap="none" rtlCol="0">
              <a:spAutoFit/>
            </a:bodyPr>
            <a:lstStyle/>
            <a:p>
              <a:r>
                <a:rPr lang="en-US" sz="5400" b="1" dirty="0" smtClean="0">
                  <a:solidFill>
                    <a:schemeClr val="accent2">
                      <a:lumMod val="60000"/>
                      <a:lumOff val="40000"/>
                    </a:schemeClr>
                  </a:solidFill>
                  <a:latin typeface="Georgia"/>
                  <a:cs typeface="Georgia"/>
                </a:rPr>
                <a:t>?</a:t>
              </a:r>
              <a:endParaRPr lang="en-US" sz="5400" b="1" dirty="0">
                <a:solidFill>
                  <a:schemeClr val="accent2">
                    <a:lumMod val="60000"/>
                    <a:lumOff val="40000"/>
                  </a:schemeClr>
                </a:solidFill>
                <a:latin typeface="Georgia"/>
                <a:cs typeface="Georgia"/>
              </a:endParaRPr>
            </a:p>
          </p:txBody>
        </p:sp>
        <p:sp>
          <p:nvSpPr>
            <p:cNvPr id="72" name="TextBox 71"/>
            <p:cNvSpPr txBox="1"/>
            <p:nvPr/>
          </p:nvSpPr>
          <p:spPr>
            <a:xfrm>
              <a:off x="2376503" y="4086403"/>
              <a:ext cx="561187" cy="828677"/>
            </a:xfrm>
            <a:prstGeom prst="rect">
              <a:avLst/>
            </a:prstGeom>
            <a:noFill/>
          </p:spPr>
          <p:txBody>
            <a:bodyPr wrap="none" rtlCol="0">
              <a:spAutoFit/>
            </a:bodyPr>
            <a:lstStyle/>
            <a:p>
              <a:r>
                <a:rPr lang="en-US" sz="3600" b="1" dirty="0" smtClean="0">
                  <a:solidFill>
                    <a:schemeClr val="accent2">
                      <a:lumMod val="60000"/>
                      <a:lumOff val="40000"/>
                    </a:schemeClr>
                  </a:solidFill>
                  <a:latin typeface="Georgia"/>
                  <a:cs typeface="Georgia"/>
                </a:rPr>
                <a:t>?</a:t>
              </a:r>
              <a:endParaRPr lang="en-US" sz="3600" b="1" dirty="0">
                <a:solidFill>
                  <a:schemeClr val="accent2">
                    <a:lumMod val="60000"/>
                    <a:lumOff val="40000"/>
                  </a:schemeClr>
                </a:solidFill>
                <a:latin typeface="Georgia"/>
                <a:cs typeface="Georgia"/>
              </a:endParaRPr>
            </a:p>
          </p:txBody>
        </p:sp>
        <p:sp>
          <p:nvSpPr>
            <p:cNvPr id="73" name="TextBox 72"/>
            <p:cNvSpPr txBox="1"/>
            <p:nvPr/>
          </p:nvSpPr>
          <p:spPr>
            <a:xfrm>
              <a:off x="2191674" y="4240290"/>
              <a:ext cx="398946" cy="473529"/>
            </a:xfrm>
            <a:prstGeom prst="rect">
              <a:avLst/>
            </a:prstGeom>
            <a:noFill/>
          </p:spPr>
          <p:txBody>
            <a:bodyPr wrap="none" rtlCol="0">
              <a:spAutoFit/>
            </a:bodyPr>
            <a:lstStyle/>
            <a:p>
              <a:r>
                <a:rPr lang="en-US" b="1" dirty="0" smtClean="0">
                  <a:solidFill>
                    <a:schemeClr val="accent2">
                      <a:lumMod val="60000"/>
                      <a:lumOff val="40000"/>
                    </a:schemeClr>
                  </a:solidFill>
                  <a:latin typeface="Georgia"/>
                  <a:cs typeface="Georgia"/>
                </a:rPr>
                <a:t>?</a:t>
              </a:r>
              <a:endParaRPr lang="en-US" b="1" dirty="0">
                <a:solidFill>
                  <a:schemeClr val="accent2">
                    <a:lumMod val="60000"/>
                    <a:lumOff val="40000"/>
                  </a:schemeClr>
                </a:solidFill>
                <a:latin typeface="Georgia"/>
                <a:cs typeface="Georgia"/>
              </a:endParaRPr>
            </a:p>
          </p:txBody>
        </p:sp>
      </p:grpSp>
      <p:grpSp>
        <p:nvGrpSpPr>
          <p:cNvPr id="83" name="Group 82"/>
          <p:cNvGrpSpPr/>
          <p:nvPr/>
        </p:nvGrpSpPr>
        <p:grpSpPr>
          <a:xfrm>
            <a:off x="126263" y="4022112"/>
            <a:ext cx="4902950" cy="1997205"/>
            <a:chOff x="126224" y="4022099"/>
            <a:chExt cx="4901672" cy="1997205"/>
          </a:xfrm>
        </p:grpSpPr>
        <p:sp>
          <p:nvSpPr>
            <p:cNvPr id="74" name="Oval 73"/>
            <p:cNvSpPr/>
            <p:nvPr/>
          </p:nvSpPr>
          <p:spPr>
            <a:xfrm>
              <a:off x="3130481" y="4157822"/>
              <a:ext cx="1897415" cy="1725759"/>
            </a:xfrm>
            <a:prstGeom prst="ellipse">
              <a:avLst/>
            </a:prstGeom>
            <a:solidFill>
              <a:schemeClr val="tx2">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schemeClr val="tx1"/>
                </a:solidFill>
                <a:latin typeface="Georgia"/>
                <a:cs typeface="Georgia"/>
              </a:endParaRPr>
            </a:p>
          </p:txBody>
        </p:sp>
        <p:sp>
          <p:nvSpPr>
            <p:cNvPr id="75" name="TextBox 74"/>
            <p:cNvSpPr txBox="1"/>
            <p:nvPr/>
          </p:nvSpPr>
          <p:spPr>
            <a:xfrm>
              <a:off x="3445583" y="4882202"/>
              <a:ext cx="1339561" cy="246221"/>
            </a:xfrm>
            <a:prstGeom prst="rect">
              <a:avLst/>
            </a:prstGeom>
            <a:noFill/>
          </p:spPr>
          <p:txBody>
            <a:bodyPr wrap="none" lIns="0" tIns="0" rIns="0" bIns="0" rtlCol="0">
              <a:spAutoFit/>
            </a:bodyPr>
            <a:lstStyle/>
            <a:p>
              <a:r>
                <a:rPr lang="en-US" sz="1600" b="1" dirty="0" smtClean="0">
                  <a:latin typeface="Georgia"/>
                  <a:cs typeface="Georgia"/>
                </a:rPr>
                <a:t>Nutrient gap</a:t>
              </a:r>
              <a:endParaRPr lang="en-US" sz="1600" b="1" dirty="0">
                <a:latin typeface="Georgia"/>
                <a:cs typeface="Georgia"/>
              </a:endParaRPr>
            </a:p>
          </p:txBody>
        </p:sp>
        <p:sp>
          <p:nvSpPr>
            <p:cNvPr id="76" name="Oval 75"/>
            <p:cNvSpPr/>
            <p:nvPr/>
          </p:nvSpPr>
          <p:spPr>
            <a:xfrm>
              <a:off x="126224" y="4022099"/>
              <a:ext cx="2175478" cy="1997205"/>
            </a:xfrm>
            <a:prstGeom prst="ellipse">
              <a:avLst/>
            </a:prstGeom>
            <a:solidFill>
              <a:schemeClr val="accent3">
                <a:lumMod val="40000"/>
                <a:lumOff val="6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schemeClr val="tx1"/>
                </a:solidFill>
                <a:latin typeface="Georgia"/>
                <a:cs typeface="Georgia"/>
              </a:endParaRPr>
            </a:p>
          </p:txBody>
        </p:sp>
        <p:sp>
          <p:nvSpPr>
            <p:cNvPr id="77" name="Rectangle 76"/>
            <p:cNvSpPr/>
            <p:nvPr/>
          </p:nvSpPr>
          <p:spPr>
            <a:xfrm>
              <a:off x="668103" y="4882202"/>
              <a:ext cx="1190721" cy="246221"/>
            </a:xfrm>
            <a:prstGeom prst="rect">
              <a:avLst/>
            </a:prstGeom>
          </p:spPr>
          <p:txBody>
            <a:bodyPr wrap="none" lIns="0" tIns="0" rIns="0" bIns="0">
              <a:spAutoFit/>
            </a:bodyPr>
            <a:lstStyle/>
            <a:p>
              <a:r>
                <a:rPr lang="en-US" sz="1600" b="1" dirty="0" smtClean="0">
                  <a:solidFill>
                    <a:schemeClr val="tx1"/>
                  </a:solidFill>
                  <a:latin typeface="Georgia"/>
                  <a:cs typeface="Georgia"/>
                </a:rPr>
                <a:t>Production</a:t>
              </a:r>
              <a:endParaRPr lang="en-US" sz="1600" b="1" dirty="0">
                <a:latin typeface="Georgia"/>
                <a:cs typeface="Georgia"/>
              </a:endParaRPr>
            </a:p>
          </p:txBody>
        </p:sp>
        <p:cxnSp>
          <p:nvCxnSpPr>
            <p:cNvPr id="78" name="Straight Arrow Connector 77"/>
            <p:cNvCxnSpPr/>
            <p:nvPr/>
          </p:nvCxnSpPr>
          <p:spPr>
            <a:xfrm>
              <a:off x="2301702" y="5020701"/>
              <a:ext cx="828779" cy="0"/>
            </a:xfrm>
            <a:prstGeom prst="straightConnector1">
              <a:avLst/>
            </a:prstGeom>
            <a:ln w="76200" cmpd="sng">
              <a:solidFill>
                <a:schemeClr val="bg1">
                  <a:lumMod val="85000"/>
                </a:schemeClr>
              </a:solidFill>
              <a:headEnd type="none"/>
              <a:tailEnd type="triangle"/>
            </a:ln>
            <a:effectLst/>
          </p:spPr>
          <p:style>
            <a:lnRef idx="3">
              <a:schemeClr val="dk1"/>
            </a:lnRef>
            <a:fillRef idx="0">
              <a:schemeClr val="dk1"/>
            </a:fillRef>
            <a:effectRef idx="2">
              <a:schemeClr val="dk1"/>
            </a:effectRef>
            <a:fontRef idx="minor">
              <a:schemeClr val="tx1"/>
            </a:fontRef>
          </p:style>
        </p:cxnSp>
        <p:sp>
          <p:nvSpPr>
            <p:cNvPr id="81" name="TextBox 80"/>
            <p:cNvSpPr txBox="1"/>
            <p:nvPr/>
          </p:nvSpPr>
          <p:spPr>
            <a:xfrm>
              <a:off x="2438435" y="4031784"/>
              <a:ext cx="564243" cy="923330"/>
            </a:xfrm>
            <a:prstGeom prst="rect">
              <a:avLst/>
            </a:prstGeom>
            <a:noFill/>
          </p:spPr>
          <p:txBody>
            <a:bodyPr wrap="none" rtlCol="0">
              <a:spAutoFit/>
            </a:bodyPr>
            <a:lstStyle/>
            <a:p>
              <a:r>
                <a:rPr lang="en-US" sz="5400" b="1" dirty="0" smtClean="0">
                  <a:solidFill>
                    <a:schemeClr val="accent3">
                      <a:lumMod val="60000"/>
                      <a:lumOff val="40000"/>
                    </a:schemeClr>
                  </a:solidFill>
                  <a:latin typeface="Georgia"/>
                  <a:cs typeface="Georgia"/>
                </a:rPr>
                <a:t>?</a:t>
              </a:r>
              <a:endParaRPr lang="en-US" sz="5400" b="1" dirty="0">
                <a:solidFill>
                  <a:schemeClr val="accent3">
                    <a:lumMod val="60000"/>
                    <a:lumOff val="40000"/>
                  </a:schemeClr>
                </a:solidFill>
                <a:latin typeface="Georgia"/>
                <a:cs typeface="Georgia"/>
              </a:endParaRPr>
            </a:p>
          </p:txBody>
        </p:sp>
        <p:sp>
          <p:nvSpPr>
            <p:cNvPr id="82" name="TextBox 81"/>
            <p:cNvSpPr txBox="1"/>
            <p:nvPr/>
          </p:nvSpPr>
          <p:spPr>
            <a:xfrm>
              <a:off x="2438435" y="4920593"/>
              <a:ext cx="564243" cy="923330"/>
            </a:xfrm>
            <a:prstGeom prst="rect">
              <a:avLst/>
            </a:prstGeom>
            <a:noFill/>
          </p:spPr>
          <p:txBody>
            <a:bodyPr wrap="none" rtlCol="0">
              <a:spAutoFit/>
            </a:bodyPr>
            <a:lstStyle/>
            <a:p>
              <a:r>
                <a:rPr lang="en-US" sz="5400" b="1" dirty="0" smtClean="0">
                  <a:solidFill>
                    <a:schemeClr val="accent2">
                      <a:lumMod val="60000"/>
                      <a:lumOff val="40000"/>
                    </a:schemeClr>
                  </a:solidFill>
                  <a:latin typeface="Georgia"/>
                  <a:cs typeface="Georgia"/>
                </a:rPr>
                <a:t>?</a:t>
              </a:r>
              <a:endParaRPr lang="en-US" sz="5400" b="1" dirty="0">
                <a:solidFill>
                  <a:schemeClr val="accent2">
                    <a:lumMod val="60000"/>
                    <a:lumOff val="40000"/>
                  </a:schemeClr>
                </a:solidFill>
                <a:latin typeface="Georgia"/>
                <a:cs typeface="Georgia"/>
              </a:endParaRPr>
            </a:p>
          </p:txBody>
        </p:sp>
      </p:grpSp>
      <p:sp>
        <p:nvSpPr>
          <p:cNvPr id="41" name="Title 1"/>
          <p:cNvSpPr txBox="1">
            <a:spLocks/>
          </p:cNvSpPr>
          <p:nvPr/>
        </p:nvSpPr>
        <p:spPr>
          <a:xfrm>
            <a:off x="925444" y="-147151"/>
            <a:ext cx="103632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latin typeface="Georgia"/>
                <a:cs typeface="Georgia"/>
              </a:rPr>
              <a:t>Modeling the benefits of fruit trees in agricultural landscapes of Kenya</a:t>
            </a:r>
          </a:p>
        </p:txBody>
      </p:sp>
    </p:spTree>
    <p:extLst>
      <p:ext uri="{BB962C8B-B14F-4D97-AF65-F5344CB8AC3E}">
        <p14:creationId xmlns:p14="http://schemas.microsoft.com/office/powerpoint/2010/main" val="3613532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3826141" y="1261904"/>
            <a:ext cx="5529015" cy="5358031"/>
          </a:xfrm>
          <a:prstGeom prst="ellipse">
            <a:avLst/>
          </a:prstGeom>
          <a:solidFill>
            <a:schemeClr val="accent4">
              <a:lumMod val="60000"/>
              <a:lumOff val="40000"/>
              <a:alpha val="48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000"/>
          </a:p>
        </p:txBody>
      </p:sp>
      <p:sp>
        <p:nvSpPr>
          <p:cNvPr id="6" name="Oval 5"/>
          <p:cNvSpPr/>
          <p:nvPr/>
        </p:nvSpPr>
        <p:spPr>
          <a:xfrm>
            <a:off x="4988101" y="70015"/>
            <a:ext cx="5529015" cy="5358031"/>
          </a:xfrm>
          <a:prstGeom prst="ellipse">
            <a:avLst/>
          </a:prstGeom>
          <a:solidFill>
            <a:schemeClr val="accent2">
              <a:lumMod val="40000"/>
              <a:lumOff val="60000"/>
              <a:alpha val="49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000"/>
          </a:p>
        </p:txBody>
      </p:sp>
      <p:sp>
        <p:nvSpPr>
          <p:cNvPr id="7" name="Oval 6"/>
          <p:cNvSpPr/>
          <p:nvPr/>
        </p:nvSpPr>
        <p:spPr>
          <a:xfrm>
            <a:off x="6370174" y="1261904"/>
            <a:ext cx="5529015" cy="5358031"/>
          </a:xfrm>
          <a:prstGeom prst="ellipse">
            <a:avLst/>
          </a:prstGeom>
          <a:solidFill>
            <a:schemeClr val="accent5">
              <a:lumMod val="40000"/>
              <a:lumOff val="60000"/>
              <a:alpha val="47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000"/>
          </a:p>
        </p:txBody>
      </p:sp>
      <p:sp>
        <p:nvSpPr>
          <p:cNvPr id="8" name="Oval 7"/>
          <p:cNvSpPr/>
          <p:nvPr/>
        </p:nvSpPr>
        <p:spPr>
          <a:xfrm>
            <a:off x="6935923" y="290788"/>
            <a:ext cx="1555851" cy="1204167"/>
          </a:xfrm>
          <a:prstGeom prst="ellipse">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Times Bold"/>
                <a:cs typeface="Times Bold"/>
              </a:rPr>
              <a:t>Consider question on own</a:t>
            </a:r>
            <a:endParaRPr lang="en-US" dirty="0">
              <a:latin typeface="Times Bold"/>
              <a:cs typeface="Times Bold"/>
            </a:endParaRPr>
          </a:p>
        </p:txBody>
      </p:sp>
      <p:sp>
        <p:nvSpPr>
          <p:cNvPr id="9" name="Oval 8"/>
          <p:cNvSpPr/>
          <p:nvPr/>
        </p:nvSpPr>
        <p:spPr>
          <a:xfrm>
            <a:off x="8657349" y="1669193"/>
            <a:ext cx="1555851" cy="1204167"/>
          </a:xfrm>
          <a:prstGeom prst="ellipse">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Bold"/>
                <a:cs typeface="Times Bold"/>
              </a:rPr>
              <a:t>Consider question </a:t>
            </a:r>
            <a:r>
              <a:rPr lang="en-US" dirty="0" smtClean="0">
                <a:latin typeface="Times Bold"/>
                <a:cs typeface="Times Bold"/>
              </a:rPr>
              <a:t>with neighbor</a:t>
            </a:r>
            <a:endParaRPr lang="en-US" dirty="0">
              <a:latin typeface="Times Bold"/>
              <a:cs typeface="Times Bold"/>
            </a:endParaRPr>
          </a:p>
        </p:txBody>
      </p:sp>
      <p:sp>
        <p:nvSpPr>
          <p:cNvPr id="10" name="Oval 9"/>
          <p:cNvSpPr/>
          <p:nvPr/>
        </p:nvSpPr>
        <p:spPr>
          <a:xfrm>
            <a:off x="5065213" y="1669193"/>
            <a:ext cx="1555851" cy="1204167"/>
          </a:xfrm>
          <a:prstGeom prst="ellipse">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Times Bold"/>
                <a:cs typeface="Times Bold"/>
              </a:rPr>
              <a:t>Divide working groups among questions</a:t>
            </a:r>
            <a:endParaRPr lang="en-US" dirty="0">
              <a:latin typeface="Times Bold"/>
              <a:cs typeface="Times Bold"/>
            </a:endParaRPr>
          </a:p>
        </p:txBody>
      </p:sp>
      <p:sp>
        <p:nvSpPr>
          <p:cNvPr id="11" name="Oval 10"/>
          <p:cNvSpPr/>
          <p:nvPr/>
        </p:nvSpPr>
        <p:spPr>
          <a:xfrm>
            <a:off x="6876758" y="2714551"/>
            <a:ext cx="1931140" cy="1204167"/>
          </a:xfrm>
          <a:prstGeom prst="ellipse">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latin typeface="Times Bold"/>
                <a:cs typeface="Times Bold"/>
              </a:rPr>
              <a:t>Final graphical model</a:t>
            </a:r>
            <a:endParaRPr lang="en-US" b="1" dirty="0">
              <a:latin typeface="Times Bold"/>
              <a:cs typeface="Times Bold"/>
            </a:endParaRPr>
          </a:p>
        </p:txBody>
      </p:sp>
      <p:sp>
        <p:nvSpPr>
          <p:cNvPr id="12" name="Oval 11"/>
          <p:cNvSpPr/>
          <p:nvPr/>
        </p:nvSpPr>
        <p:spPr>
          <a:xfrm>
            <a:off x="3694461" y="3174556"/>
            <a:ext cx="1713683" cy="1204167"/>
          </a:xfrm>
          <a:prstGeom prst="ellipse">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Times Bold"/>
                <a:cs typeface="Times Bold"/>
              </a:rPr>
              <a:t>Decision broken down into specific questions</a:t>
            </a:r>
            <a:endParaRPr lang="en-US" dirty="0">
              <a:latin typeface="Times Bold"/>
              <a:cs typeface="Times Bold"/>
            </a:endParaRPr>
          </a:p>
        </p:txBody>
      </p:sp>
      <p:sp>
        <p:nvSpPr>
          <p:cNvPr id="13" name="Oval 12"/>
          <p:cNvSpPr/>
          <p:nvPr/>
        </p:nvSpPr>
        <p:spPr>
          <a:xfrm>
            <a:off x="3852292" y="5032318"/>
            <a:ext cx="1555851" cy="1204167"/>
          </a:xfrm>
          <a:prstGeom prst="ellipse">
            <a:avLst/>
          </a:prstGeom>
          <a:solidFill>
            <a:schemeClr val="bg1">
              <a:lumMod val="65000"/>
              <a:alpha val="51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latin typeface="Times Bold"/>
                <a:cs typeface="Times Bold"/>
              </a:rPr>
              <a:t>Decision and scope defined</a:t>
            </a:r>
            <a:endParaRPr lang="en-US" b="1" dirty="0">
              <a:latin typeface="Times Bold"/>
              <a:cs typeface="Times Bold"/>
            </a:endParaRPr>
          </a:p>
        </p:txBody>
      </p:sp>
      <p:sp>
        <p:nvSpPr>
          <p:cNvPr id="14" name="Oval 13"/>
          <p:cNvSpPr/>
          <p:nvPr/>
        </p:nvSpPr>
        <p:spPr>
          <a:xfrm>
            <a:off x="8770495" y="4882687"/>
            <a:ext cx="2143600" cy="1204167"/>
          </a:xfrm>
          <a:prstGeom prst="ellipse">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Times Bold"/>
                <a:cs typeface="Times Bold"/>
              </a:rPr>
              <a:t>Create graphical representation of ideas</a:t>
            </a:r>
            <a:endParaRPr lang="en-US" dirty="0">
              <a:latin typeface="Times Bold"/>
              <a:cs typeface="Times Bold"/>
            </a:endParaRPr>
          </a:p>
        </p:txBody>
      </p:sp>
      <p:sp>
        <p:nvSpPr>
          <p:cNvPr id="15" name="Oval 14"/>
          <p:cNvSpPr/>
          <p:nvPr/>
        </p:nvSpPr>
        <p:spPr>
          <a:xfrm>
            <a:off x="10107065" y="3460539"/>
            <a:ext cx="1555851" cy="1204167"/>
          </a:xfrm>
          <a:prstGeom prst="ellipse">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Times Bold"/>
                <a:cs typeface="Times Bold"/>
              </a:rPr>
              <a:t>Share insights with working group</a:t>
            </a:r>
            <a:endParaRPr lang="en-US" dirty="0">
              <a:latin typeface="Times Bold"/>
              <a:cs typeface="Times Bold"/>
            </a:endParaRPr>
          </a:p>
        </p:txBody>
      </p:sp>
      <p:sp>
        <p:nvSpPr>
          <p:cNvPr id="16" name="TextBox 15"/>
          <p:cNvSpPr txBox="1"/>
          <p:nvPr/>
        </p:nvSpPr>
        <p:spPr>
          <a:xfrm>
            <a:off x="5850392" y="6181853"/>
            <a:ext cx="1043876" cy="400110"/>
          </a:xfrm>
          <a:prstGeom prst="rect">
            <a:avLst/>
          </a:prstGeom>
          <a:noFill/>
        </p:spPr>
        <p:txBody>
          <a:bodyPr wrap="none" rtlCol="0">
            <a:spAutoFit/>
          </a:bodyPr>
          <a:lstStyle/>
          <a:p>
            <a:r>
              <a:rPr lang="en-US" sz="2000" b="1" dirty="0" smtClean="0">
                <a:latin typeface="Times Bold"/>
                <a:cs typeface="Times Bold"/>
              </a:rPr>
              <a:t>Plenary</a:t>
            </a:r>
            <a:endParaRPr lang="en-US" sz="2000" b="1" dirty="0">
              <a:latin typeface="Times Bold"/>
              <a:cs typeface="Times Bold"/>
            </a:endParaRPr>
          </a:p>
        </p:txBody>
      </p:sp>
      <p:sp>
        <p:nvSpPr>
          <p:cNvPr id="17" name="TextBox 16"/>
          <p:cNvSpPr txBox="1"/>
          <p:nvPr/>
        </p:nvSpPr>
        <p:spPr>
          <a:xfrm>
            <a:off x="8572266" y="6181852"/>
            <a:ext cx="1969009" cy="400110"/>
          </a:xfrm>
          <a:prstGeom prst="rect">
            <a:avLst/>
          </a:prstGeom>
          <a:noFill/>
        </p:spPr>
        <p:txBody>
          <a:bodyPr wrap="none" rtlCol="0">
            <a:spAutoFit/>
          </a:bodyPr>
          <a:lstStyle/>
          <a:p>
            <a:r>
              <a:rPr lang="en-US" sz="2000" b="1" dirty="0" smtClean="0">
                <a:latin typeface="Times Bold"/>
                <a:cs typeface="Times Bold"/>
              </a:rPr>
              <a:t>Working groups</a:t>
            </a:r>
            <a:endParaRPr lang="en-US" sz="2000" b="1" dirty="0">
              <a:latin typeface="Times Bold"/>
              <a:cs typeface="Times Bold"/>
            </a:endParaRPr>
          </a:p>
        </p:txBody>
      </p:sp>
      <p:sp>
        <p:nvSpPr>
          <p:cNvPr id="18" name="TextBox 17"/>
          <p:cNvSpPr txBox="1"/>
          <p:nvPr/>
        </p:nvSpPr>
        <p:spPr>
          <a:xfrm>
            <a:off x="7100306" y="116952"/>
            <a:ext cx="1425115" cy="400110"/>
          </a:xfrm>
          <a:prstGeom prst="rect">
            <a:avLst/>
          </a:prstGeom>
          <a:noFill/>
        </p:spPr>
        <p:txBody>
          <a:bodyPr wrap="none" rtlCol="0">
            <a:spAutoFit/>
          </a:bodyPr>
          <a:lstStyle/>
          <a:p>
            <a:r>
              <a:rPr lang="en-US" sz="2000" b="1" dirty="0" smtClean="0">
                <a:latin typeface="Times Bold"/>
                <a:cs typeface="Times Bold"/>
              </a:rPr>
              <a:t>Individuals</a:t>
            </a:r>
            <a:endParaRPr lang="en-US" sz="2000" b="1" dirty="0">
              <a:latin typeface="Times Bold"/>
              <a:cs typeface="Times Bold"/>
            </a:endParaRPr>
          </a:p>
        </p:txBody>
      </p:sp>
      <p:cxnSp>
        <p:nvCxnSpPr>
          <p:cNvPr id="19" name="Straight Arrow Connector 18"/>
          <p:cNvCxnSpPr>
            <a:stCxn id="13" idx="0"/>
          </p:cNvCxnSpPr>
          <p:nvPr/>
        </p:nvCxnSpPr>
        <p:spPr>
          <a:xfrm flipH="1" flipV="1">
            <a:off x="4580592" y="4625975"/>
            <a:ext cx="49629" cy="406343"/>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cxnSp>
        <p:nvCxnSpPr>
          <p:cNvPr id="20" name="Curved Connector 19"/>
          <p:cNvCxnSpPr>
            <a:stCxn id="12" idx="0"/>
            <a:endCxn id="10" idx="2"/>
          </p:cNvCxnSpPr>
          <p:nvPr/>
        </p:nvCxnSpPr>
        <p:spPr>
          <a:xfrm rot="5400000" flipH="1" flipV="1">
            <a:off x="4356617" y="2465964"/>
            <a:ext cx="903284" cy="513911"/>
          </a:xfrm>
          <a:prstGeom prst="curvedConnector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p:cNvCxnSpPr/>
          <p:nvPr/>
        </p:nvCxnSpPr>
        <p:spPr>
          <a:xfrm rot="5400000" flipH="1" flipV="1">
            <a:off x="6152584" y="490490"/>
            <a:ext cx="776318" cy="1092783"/>
          </a:xfrm>
          <a:prstGeom prst="curvedConnector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a:off x="8354308" y="648718"/>
            <a:ext cx="943499" cy="776318"/>
          </a:xfrm>
          <a:prstGeom prst="curvedConnector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Curved Connector 22"/>
          <p:cNvCxnSpPr/>
          <p:nvPr/>
        </p:nvCxnSpPr>
        <p:spPr>
          <a:xfrm>
            <a:off x="10144463" y="2176321"/>
            <a:ext cx="676963" cy="1064456"/>
          </a:xfrm>
          <a:prstGeom prst="curvedConnector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23"/>
          <p:cNvCxnSpPr/>
          <p:nvPr/>
        </p:nvCxnSpPr>
        <p:spPr>
          <a:xfrm rot="5400000">
            <a:off x="10439731" y="4875273"/>
            <a:ext cx="562442" cy="520967"/>
          </a:xfrm>
          <a:prstGeom prst="curvedConnector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Curved Connector 24"/>
          <p:cNvCxnSpPr/>
          <p:nvPr/>
        </p:nvCxnSpPr>
        <p:spPr>
          <a:xfrm rot="10800000">
            <a:off x="8034821" y="3836671"/>
            <a:ext cx="735681" cy="1620964"/>
          </a:xfrm>
          <a:prstGeom prst="curvedConnector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10800000">
            <a:off x="5843141" y="3086995"/>
            <a:ext cx="2927356" cy="2374010"/>
          </a:xfrm>
          <a:prstGeom prst="curvedConnector2">
            <a:avLst/>
          </a:prstGeom>
          <a:ln w="38100" cmpd="sng">
            <a:solidFill>
              <a:schemeClr val="tx1"/>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rot="2355943">
            <a:off x="5490671" y="3736849"/>
            <a:ext cx="3181152" cy="1259909"/>
          </a:xfrm>
          <a:prstGeom prst="rect">
            <a:avLst/>
          </a:prstGeom>
          <a:noFill/>
        </p:spPr>
        <p:txBody>
          <a:bodyPr wrap="none" rtlCol="0">
            <a:prstTxWarp prst="textArchDown">
              <a:avLst>
                <a:gd name="adj" fmla="val 20584829"/>
              </a:avLst>
            </a:prstTxWarp>
            <a:spAutoFit/>
          </a:bodyPr>
          <a:lstStyle/>
          <a:p>
            <a:r>
              <a:rPr lang="en-US" sz="2000" dirty="0" smtClean="0">
                <a:latin typeface="Times Bold"/>
                <a:cs typeface="Times Bold"/>
              </a:rPr>
              <a:t>              Repeat for each question</a:t>
            </a:r>
            <a:endParaRPr lang="en-US" sz="2000" dirty="0">
              <a:latin typeface="Times Bold"/>
              <a:cs typeface="Times Bold"/>
            </a:endParaRPr>
          </a:p>
        </p:txBody>
      </p:sp>
      <p:sp>
        <p:nvSpPr>
          <p:cNvPr id="29" name="TextBox 28"/>
          <p:cNvSpPr txBox="1"/>
          <p:nvPr/>
        </p:nvSpPr>
        <p:spPr>
          <a:xfrm>
            <a:off x="8517" y="108930"/>
            <a:ext cx="6275347" cy="830997"/>
          </a:xfrm>
          <a:prstGeom prst="rect">
            <a:avLst/>
          </a:prstGeom>
          <a:noFill/>
        </p:spPr>
        <p:txBody>
          <a:bodyPr wrap="square" rtlCol="0">
            <a:spAutoFit/>
          </a:bodyPr>
          <a:lstStyle/>
          <a:p>
            <a:pPr algn="ctr"/>
            <a:r>
              <a:rPr lang="en-US" sz="2400" dirty="0" smtClean="0">
                <a:latin typeface="Garamond"/>
                <a:cs typeface="Garamond"/>
              </a:rPr>
              <a:t>Collaborative decision model design process. Performed </a:t>
            </a:r>
            <a:r>
              <a:rPr lang="en-US" sz="2400" dirty="0">
                <a:latin typeface="Garamond"/>
                <a:cs typeface="Garamond"/>
              </a:rPr>
              <a:t>in a </a:t>
            </a:r>
            <a:r>
              <a:rPr lang="en-US" sz="2400" dirty="0" smtClean="0">
                <a:latin typeface="Garamond"/>
                <a:cs typeface="Garamond"/>
              </a:rPr>
              <a:t>workshop.</a:t>
            </a:r>
            <a:endParaRPr lang="en-US" sz="2400" dirty="0">
              <a:latin typeface="Garamond"/>
              <a:cs typeface="Garamond"/>
            </a:endParaRPr>
          </a:p>
        </p:txBody>
      </p:sp>
      <p:pic>
        <p:nvPicPr>
          <p:cNvPr id="30" name="Picture 29" descr="IMG_51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86118" y="1699437"/>
            <a:ext cx="4464593" cy="2977171"/>
          </a:xfrm>
          <a:prstGeom prst="rect">
            <a:avLst/>
          </a:prstGeom>
        </p:spPr>
      </p:pic>
      <p:sp>
        <p:nvSpPr>
          <p:cNvPr id="31" name="TextBox 30"/>
          <p:cNvSpPr txBox="1"/>
          <p:nvPr/>
        </p:nvSpPr>
        <p:spPr>
          <a:xfrm>
            <a:off x="21984" y="5380675"/>
            <a:ext cx="3830304" cy="1477328"/>
          </a:xfrm>
          <a:prstGeom prst="rect">
            <a:avLst/>
          </a:prstGeom>
          <a:noFill/>
        </p:spPr>
        <p:txBody>
          <a:bodyPr wrap="square" rtlCol="0">
            <a:spAutoFit/>
          </a:bodyPr>
          <a:lstStyle/>
          <a:p>
            <a:pPr algn="ctr"/>
            <a:r>
              <a:rPr lang="en-US" i="1" dirty="0" smtClean="0">
                <a:solidFill>
                  <a:srgbClr val="000000"/>
                </a:solidFill>
                <a:latin typeface="Times New Roman" panose="02020603050405020304" pitchFamily="18" charset="0"/>
                <a:cs typeface="Times New Roman" panose="02020603050405020304" pitchFamily="18" charset="0"/>
              </a:rPr>
              <a:t>Experts </a:t>
            </a:r>
            <a:r>
              <a:rPr lang="en-US" i="1" dirty="0">
                <a:solidFill>
                  <a:srgbClr val="000000"/>
                </a:solidFill>
                <a:latin typeface="Times New Roman" panose="02020603050405020304" pitchFamily="18" charset="0"/>
                <a:cs typeface="Times New Roman" panose="02020603050405020304" pitchFamily="18" charset="0"/>
              </a:rPr>
              <a:t>and analysts </a:t>
            </a:r>
            <a:r>
              <a:rPr lang="en-US" i="1" dirty="0" smtClean="0">
                <a:solidFill>
                  <a:srgbClr val="000000"/>
                </a:solidFill>
                <a:latin typeface="Times New Roman" panose="02020603050405020304" pitchFamily="18" charset="0"/>
                <a:cs typeface="Times New Roman" panose="02020603050405020304" pitchFamily="18" charset="0"/>
              </a:rPr>
              <a:t>worked together to collaboratively build a model and create forecasts for the potential impacts of fruit trees on smallholder farms in Kenya.</a:t>
            </a:r>
            <a:endParaRPr lang="en-US" i="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1931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p:bldP spid="10" grpId="0"/>
      <p:bldP spid="11" grpId="0"/>
      <p:bldP spid="12" grpId="0"/>
      <p:bldP spid="13" grpId="0" animBg="1"/>
      <p:bldP spid="14" grpId="0"/>
      <p:bldP spid="15" grpId="0"/>
      <p:bldP spid="16" grpId="0"/>
      <p:bldP spid="16" grpId="1"/>
      <p:bldP spid="17" grpId="0"/>
      <p:bldP spid="17" grpId="1"/>
      <p:bldP spid="18" grpId="0"/>
      <p:bldP spid="18" grpId="1"/>
      <p:bldP spid="27" grpId="0"/>
      <p:bldP spid="3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 y="303272"/>
            <a:ext cx="5781207" cy="923330"/>
          </a:xfrm>
          <a:prstGeom prst="rect">
            <a:avLst/>
          </a:prstGeom>
          <a:noFill/>
        </p:spPr>
        <p:txBody>
          <a:bodyPr wrap="square" rtlCol="0">
            <a:spAutoFit/>
          </a:bodyPr>
          <a:lstStyle/>
          <a:p>
            <a:pPr algn="ctr"/>
            <a:r>
              <a:rPr lang="en-US" dirty="0">
                <a:solidFill>
                  <a:srgbClr val="000000"/>
                </a:solidFill>
                <a:latin typeface="Georgia"/>
                <a:cs typeface="Georgia"/>
              </a:rPr>
              <a:t>Comparison of farming households in Kenya with varieties of mango (</a:t>
            </a:r>
            <a:r>
              <a:rPr lang="en-US" i="1" dirty="0" err="1">
                <a:solidFill>
                  <a:srgbClr val="000000"/>
                </a:solidFill>
                <a:latin typeface="Georgia"/>
                <a:cs typeface="Georgia"/>
              </a:rPr>
              <a:t>Mangifera</a:t>
            </a:r>
            <a:r>
              <a:rPr lang="en-US" dirty="0">
                <a:solidFill>
                  <a:srgbClr val="000000"/>
                </a:solidFill>
                <a:latin typeface="Georgia"/>
                <a:cs typeface="Georgia"/>
              </a:rPr>
              <a:t> </a:t>
            </a:r>
            <a:r>
              <a:rPr lang="en-US" i="1" dirty="0" err="1">
                <a:solidFill>
                  <a:srgbClr val="000000"/>
                </a:solidFill>
                <a:latin typeface="Georgia"/>
                <a:cs typeface="Georgia"/>
              </a:rPr>
              <a:t>indica</a:t>
            </a:r>
            <a:r>
              <a:rPr lang="en-US" dirty="0">
                <a:solidFill>
                  <a:srgbClr val="000000"/>
                </a:solidFill>
                <a:latin typeface="Georgia"/>
                <a:cs typeface="Georgia"/>
              </a:rPr>
              <a:t> L.) and avocado (</a:t>
            </a:r>
            <a:r>
              <a:rPr lang="en-US" i="1" dirty="0" err="1">
                <a:solidFill>
                  <a:srgbClr val="000000"/>
                </a:solidFill>
                <a:latin typeface="Georgia"/>
                <a:cs typeface="Georgia"/>
              </a:rPr>
              <a:t>Persea</a:t>
            </a:r>
            <a:r>
              <a:rPr lang="en-US" dirty="0">
                <a:solidFill>
                  <a:srgbClr val="000000"/>
                </a:solidFill>
                <a:latin typeface="Georgia"/>
                <a:cs typeface="Georgia"/>
              </a:rPr>
              <a:t> </a:t>
            </a:r>
            <a:r>
              <a:rPr lang="en-US" i="1" dirty="0" err="1">
                <a:solidFill>
                  <a:srgbClr val="000000"/>
                </a:solidFill>
                <a:latin typeface="Georgia"/>
                <a:cs typeface="Georgia"/>
              </a:rPr>
              <a:t>americana</a:t>
            </a:r>
            <a:r>
              <a:rPr lang="en-US" dirty="0">
                <a:solidFill>
                  <a:srgbClr val="000000"/>
                </a:solidFill>
                <a:latin typeface="Georgia"/>
                <a:cs typeface="Georgia"/>
              </a:rPr>
              <a:t> Mill.) trees to those without.</a:t>
            </a:r>
          </a:p>
        </p:txBody>
      </p:sp>
      <p:grpSp>
        <p:nvGrpSpPr>
          <p:cNvPr id="46" name="Group 45"/>
          <p:cNvGrpSpPr/>
          <p:nvPr/>
        </p:nvGrpSpPr>
        <p:grpSpPr>
          <a:xfrm>
            <a:off x="3727270" y="439206"/>
            <a:ext cx="8189407" cy="5458738"/>
            <a:chOff x="2926598" y="802758"/>
            <a:chExt cx="8187276" cy="5458738"/>
          </a:xfrm>
        </p:grpSpPr>
        <p:cxnSp>
          <p:nvCxnSpPr>
            <p:cNvPr id="5" name="Straight Arrow Connector 4"/>
            <p:cNvCxnSpPr/>
            <p:nvPr/>
          </p:nvCxnSpPr>
          <p:spPr>
            <a:xfrm flipH="1" flipV="1">
              <a:off x="4821110" y="4324231"/>
              <a:ext cx="496154" cy="390283"/>
            </a:xfrm>
            <a:prstGeom prst="straightConnector1">
              <a:avLst/>
            </a:prstGeom>
            <a:ln w="76200" cmpd="sng">
              <a:solidFill>
                <a:schemeClr val="bg1">
                  <a:lumMod val="85000"/>
                </a:schemeClr>
              </a:solidFill>
              <a:headEnd type="none"/>
              <a:tailEnd type="triangle"/>
            </a:ln>
            <a:effectLst/>
          </p:spPr>
          <p:style>
            <a:lnRef idx="3">
              <a:schemeClr val="dk1"/>
            </a:lnRef>
            <a:fillRef idx="0">
              <a:schemeClr val="dk1"/>
            </a:fillRef>
            <a:effectRef idx="2">
              <a:schemeClr val="dk1"/>
            </a:effectRef>
            <a:fontRef idx="minor">
              <a:schemeClr val="tx1"/>
            </a:fontRef>
          </p:style>
        </p:cxnSp>
        <p:grpSp>
          <p:nvGrpSpPr>
            <p:cNvPr id="6" name="Group 5"/>
            <p:cNvGrpSpPr/>
            <p:nvPr/>
          </p:nvGrpSpPr>
          <p:grpSpPr>
            <a:xfrm>
              <a:off x="9216459" y="2530565"/>
              <a:ext cx="1897415" cy="2020808"/>
              <a:chOff x="6040464" y="970451"/>
              <a:chExt cx="1897415" cy="2020808"/>
            </a:xfrm>
          </p:grpSpPr>
          <p:sp>
            <p:nvSpPr>
              <p:cNvPr id="7" name="Oval 6"/>
              <p:cNvSpPr/>
              <p:nvPr/>
            </p:nvSpPr>
            <p:spPr>
              <a:xfrm>
                <a:off x="6040464" y="1265500"/>
                <a:ext cx="1897415" cy="1725759"/>
              </a:xfrm>
              <a:prstGeom prst="ellipse">
                <a:avLst/>
              </a:prstGeom>
              <a:solidFill>
                <a:schemeClr val="tx2">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400" dirty="0">
                  <a:solidFill>
                    <a:schemeClr val="tx1"/>
                  </a:solidFill>
                  <a:latin typeface="Georgia"/>
                  <a:cs typeface="Georgia"/>
                </a:endParaRPr>
              </a:p>
            </p:txBody>
          </p:sp>
          <p:sp>
            <p:nvSpPr>
              <p:cNvPr id="8" name="Oval 7"/>
              <p:cNvSpPr/>
              <p:nvPr/>
            </p:nvSpPr>
            <p:spPr>
              <a:xfrm>
                <a:off x="6493022" y="2479543"/>
                <a:ext cx="630159" cy="434650"/>
              </a:xfrm>
              <a:prstGeom prst="ellipse">
                <a:avLst/>
              </a:prstGeom>
              <a:solidFill>
                <a:schemeClr val="tx2">
                  <a:lumMod val="40000"/>
                  <a:lumOff val="6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Zinc</a:t>
                </a:r>
                <a:endParaRPr lang="en-US" sz="1400" dirty="0">
                  <a:solidFill>
                    <a:schemeClr val="tx1"/>
                  </a:solidFill>
                  <a:latin typeface="Georgia"/>
                  <a:cs typeface="Georgia"/>
                </a:endParaRPr>
              </a:p>
            </p:txBody>
          </p:sp>
          <p:sp>
            <p:nvSpPr>
              <p:cNvPr id="9" name="Oval 8"/>
              <p:cNvSpPr/>
              <p:nvPr/>
            </p:nvSpPr>
            <p:spPr>
              <a:xfrm>
                <a:off x="6619532" y="1342595"/>
                <a:ext cx="922615" cy="478115"/>
              </a:xfrm>
              <a:prstGeom prst="ellipse">
                <a:avLst/>
              </a:prstGeom>
              <a:solidFill>
                <a:schemeClr val="tx2">
                  <a:lumMod val="40000"/>
                  <a:lumOff val="6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Energy</a:t>
                </a:r>
                <a:endParaRPr lang="en-US" sz="1400" dirty="0">
                  <a:solidFill>
                    <a:schemeClr val="tx1"/>
                  </a:solidFill>
                  <a:latin typeface="Georgia"/>
                  <a:cs typeface="Georgia"/>
                </a:endParaRPr>
              </a:p>
            </p:txBody>
          </p:sp>
          <p:sp>
            <p:nvSpPr>
              <p:cNvPr id="10" name="Oval 9"/>
              <p:cNvSpPr/>
              <p:nvPr/>
            </p:nvSpPr>
            <p:spPr>
              <a:xfrm>
                <a:off x="6524285" y="2062753"/>
                <a:ext cx="1350800" cy="434650"/>
              </a:xfrm>
              <a:prstGeom prst="ellipse">
                <a:avLst/>
              </a:prstGeom>
              <a:solidFill>
                <a:schemeClr val="tx2">
                  <a:lumMod val="40000"/>
                  <a:lumOff val="6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Vitamin A</a:t>
                </a:r>
                <a:endParaRPr lang="en-US" sz="1400" dirty="0">
                  <a:solidFill>
                    <a:schemeClr val="tx1"/>
                  </a:solidFill>
                  <a:latin typeface="Georgia"/>
                  <a:cs typeface="Georgia"/>
                </a:endParaRPr>
              </a:p>
            </p:txBody>
          </p:sp>
          <p:sp>
            <p:nvSpPr>
              <p:cNvPr id="11" name="Oval 10"/>
              <p:cNvSpPr/>
              <p:nvPr/>
            </p:nvSpPr>
            <p:spPr>
              <a:xfrm>
                <a:off x="6114445" y="1770613"/>
                <a:ext cx="630159" cy="395136"/>
              </a:xfrm>
              <a:prstGeom prst="ellipse">
                <a:avLst/>
              </a:prstGeom>
              <a:solidFill>
                <a:schemeClr val="tx2">
                  <a:lumMod val="40000"/>
                  <a:lumOff val="6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Iron</a:t>
                </a:r>
                <a:endParaRPr lang="en-US" sz="1400" dirty="0">
                  <a:solidFill>
                    <a:schemeClr val="tx1"/>
                  </a:solidFill>
                  <a:latin typeface="Georgia"/>
                  <a:cs typeface="Georgia"/>
                </a:endParaRPr>
              </a:p>
            </p:txBody>
          </p:sp>
          <p:sp>
            <p:nvSpPr>
              <p:cNvPr id="12" name="TextBox 11"/>
              <p:cNvSpPr txBox="1"/>
              <p:nvPr/>
            </p:nvSpPr>
            <p:spPr>
              <a:xfrm>
                <a:off x="6355566" y="970451"/>
                <a:ext cx="1172116" cy="215444"/>
              </a:xfrm>
              <a:prstGeom prst="rect">
                <a:avLst/>
              </a:prstGeom>
              <a:noFill/>
            </p:spPr>
            <p:txBody>
              <a:bodyPr wrap="none" lIns="0" tIns="0" rIns="0" bIns="0" rtlCol="0">
                <a:spAutoFit/>
              </a:bodyPr>
              <a:lstStyle/>
              <a:p>
                <a:r>
                  <a:rPr lang="en-US" sz="1400" b="1" dirty="0" smtClean="0">
                    <a:latin typeface="Georgia"/>
                    <a:cs typeface="Georgia"/>
                  </a:rPr>
                  <a:t>Nutrient gap</a:t>
                </a:r>
                <a:endParaRPr lang="en-US" sz="1400" b="1" dirty="0">
                  <a:latin typeface="Georgia"/>
                  <a:cs typeface="Georgia"/>
                </a:endParaRPr>
              </a:p>
            </p:txBody>
          </p:sp>
        </p:grpSp>
        <p:grpSp>
          <p:nvGrpSpPr>
            <p:cNvPr id="13" name="Group 12"/>
            <p:cNvGrpSpPr/>
            <p:nvPr/>
          </p:nvGrpSpPr>
          <p:grpSpPr>
            <a:xfrm>
              <a:off x="6964120" y="2576979"/>
              <a:ext cx="1819138" cy="1949146"/>
              <a:chOff x="3240639" y="387925"/>
              <a:chExt cx="1819138" cy="1949146"/>
            </a:xfrm>
          </p:grpSpPr>
          <p:sp>
            <p:nvSpPr>
              <p:cNvPr id="14" name="Oval 13"/>
              <p:cNvSpPr/>
              <p:nvPr/>
            </p:nvSpPr>
            <p:spPr>
              <a:xfrm>
                <a:off x="3240639" y="664342"/>
                <a:ext cx="1819138" cy="1672729"/>
              </a:xfrm>
              <a:prstGeom prst="ellipse">
                <a:avLst/>
              </a:prstGeom>
              <a:solidFill>
                <a:schemeClr val="accent2">
                  <a:lumMod val="40000"/>
                  <a:lumOff val="6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400" dirty="0">
                  <a:solidFill>
                    <a:schemeClr val="tx1"/>
                  </a:solidFill>
                  <a:latin typeface="Georgia"/>
                  <a:cs typeface="Georgia"/>
                </a:endParaRPr>
              </a:p>
            </p:txBody>
          </p:sp>
          <p:sp>
            <p:nvSpPr>
              <p:cNvPr id="15" name="Rectangle 14"/>
              <p:cNvSpPr/>
              <p:nvPr/>
            </p:nvSpPr>
            <p:spPr>
              <a:xfrm>
                <a:off x="3475363" y="387925"/>
                <a:ext cx="1315410" cy="215444"/>
              </a:xfrm>
              <a:prstGeom prst="rect">
                <a:avLst/>
              </a:prstGeom>
            </p:spPr>
            <p:txBody>
              <a:bodyPr wrap="none" lIns="0" tIns="0" rIns="0" bIns="0">
                <a:spAutoFit/>
              </a:bodyPr>
              <a:lstStyle/>
              <a:p>
                <a:r>
                  <a:rPr lang="en-US" sz="1400" b="1" dirty="0" smtClean="0">
                    <a:latin typeface="Georgia"/>
                    <a:cs typeface="Georgia"/>
                  </a:rPr>
                  <a:t>Dietary i</a:t>
                </a:r>
                <a:r>
                  <a:rPr lang="en-US" sz="1400" b="1" dirty="0" smtClean="0">
                    <a:solidFill>
                      <a:schemeClr val="tx1"/>
                    </a:solidFill>
                    <a:latin typeface="Georgia"/>
                    <a:cs typeface="Georgia"/>
                  </a:rPr>
                  <a:t>ntake</a:t>
                </a:r>
                <a:endParaRPr lang="en-US" sz="1400" b="1" dirty="0">
                  <a:latin typeface="Georgia"/>
                  <a:cs typeface="Georgia"/>
                </a:endParaRPr>
              </a:p>
            </p:txBody>
          </p:sp>
          <p:sp>
            <p:nvSpPr>
              <p:cNvPr id="16" name="Oval 15"/>
              <p:cNvSpPr/>
              <p:nvPr/>
            </p:nvSpPr>
            <p:spPr>
              <a:xfrm>
                <a:off x="3590462" y="725986"/>
                <a:ext cx="618020" cy="511258"/>
              </a:xfrm>
              <a:prstGeom prst="ellipse">
                <a:avLst/>
              </a:prstGeom>
              <a:solidFill>
                <a:schemeClr val="accent2">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Fruit</a:t>
                </a:r>
                <a:endParaRPr lang="en-US" sz="1400" dirty="0">
                  <a:solidFill>
                    <a:schemeClr val="tx1"/>
                  </a:solidFill>
                  <a:latin typeface="Georgia"/>
                  <a:cs typeface="Georgia"/>
                </a:endParaRPr>
              </a:p>
            </p:txBody>
          </p:sp>
          <p:sp>
            <p:nvSpPr>
              <p:cNvPr id="17" name="Oval 16"/>
              <p:cNvSpPr/>
              <p:nvPr/>
            </p:nvSpPr>
            <p:spPr>
              <a:xfrm>
                <a:off x="3798990" y="1155541"/>
                <a:ext cx="1204345" cy="464780"/>
              </a:xfrm>
              <a:prstGeom prst="ellipse">
                <a:avLst/>
              </a:prstGeom>
              <a:solidFill>
                <a:schemeClr val="accent2">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Off-farm</a:t>
                </a:r>
                <a:endParaRPr lang="en-US" sz="1400" dirty="0">
                  <a:solidFill>
                    <a:schemeClr val="tx1"/>
                  </a:solidFill>
                  <a:latin typeface="Georgia"/>
                  <a:cs typeface="Georgia"/>
                </a:endParaRPr>
              </a:p>
            </p:txBody>
          </p:sp>
          <p:sp>
            <p:nvSpPr>
              <p:cNvPr id="18" name="Oval 17"/>
              <p:cNvSpPr/>
              <p:nvPr/>
            </p:nvSpPr>
            <p:spPr>
              <a:xfrm>
                <a:off x="3486753" y="1583264"/>
                <a:ext cx="1094859" cy="680484"/>
              </a:xfrm>
              <a:prstGeom prst="ellipse">
                <a:avLst/>
              </a:prstGeom>
              <a:solidFill>
                <a:schemeClr val="accent2">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Other on-farm</a:t>
                </a:r>
                <a:endParaRPr lang="en-US" sz="1400" dirty="0">
                  <a:solidFill>
                    <a:schemeClr val="tx1"/>
                  </a:solidFill>
                  <a:latin typeface="Georgia"/>
                  <a:cs typeface="Georgia"/>
                </a:endParaRPr>
              </a:p>
            </p:txBody>
          </p:sp>
        </p:grpSp>
        <p:grpSp>
          <p:nvGrpSpPr>
            <p:cNvPr id="19" name="Group 18"/>
            <p:cNvGrpSpPr/>
            <p:nvPr/>
          </p:nvGrpSpPr>
          <p:grpSpPr>
            <a:xfrm>
              <a:off x="2926598" y="2661842"/>
              <a:ext cx="2175478" cy="2120020"/>
              <a:chOff x="995736" y="4025164"/>
              <a:chExt cx="2175478" cy="2120020"/>
            </a:xfrm>
          </p:grpSpPr>
          <p:sp>
            <p:nvSpPr>
              <p:cNvPr id="20" name="Oval 19"/>
              <p:cNvSpPr/>
              <p:nvPr/>
            </p:nvSpPr>
            <p:spPr>
              <a:xfrm>
                <a:off x="995736" y="4025164"/>
                <a:ext cx="2175478" cy="1997205"/>
              </a:xfrm>
              <a:prstGeom prst="ellipse">
                <a:avLst/>
              </a:prstGeom>
              <a:solidFill>
                <a:schemeClr val="bg1">
                  <a:lumMod val="85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400" dirty="0">
                  <a:solidFill>
                    <a:schemeClr val="tx1"/>
                  </a:solidFill>
                  <a:latin typeface="Georgia"/>
                  <a:cs typeface="Georgia"/>
                </a:endParaRPr>
              </a:p>
            </p:txBody>
          </p:sp>
          <p:sp>
            <p:nvSpPr>
              <p:cNvPr id="21" name="Rectangle 20"/>
              <p:cNvSpPr/>
              <p:nvPr/>
            </p:nvSpPr>
            <p:spPr>
              <a:xfrm>
                <a:off x="1408285" y="5929740"/>
                <a:ext cx="1207611" cy="215444"/>
              </a:xfrm>
              <a:prstGeom prst="rect">
                <a:avLst/>
              </a:prstGeom>
            </p:spPr>
            <p:txBody>
              <a:bodyPr wrap="none" lIns="0" tIns="0" rIns="0" bIns="0">
                <a:spAutoFit/>
              </a:bodyPr>
              <a:lstStyle/>
              <a:p>
                <a:r>
                  <a:rPr lang="en-US" sz="1400" b="1" dirty="0" smtClean="0">
                    <a:solidFill>
                      <a:schemeClr val="tx1"/>
                    </a:solidFill>
                    <a:latin typeface="Georgia"/>
                    <a:cs typeface="Georgia"/>
                  </a:rPr>
                  <a:t>Management</a:t>
                </a:r>
                <a:endParaRPr lang="en-US" sz="1400" b="1" dirty="0">
                  <a:latin typeface="Georgia"/>
                  <a:cs typeface="Georgia"/>
                </a:endParaRPr>
              </a:p>
            </p:txBody>
          </p:sp>
          <p:sp>
            <p:nvSpPr>
              <p:cNvPr id="22" name="Oval 21"/>
              <p:cNvSpPr/>
              <p:nvPr/>
            </p:nvSpPr>
            <p:spPr>
              <a:xfrm>
                <a:off x="1232497" y="4560787"/>
                <a:ext cx="1797915" cy="434650"/>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Effectiveness</a:t>
                </a:r>
                <a:endParaRPr lang="en-US" sz="1400" dirty="0">
                  <a:solidFill>
                    <a:schemeClr val="tx1"/>
                  </a:solidFill>
                  <a:latin typeface="Georgia"/>
                  <a:cs typeface="Georgia"/>
                </a:endParaRPr>
              </a:p>
            </p:txBody>
          </p:sp>
          <p:sp>
            <p:nvSpPr>
              <p:cNvPr id="23" name="Oval 22"/>
              <p:cNvSpPr/>
              <p:nvPr/>
            </p:nvSpPr>
            <p:spPr>
              <a:xfrm>
                <a:off x="1943277" y="5425672"/>
                <a:ext cx="693175" cy="478115"/>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Skill</a:t>
                </a:r>
                <a:endParaRPr lang="en-US" sz="1400" dirty="0">
                  <a:solidFill>
                    <a:schemeClr val="tx1"/>
                  </a:solidFill>
                  <a:latin typeface="Georgia"/>
                  <a:cs typeface="Georgia"/>
                </a:endParaRPr>
              </a:p>
            </p:txBody>
          </p:sp>
          <p:sp>
            <p:nvSpPr>
              <p:cNvPr id="24" name="Oval 23"/>
              <p:cNvSpPr/>
              <p:nvPr/>
            </p:nvSpPr>
            <p:spPr>
              <a:xfrm>
                <a:off x="1027338" y="5029429"/>
                <a:ext cx="1485882" cy="434650"/>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Knowledge</a:t>
                </a:r>
                <a:endParaRPr lang="en-US" sz="1400" dirty="0">
                  <a:solidFill>
                    <a:schemeClr val="tx1"/>
                  </a:solidFill>
                  <a:latin typeface="Georgia"/>
                  <a:cs typeface="Georgia"/>
                </a:endParaRPr>
              </a:p>
            </p:txBody>
          </p:sp>
          <p:sp>
            <p:nvSpPr>
              <p:cNvPr id="25" name="Oval 24"/>
              <p:cNvSpPr/>
              <p:nvPr/>
            </p:nvSpPr>
            <p:spPr>
              <a:xfrm>
                <a:off x="1507898" y="4097371"/>
                <a:ext cx="922616" cy="434650"/>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Quality</a:t>
                </a:r>
                <a:endParaRPr lang="en-US" sz="1400" dirty="0">
                  <a:solidFill>
                    <a:schemeClr val="tx1"/>
                  </a:solidFill>
                  <a:latin typeface="Georgia"/>
                  <a:cs typeface="Georgia"/>
                </a:endParaRPr>
              </a:p>
            </p:txBody>
          </p:sp>
        </p:grpSp>
        <p:grpSp>
          <p:nvGrpSpPr>
            <p:cNvPr id="26" name="Group 25"/>
            <p:cNvGrpSpPr/>
            <p:nvPr/>
          </p:nvGrpSpPr>
          <p:grpSpPr>
            <a:xfrm>
              <a:off x="5119158" y="4304405"/>
              <a:ext cx="1977707" cy="1957091"/>
              <a:chOff x="3295375" y="2948209"/>
              <a:chExt cx="1977707" cy="1957091"/>
            </a:xfrm>
          </p:grpSpPr>
          <p:sp>
            <p:nvSpPr>
              <p:cNvPr id="27" name="Oval 26"/>
              <p:cNvSpPr/>
              <p:nvPr/>
            </p:nvSpPr>
            <p:spPr>
              <a:xfrm>
                <a:off x="3295375" y="2948209"/>
                <a:ext cx="1977707" cy="1815641"/>
              </a:xfrm>
              <a:prstGeom prst="ellipse">
                <a:avLst/>
              </a:prstGeom>
              <a:solidFill>
                <a:schemeClr val="accent4">
                  <a:lumMod val="40000"/>
                  <a:lumOff val="6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400" dirty="0">
                  <a:solidFill>
                    <a:schemeClr val="tx1"/>
                  </a:solidFill>
                  <a:latin typeface="Georgia"/>
                  <a:cs typeface="Georgia"/>
                </a:endParaRPr>
              </a:p>
            </p:txBody>
          </p:sp>
          <p:sp>
            <p:nvSpPr>
              <p:cNvPr id="28" name="TextBox 27"/>
              <p:cNvSpPr txBox="1"/>
              <p:nvPr/>
            </p:nvSpPr>
            <p:spPr>
              <a:xfrm>
                <a:off x="3739208" y="4689856"/>
                <a:ext cx="1011031" cy="215444"/>
              </a:xfrm>
              <a:prstGeom prst="rect">
                <a:avLst/>
              </a:prstGeom>
              <a:noFill/>
            </p:spPr>
            <p:txBody>
              <a:bodyPr wrap="none" lIns="0" tIns="0" rIns="0" bIns="0" rtlCol="0">
                <a:spAutoFit/>
              </a:bodyPr>
              <a:lstStyle/>
              <a:p>
                <a:r>
                  <a:rPr lang="en-US" sz="1400" b="1" dirty="0" smtClean="0">
                    <a:solidFill>
                      <a:schemeClr val="tx1"/>
                    </a:solidFill>
                    <a:latin typeface="Georgia"/>
                    <a:cs typeface="Georgia"/>
                  </a:rPr>
                  <a:t>Household</a:t>
                </a:r>
                <a:endParaRPr lang="en-US" sz="1400" b="1" dirty="0">
                  <a:latin typeface="Georgia"/>
                  <a:cs typeface="Georgia"/>
                </a:endParaRPr>
              </a:p>
            </p:txBody>
          </p:sp>
          <p:sp>
            <p:nvSpPr>
              <p:cNvPr id="29" name="Oval 28"/>
              <p:cNvSpPr/>
              <p:nvPr/>
            </p:nvSpPr>
            <p:spPr>
              <a:xfrm>
                <a:off x="4195147" y="4184585"/>
                <a:ext cx="762493" cy="434650"/>
              </a:xfrm>
              <a:prstGeom prst="ellipse">
                <a:avLst/>
              </a:prstGeom>
              <a:solidFill>
                <a:schemeClr val="accent4">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Labor</a:t>
                </a:r>
                <a:endParaRPr lang="en-US" sz="1400" dirty="0">
                  <a:solidFill>
                    <a:schemeClr val="tx1"/>
                  </a:solidFill>
                  <a:latin typeface="Georgia"/>
                  <a:cs typeface="Georgia"/>
                </a:endParaRPr>
              </a:p>
            </p:txBody>
          </p:sp>
          <p:sp>
            <p:nvSpPr>
              <p:cNvPr id="30" name="Oval 29"/>
              <p:cNvSpPr/>
              <p:nvPr/>
            </p:nvSpPr>
            <p:spPr>
              <a:xfrm>
                <a:off x="3350189" y="3727684"/>
                <a:ext cx="1116365" cy="578519"/>
              </a:xfrm>
              <a:prstGeom prst="ellipse">
                <a:avLst/>
              </a:prstGeom>
              <a:solidFill>
                <a:schemeClr val="accent4">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Nutrient needs</a:t>
                </a:r>
                <a:endParaRPr lang="en-US" sz="1400" dirty="0">
                  <a:solidFill>
                    <a:schemeClr val="tx1"/>
                  </a:solidFill>
                  <a:latin typeface="Georgia"/>
                  <a:cs typeface="Georgia"/>
                </a:endParaRPr>
              </a:p>
            </p:txBody>
          </p:sp>
          <p:sp>
            <p:nvSpPr>
              <p:cNvPr id="31" name="Oval 30"/>
              <p:cNvSpPr/>
              <p:nvPr/>
            </p:nvSpPr>
            <p:spPr>
              <a:xfrm>
                <a:off x="3546796" y="3072840"/>
                <a:ext cx="1485882" cy="636371"/>
              </a:xfrm>
              <a:prstGeom prst="ellipse">
                <a:avLst/>
              </a:prstGeom>
              <a:solidFill>
                <a:schemeClr val="accent4">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Food preferences</a:t>
                </a:r>
                <a:endParaRPr lang="en-US" sz="1400" dirty="0">
                  <a:solidFill>
                    <a:schemeClr val="tx1"/>
                  </a:solidFill>
                  <a:latin typeface="Georgia"/>
                  <a:cs typeface="Georgia"/>
                </a:endParaRPr>
              </a:p>
            </p:txBody>
          </p:sp>
        </p:grpSp>
        <p:grpSp>
          <p:nvGrpSpPr>
            <p:cNvPr id="32" name="Group 31"/>
            <p:cNvGrpSpPr/>
            <p:nvPr/>
          </p:nvGrpSpPr>
          <p:grpSpPr>
            <a:xfrm>
              <a:off x="4988523" y="802758"/>
              <a:ext cx="2175478" cy="2268235"/>
              <a:chOff x="1789582" y="266294"/>
              <a:chExt cx="2175478" cy="2268235"/>
            </a:xfrm>
          </p:grpSpPr>
          <p:sp>
            <p:nvSpPr>
              <p:cNvPr id="33" name="Oval 32"/>
              <p:cNvSpPr/>
              <p:nvPr/>
            </p:nvSpPr>
            <p:spPr>
              <a:xfrm>
                <a:off x="1789582" y="537324"/>
                <a:ext cx="2175478" cy="1997205"/>
              </a:xfrm>
              <a:prstGeom prst="ellipse">
                <a:avLst/>
              </a:prstGeom>
              <a:solidFill>
                <a:schemeClr val="accent3">
                  <a:lumMod val="40000"/>
                  <a:lumOff val="6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400" dirty="0">
                  <a:solidFill>
                    <a:schemeClr val="tx1"/>
                  </a:solidFill>
                  <a:latin typeface="Georgia"/>
                  <a:cs typeface="Georgia"/>
                </a:endParaRPr>
              </a:p>
            </p:txBody>
          </p:sp>
          <p:sp>
            <p:nvSpPr>
              <p:cNvPr id="34" name="Rectangle 33"/>
              <p:cNvSpPr/>
              <p:nvPr/>
            </p:nvSpPr>
            <p:spPr>
              <a:xfrm>
                <a:off x="2331461" y="266294"/>
                <a:ext cx="1041881" cy="215444"/>
              </a:xfrm>
              <a:prstGeom prst="rect">
                <a:avLst/>
              </a:prstGeom>
            </p:spPr>
            <p:txBody>
              <a:bodyPr wrap="none" lIns="0" tIns="0" rIns="0" bIns="0">
                <a:spAutoFit/>
              </a:bodyPr>
              <a:lstStyle/>
              <a:p>
                <a:r>
                  <a:rPr lang="en-US" sz="1400" b="1" dirty="0" smtClean="0">
                    <a:solidFill>
                      <a:schemeClr val="tx1"/>
                    </a:solidFill>
                    <a:latin typeface="Georgia"/>
                    <a:cs typeface="Georgia"/>
                  </a:rPr>
                  <a:t>Production</a:t>
                </a:r>
                <a:endParaRPr lang="en-US" sz="1400" b="1" dirty="0">
                  <a:latin typeface="Georgia"/>
                  <a:cs typeface="Georgia"/>
                </a:endParaRPr>
              </a:p>
            </p:txBody>
          </p:sp>
          <p:sp>
            <p:nvSpPr>
              <p:cNvPr id="35" name="Oval 34"/>
              <p:cNvSpPr/>
              <p:nvPr/>
            </p:nvSpPr>
            <p:spPr>
              <a:xfrm>
                <a:off x="2367494" y="579656"/>
                <a:ext cx="1014877" cy="395136"/>
              </a:xfrm>
              <a:prstGeom prst="ellipse">
                <a:avLst/>
              </a:prstGeom>
              <a:solidFill>
                <a:schemeClr val="accent3">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Genetic</a:t>
                </a:r>
                <a:endParaRPr lang="en-US" sz="1400" dirty="0">
                  <a:solidFill>
                    <a:schemeClr val="tx1"/>
                  </a:solidFill>
                  <a:latin typeface="Georgia"/>
                  <a:cs typeface="Georgia"/>
                </a:endParaRPr>
              </a:p>
            </p:txBody>
          </p:sp>
          <p:sp>
            <p:nvSpPr>
              <p:cNvPr id="36" name="Oval 35"/>
              <p:cNvSpPr/>
              <p:nvPr/>
            </p:nvSpPr>
            <p:spPr>
              <a:xfrm>
                <a:off x="2072767" y="1790065"/>
                <a:ext cx="473448" cy="434651"/>
              </a:xfrm>
              <a:prstGeom prst="ellipse">
                <a:avLst/>
              </a:prstGeom>
              <a:solidFill>
                <a:schemeClr val="accent3">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Soil</a:t>
                </a:r>
                <a:endParaRPr lang="en-US" sz="1400" dirty="0">
                  <a:solidFill>
                    <a:schemeClr val="tx1"/>
                  </a:solidFill>
                  <a:latin typeface="Georgia"/>
                  <a:cs typeface="Georgia"/>
                </a:endParaRPr>
              </a:p>
            </p:txBody>
          </p:sp>
          <p:sp>
            <p:nvSpPr>
              <p:cNvPr id="37" name="Oval 36"/>
              <p:cNvSpPr/>
              <p:nvPr/>
            </p:nvSpPr>
            <p:spPr>
              <a:xfrm>
                <a:off x="2548540" y="1778329"/>
                <a:ext cx="1116366" cy="636373"/>
              </a:xfrm>
              <a:prstGeom prst="ellipse">
                <a:avLst/>
              </a:prstGeom>
              <a:solidFill>
                <a:schemeClr val="accent3">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Pest and disease</a:t>
                </a:r>
                <a:endParaRPr lang="en-US" sz="1400" dirty="0">
                  <a:solidFill>
                    <a:schemeClr val="tx1"/>
                  </a:solidFill>
                  <a:latin typeface="Georgia"/>
                  <a:cs typeface="Georgia"/>
                </a:endParaRPr>
              </a:p>
            </p:txBody>
          </p:sp>
          <p:sp>
            <p:nvSpPr>
              <p:cNvPr id="38" name="Oval 37"/>
              <p:cNvSpPr/>
              <p:nvPr/>
            </p:nvSpPr>
            <p:spPr>
              <a:xfrm>
                <a:off x="1921918" y="917141"/>
                <a:ext cx="762493" cy="434651"/>
              </a:xfrm>
              <a:prstGeom prst="ellipse">
                <a:avLst/>
              </a:prstGeom>
              <a:solidFill>
                <a:schemeClr val="accent3">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Water</a:t>
                </a:r>
                <a:endParaRPr lang="en-US" sz="1400" dirty="0">
                  <a:solidFill>
                    <a:schemeClr val="tx1"/>
                  </a:solidFill>
                  <a:latin typeface="Georgia"/>
                  <a:cs typeface="Georgia"/>
                </a:endParaRPr>
              </a:p>
            </p:txBody>
          </p:sp>
          <p:sp>
            <p:nvSpPr>
              <p:cNvPr id="39" name="Oval 38"/>
              <p:cNvSpPr/>
              <p:nvPr/>
            </p:nvSpPr>
            <p:spPr>
              <a:xfrm>
                <a:off x="2072767" y="1352704"/>
                <a:ext cx="1634471" cy="395137"/>
              </a:xfrm>
              <a:prstGeom prst="ellipse">
                <a:avLst/>
              </a:prstGeom>
              <a:solidFill>
                <a:schemeClr val="accent3">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Temperature</a:t>
                </a:r>
                <a:endParaRPr lang="en-US" sz="1400" dirty="0">
                  <a:solidFill>
                    <a:schemeClr val="tx1"/>
                  </a:solidFill>
                  <a:latin typeface="Georgia"/>
                  <a:cs typeface="Georgia"/>
                </a:endParaRPr>
              </a:p>
            </p:txBody>
          </p:sp>
          <p:sp>
            <p:nvSpPr>
              <p:cNvPr id="40" name="Oval 39"/>
              <p:cNvSpPr/>
              <p:nvPr/>
            </p:nvSpPr>
            <p:spPr>
              <a:xfrm>
                <a:off x="3046753" y="915211"/>
                <a:ext cx="762492" cy="434650"/>
              </a:xfrm>
              <a:prstGeom prst="ellipse">
                <a:avLst/>
              </a:prstGeom>
              <a:solidFill>
                <a:schemeClr val="accent3">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dirty="0" smtClean="0">
                    <a:solidFill>
                      <a:schemeClr val="tx1"/>
                    </a:solidFill>
                    <a:latin typeface="Georgia"/>
                    <a:cs typeface="Georgia"/>
                  </a:rPr>
                  <a:t>Yield</a:t>
                </a:r>
                <a:endParaRPr lang="en-US" sz="1400" dirty="0">
                  <a:solidFill>
                    <a:schemeClr val="tx1"/>
                  </a:solidFill>
                  <a:latin typeface="Georgia"/>
                  <a:cs typeface="Georgia"/>
                </a:endParaRPr>
              </a:p>
            </p:txBody>
          </p:sp>
        </p:grpSp>
        <p:cxnSp>
          <p:nvCxnSpPr>
            <p:cNvPr id="41" name="Straight Arrow Connector 40"/>
            <p:cNvCxnSpPr>
              <a:stCxn id="27" idx="7"/>
              <a:endCxn id="14" idx="3"/>
            </p:cNvCxnSpPr>
            <p:nvPr/>
          </p:nvCxnSpPr>
          <p:spPr>
            <a:xfrm flipV="1">
              <a:off x="6807237" y="4281160"/>
              <a:ext cx="423290" cy="289139"/>
            </a:xfrm>
            <a:prstGeom prst="straightConnector1">
              <a:avLst/>
            </a:prstGeom>
            <a:ln w="76200" cmpd="sng">
              <a:solidFill>
                <a:schemeClr val="bg1">
                  <a:lumMod val="85000"/>
                </a:schemeClr>
              </a:solidFill>
              <a:headEnd type="none"/>
              <a:tailEnd type="triangle"/>
            </a:ln>
            <a:effectLst/>
          </p:spPr>
          <p:style>
            <a:lnRef idx="3">
              <a:schemeClr val="dk1"/>
            </a:lnRef>
            <a:fillRef idx="0">
              <a:schemeClr val="dk1"/>
            </a:fillRef>
            <a:effectRef idx="2">
              <a:schemeClr val="dk1"/>
            </a:effectRef>
            <a:fontRef idx="minor">
              <a:schemeClr val="tx1"/>
            </a:fontRef>
          </p:style>
        </p:cxnSp>
        <p:cxnSp>
          <p:nvCxnSpPr>
            <p:cNvPr id="42" name="Straight Arrow Connector 41"/>
            <p:cNvCxnSpPr>
              <a:stCxn id="33" idx="5"/>
              <a:endCxn id="14" idx="1"/>
            </p:cNvCxnSpPr>
            <p:nvPr/>
          </p:nvCxnSpPr>
          <p:spPr>
            <a:xfrm>
              <a:off x="6845410" y="2778509"/>
              <a:ext cx="385117" cy="319852"/>
            </a:xfrm>
            <a:prstGeom prst="straightConnector1">
              <a:avLst/>
            </a:prstGeom>
            <a:ln w="76200" cmpd="sng">
              <a:solidFill>
                <a:schemeClr val="bg1">
                  <a:lumMod val="85000"/>
                </a:schemeClr>
              </a:solidFill>
              <a:headEnd type="none"/>
              <a:tailEnd type="triangle"/>
            </a:ln>
            <a:effectLst/>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V="1">
              <a:off x="4709268" y="2477650"/>
              <a:ext cx="420608" cy="423761"/>
            </a:xfrm>
            <a:prstGeom prst="straightConnector1">
              <a:avLst/>
            </a:prstGeom>
            <a:ln w="76200" cmpd="sng">
              <a:solidFill>
                <a:schemeClr val="bg1">
                  <a:lumMod val="85000"/>
                </a:schemeClr>
              </a:solidFill>
              <a:headEnd type="none"/>
              <a:tailEnd type="triangle"/>
            </a:ln>
            <a:effectLst/>
          </p:spPr>
          <p:style>
            <a:lnRef idx="3">
              <a:schemeClr val="dk1"/>
            </a:lnRef>
            <a:fillRef idx="0">
              <a:schemeClr val="dk1"/>
            </a:fillRef>
            <a:effectRef idx="2">
              <a:schemeClr val="dk1"/>
            </a:effectRef>
            <a:fontRef idx="minor">
              <a:schemeClr val="tx1"/>
            </a:fontRef>
          </p:style>
        </p:cxnSp>
        <p:cxnSp>
          <p:nvCxnSpPr>
            <p:cNvPr id="44" name="Straight Arrow Connector 43"/>
            <p:cNvCxnSpPr>
              <a:stCxn id="14" idx="6"/>
              <a:endCxn id="7" idx="2"/>
            </p:cNvCxnSpPr>
            <p:nvPr/>
          </p:nvCxnSpPr>
          <p:spPr>
            <a:xfrm flipV="1">
              <a:off x="8783258" y="3688494"/>
              <a:ext cx="433201" cy="1267"/>
            </a:xfrm>
            <a:prstGeom prst="straightConnector1">
              <a:avLst/>
            </a:prstGeom>
            <a:ln w="76200" cmpd="sng">
              <a:solidFill>
                <a:schemeClr val="bg1">
                  <a:lumMod val="85000"/>
                </a:schemeClr>
              </a:solidFill>
              <a:headEnd type="none"/>
              <a:tailEnd type="triangle"/>
            </a:ln>
            <a:effectLst/>
          </p:spPr>
          <p:style>
            <a:lnRef idx="3">
              <a:schemeClr val="dk1"/>
            </a:lnRef>
            <a:fillRef idx="0">
              <a:schemeClr val="dk1"/>
            </a:fillRef>
            <a:effectRef idx="2">
              <a:schemeClr val="dk1"/>
            </a:effectRef>
            <a:fontRef idx="minor">
              <a:schemeClr val="tx1"/>
            </a:fontRef>
          </p:style>
        </p:cxnSp>
      </p:grpSp>
      <p:sp>
        <p:nvSpPr>
          <p:cNvPr id="45" name="TextBox 44"/>
          <p:cNvSpPr txBox="1"/>
          <p:nvPr/>
        </p:nvSpPr>
        <p:spPr>
          <a:xfrm>
            <a:off x="7898615" y="4192181"/>
            <a:ext cx="4191847" cy="1477328"/>
          </a:xfrm>
          <a:prstGeom prst="rect">
            <a:avLst/>
          </a:prstGeom>
          <a:noFill/>
        </p:spPr>
        <p:txBody>
          <a:bodyPr wrap="square" rtlCol="0">
            <a:spAutoFit/>
          </a:bodyPr>
          <a:lstStyle/>
          <a:p>
            <a:pPr algn="ctr"/>
            <a:r>
              <a:rPr lang="en-US" dirty="0" smtClean="0">
                <a:solidFill>
                  <a:srgbClr val="000000"/>
                </a:solidFill>
                <a:latin typeface="Georgia"/>
                <a:cs typeface="Georgia"/>
              </a:rPr>
              <a:t>Model</a:t>
            </a:r>
            <a:r>
              <a:rPr lang="en-US" dirty="0">
                <a:solidFill>
                  <a:srgbClr val="000000"/>
                </a:solidFill>
                <a:latin typeface="Georgia"/>
                <a:cs typeface="Georgia"/>
              </a:rPr>
              <a:t> </a:t>
            </a:r>
            <a:r>
              <a:rPr lang="en-US" dirty="0" smtClean="0">
                <a:solidFill>
                  <a:srgbClr val="000000"/>
                </a:solidFill>
                <a:latin typeface="Georgia"/>
                <a:cs typeface="Georgia"/>
              </a:rPr>
              <a:t>of production, management and household composition factors influencing household dietary intake and consequent nutrient gaps in energy, iron, </a:t>
            </a:r>
            <a:r>
              <a:rPr lang="en-US" dirty="0" err="1" smtClean="0">
                <a:solidFill>
                  <a:srgbClr val="000000"/>
                </a:solidFill>
                <a:latin typeface="Georgia"/>
                <a:cs typeface="Georgia"/>
              </a:rPr>
              <a:t>provitamin</a:t>
            </a:r>
            <a:r>
              <a:rPr lang="en-US" dirty="0" smtClean="0">
                <a:solidFill>
                  <a:srgbClr val="000000"/>
                </a:solidFill>
                <a:latin typeface="Georgia"/>
                <a:cs typeface="Georgia"/>
              </a:rPr>
              <a:t> A and zinc.  </a:t>
            </a:r>
          </a:p>
        </p:txBody>
      </p:sp>
      <p:pic>
        <p:nvPicPr>
          <p:cNvPr id="47" name="Picture 46" descr="IMG_525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65" y="1886120"/>
            <a:ext cx="3481816" cy="2320606"/>
          </a:xfrm>
          <a:prstGeom prst="rect">
            <a:avLst/>
          </a:prstGeom>
        </p:spPr>
      </p:pic>
      <p:sp>
        <p:nvSpPr>
          <p:cNvPr id="48" name="Rectangle 47"/>
          <p:cNvSpPr/>
          <p:nvPr/>
        </p:nvSpPr>
        <p:spPr>
          <a:xfrm>
            <a:off x="186065" y="4350941"/>
            <a:ext cx="3481816" cy="738664"/>
          </a:xfrm>
          <a:prstGeom prst="rect">
            <a:avLst/>
          </a:prstGeom>
        </p:spPr>
        <p:txBody>
          <a:bodyPr wrap="square">
            <a:spAutoFit/>
          </a:bodyPr>
          <a:lstStyle/>
          <a:p>
            <a:pPr algn="ctr"/>
            <a:r>
              <a:rPr lang="en-US" sz="1400" i="1" dirty="0">
                <a:latin typeface="Georgia"/>
                <a:cs typeface="Georgia"/>
              </a:rPr>
              <a:t>Experts </a:t>
            </a:r>
            <a:r>
              <a:rPr lang="en-US" sz="1400" i="1" dirty="0" smtClean="0">
                <a:latin typeface="Georgia"/>
                <a:cs typeface="Georgia"/>
              </a:rPr>
              <a:t>were trained </a:t>
            </a:r>
            <a:r>
              <a:rPr lang="en-US" sz="1400" i="1" dirty="0">
                <a:latin typeface="Georgia"/>
                <a:cs typeface="Georgia"/>
              </a:rPr>
              <a:t>to </a:t>
            </a:r>
            <a:r>
              <a:rPr lang="en-US" sz="1400" i="1" dirty="0" smtClean="0">
                <a:latin typeface="Georgia"/>
                <a:cs typeface="Georgia"/>
              </a:rPr>
              <a:t>assess their uncertainty </a:t>
            </a:r>
            <a:r>
              <a:rPr lang="en-US" sz="1400" i="1" dirty="0">
                <a:latin typeface="Georgia"/>
                <a:cs typeface="Georgia"/>
              </a:rPr>
              <a:t>and </a:t>
            </a:r>
            <a:r>
              <a:rPr lang="en-US" sz="1400" i="1" dirty="0" smtClean="0">
                <a:latin typeface="Georgia"/>
                <a:cs typeface="Georgia"/>
              </a:rPr>
              <a:t>overcome biases to </a:t>
            </a:r>
            <a:r>
              <a:rPr lang="en-US" sz="1400" i="1" dirty="0">
                <a:latin typeface="Georgia"/>
                <a:cs typeface="Georgia"/>
              </a:rPr>
              <a:t>provide accurate model </a:t>
            </a:r>
            <a:r>
              <a:rPr lang="en-US" sz="1400" i="1" dirty="0" smtClean="0">
                <a:latin typeface="Georgia"/>
                <a:cs typeface="Georgia"/>
              </a:rPr>
              <a:t>estimates</a:t>
            </a:r>
            <a:endParaRPr lang="en-US" sz="1400" i="1" dirty="0">
              <a:latin typeface="Georgia"/>
              <a:cs typeface="Georgia"/>
            </a:endParaRPr>
          </a:p>
        </p:txBody>
      </p:sp>
      <p:sp>
        <p:nvSpPr>
          <p:cNvPr id="49" name="Rectangle 48"/>
          <p:cNvSpPr/>
          <p:nvPr/>
        </p:nvSpPr>
        <p:spPr>
          <a:xfrm>
            <a:off x="11" y="6200623"/>
            <a:ext cx="7673518" cy="577081"/>
          </a:xfrm>
          <a:prstGeom prst="rect">
            <a:avLst/>
          </a:prstGeom>
        </p:spPr>
        <p:txBody>
          <a:bodyPr wrap="square">
            <a:spAutoFit/>
          </a:bodyPr>
          <a:lstStyle/>
          <a:p>
            <a:r>
              <a:rPr lang="en-US" sz="1050" i="1" dirty="0" err="1">
                <a:solidFill>
                  <a:srgbClr val="7F7F7F"/>
                </a:solidFill>
                <a:latin typeface="Georgia"/>
                <a:cs typeface="Georgia"/>
              </a:rPr>
              <a:t>Luedeling</a:t>
            </a:r>
            <a:r>
              <a:rPr lang="en-US" sz="1050" i="1" dirty="0">
                <a:solidFill>
                  <a:srgbClr val="7F7F7F"/>
                </a:solidFill>
                <a:latin typeface="Georgia"/>
                <a:cs typeface="Georgia"/>
              </a:rPr>
              <a:t>, E. and Whitney, C. (2018) Harvard </a:t>
            </a:r>
            <a:r>
              <a:rPr lang="en-US" sz="1050" i="1" dirty="0" err="1">
                <a:solidFill>
                  <a:srgbClr val="7F7F7F"/>
                </a:solidFill>
                <a:latin typeface="Georgia"/>
                <a:cs typeface="Georgia"/>
              </a:rPr>
              <a:t>Dataverse</a:t>
            </a:r>
            <a:r>
              <a:rPr lang="en-US" sz="1050" i="1" dirty="0">
                <a:solidFill>
                  <a:srgbClr val="7F7F7F"/>
                </a:solidFill>
                <a:latin typeface="Georgia"/>
                <a:cs typeface="Georgia"/>
              </a:rPr>
              <a:t> </a:t>
            </a:r>
          </a:p>
          <a:p>
            <a:r>
              <a:rPr lang="en-US" sz="1050" i="1" dirty="0">
                <a:solidFill>
                  <a:srgbClr val="7F7F7F"/>
                </a:solidFill>
                <a:latin typeface="Georgia"/>
                <a:cs typeface="Georgia"/>
              </a:rPr>
              <a:t>Whitney, C. W., Shepherd, K. D., </a:t>
            </a:r>
            <a:r>
              <a:rPr lang="en-US" sz="1050" i="1" dirty="0" err="1">
                <a:solidFill>
                  <a:srgbClr val="7F7F7F"/>
                </a:solidFill>
                <a:latin typeface="Georgia"/>
                <a:cs typeface="Georgia"/>
              </a:rPr>
              <a:t>Krawinkel</a:t>
            </a:r>
            <a:r>
              <a:rPr lang="en-US" sz="1050" i="1" dirty="0">
                <a:solidFill>
                  <a:srgbClr val="7F7F7F"/>
                </a:solidFill>
                <a:latin typeface="Georgia"/>
                <a:cs typeface="Georgia"/>
              </a:rPr>
              <a:t>, M. and E, L. (2018) ICRAF Policy Brief 40, 4</a:t>
            </a:r>
          </a:p>
          <a:p>
            <a:r>
              <a:rPr lang="en-US" sz="1050" i="1" dirty="0">
                <a:solidFill>
                  <a:srgbClr val="7F7F7F"/>
                </a:solidFill>
                <a:latin typeface="Georgia"/>
                <a:cs typeface="Georgia"/>
              </a:rPr>
              <a:t>Whitney, C., Shepherd, K., </a:t>
            </a:r>
            <a:r>
              <a:rPr lang="en-US" sz="1050" i="1" dirty="0" err="1">
                <a:solidFill>
                  <a:srgbClr val="7F7F7F"/>
                </a:solidFill>
                <a:latin typeface="Georgia"/>
                <a:cs typeface="Georgia"/>
              </a:rPr>
              <a:t>Krawinkel</a:t>
            </a:r>
            <a:r>
              <a:rPr lang="en-US" sz="1050" i="1" dirty="0">
                <a:solidFill>
                  <a:srgbClr val="7F7F7F"/>
                </a:solidFill>
                <a:latin typeface="Georgia"/>
                <a:cs typeface="Georgia"/>
              </a:rPr>
              <a:t>, M., </a:t>
            </a:r>
            <a:r>
              <a:rPr lang="en-US" sz="1050" i="1" dirty="0" err="1">
                <a:solidFill>
                  <a:srgbClr val="7F7F7F"/>
                </a:solidFill>
                <a:latin typeface="Georgia"/>
                <a:cs typeface="Georgia"/>
              </a:rPr>
              <a:t>Lanzanova</a:t>
            </a:r>
            <a:r>
              <a:rPr lang="en-US" sz="1050" i="1" dirty="0">
                <a:solidFill>
                  <a:srgbClr val="7F7F7F"/>
                </a:solidFill>
                <a:latin typeface="Georgia"/>
                <a:cs typeface="Georgia"/>
              </a:rPr>
              <a:t>, D. and </a:t>
            </a:r>
            <a:r>
              <a:rPr lang="en-US" sz="1050" i="1" dirty="0" err="1">
                <a:solidFill>
                  <a:srgbClr val="7F7F7F"/>
                </a:solidFill>
                <a:latin typeface="Georgia"/>
                <a:cs typeface="Georgia"/>
              </a:rPr>
              <a:t>Luedeling</a:t>
            </a:r>
            <a:r>
              <a:rPr lang="en-US" sz="1050" i="1" dirty="0">
                <a:solidFill>
                  <a:srgbClr val="7F7F7F"/>
                </a:solidFill>
                <a:latin typeface="Georgia"/>
                <a:cs typeface="Georgia"/>
              </a:rPr>
              <a:t>, E. (2018) </a:t>
            </a:r>
            <a:r>
              <a:rPr lang="en-US" sz="1050" i="1" dirty="0" err="1">
                <a:solidFill>
                  <a:srgbClr val="7F7F7F"/>
                </a:solidFill>
                <a:latin typeface="Georgia"/>
                <a:cs typeface="Georgia"/>
              </a:rPr>
              <a:t>Tropentag</a:t>
            </a:r>
            <a:r>
              <a:rPr lang="en-US" sz="1050" i="1" dirty="0">
                <a:solidFill>
                  <a:srgbClr val="7F7F7F"/>
                </a:solidFill>
                <a:latin typeface="Georgia"/>
                <a:cs typeface="Georgia"/>
              </a:rPr>
              <a:t> Ghent 364</a:t>
            </a:r>
          </a:p>
        </p:txBody>
      </p:sp>
    </p:spTree>
    <p:extLst>
      <p:ext uri="{BB962C8B-B14F-4D97-AF65-F5344CB8AC3E}">
        <p14:creationId xmlns:p14="http://schemas.microsoft.com/office/powerpoint/2010/main" val="2276412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 2 NAIROBI.jp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10"/>
            <a:ext cx="10369827" cy="6796209"/>
          </a:xfrm>
          <a:prstGeom prst="rect">
            <a:avLst/>
          </a:prstGeom>
        </p:spPr>
      </p:pic>
      <p:sp>
        <p:nvSpPr>
          <p:cNvPr id="4" name="TextBox 3"/>
          <p:cNvSpPr txBox="1"/>
          <p:nvPr/>
        </p:nvSpPr>
        <p:spPr>
          <a:xfrm>
            <a:off x="9011485" y="1275088"/>
            <a:ext cx="3053473" cy="1938992"/>
          </a:xfrm>
          <a:prstGeom prst="rect">
            <a:avLst/>
          </a:prstGeom>
          <a:noFill/>
        </p:spPr>
        <p:txBody>
          <a:bodyPr wrap="square" rtlCol="0">
            <a:spAutoFit/>
          </a:bodyPr>
          <a:lstStyle/>
          <a:p>
            <a:pPr algn="ctr"/>
            <a:r>
              <a:rPr lang="en-US" sz="2400" dirty="0" smtClean="0">
                <a:solidFill>
                  <a:srgbClr val="000000"/>
                </a:solidFill>
                <a:latin typeface="Garamond"/>
                <a:cs typeface="Garamond"/>
              </a:rPr>
              <a:t>‘Parent’ and ‘Child’ nodes with Conditional Probabilities of various states of both defined in tables.</a:t>
            </a:r>
            <a:endParaRPr lang="en-US" sz="2400" dirty="0">
              <a:solidFill>
                <a:srgbClr val="000000"/>
              </a:solidFill>
              <a:latin typeface="Garamond"/>
              <a:cs typeface="Garamond"/>
            </a:endParaRPr>
          </a:p>
        </p:txBody>
      </p:sp>
      <p:sp>
        <p:nvSpPr>
          <p:cNvPr id="5" name="Rectangle 4"/>
          <p:cNvSpPr/>
          <p:nvPr/>
        </p:nvSpPr>
        <p:spPr>
          <a:xfrm>
            <a:off x="1148202" y="6556577"/>
            <a:ext cx="7985199" cy="253916"/>
          </a:xfrm>
          <a:prstGeom prst="rect">
            <a:avLst/>
          </a:prstGeom>
        </p:spPr>
        <p:txBody>
          <a:bodyPr wrap="square">
            <a:spAutoFit/>
          </a:bodyPr>
          <a:lstStyle/>
          <a:p>
            <a:r>
              <a:rPr lang="en-US" sz="1050" dirty="0">
                <a:solidFill>
                  <a:srgbClr val="7F7F7F"/>
                </a:solidFill>
                <a:latin typeface="Georgia"/>
                <a:cs typeface="Georgia"/>
              </a:rPr>
              <a:t>Whitney, C., Shepherd, K., and </a:t>
            </a:r>
            <a:r>
              <a:rPr lang="en-US" sz="1050" dirty="0" err="1">
                <a:solidFill>
                  <a:srgbClr val="7F7F7F"/>
                </a:solidFill>
                <a:latin typeface="Georgia"/>
                <a:cs typeface="Georgia"/>
              </a:rPr>
              <a:t>Luedeling</a:t>
            </a:r>
            <a:r>
              <a:rPr lang="en-US" sz="1050" dirty="0">
                <a:solidFill>
                  <a:srgbClr val="7F7F7F"/>
                </a:solidFill>
                <a:latin typeface="Georgia"/>
                <a:cs typeface="Georgia"/>
              </a:rPr>
              <a:t>, E., </a:t>
            </a:r>
            <a:r>
              <a:rPr lang="en-US" sz="1050" dirty="0" smtClean="0">
                <a:solidFill>
                  <a:srgbClr val="7F7F7F"/>
                </a:solidFill>
                <a:latin typeface="Georgia"/>
                <a:cs typeface="Georgia"/>
              </a:rPr>
              <a:t>2018. World </a:t>
            </a:r>
            <a:r>
              <a:rPr lang="en-US" sz="1050" dirty="0">
                <a:solidFill>
                  <a:srgbClr val="7F7F7F"/>
                </a:solidFill>
                <a:latin typeface="Georgia"/>
                <a:cs typeface="Georgia"/>
              </a:rPr>
              <a:t>Agroforestry Centre, Nairobi.</a:t>
            </a:r>
          </a:p>
        </p:txBody>
      </p:sp>
    </p:spTree>
    <p:extLst>
      <p:ext uri="{BB962C8B-B14F-4D97-AF65-F5344CB8AC3E}">
        <p14:creationId xmlns:p14="http://schemas.microsoft.com/office/powerpoint/2010/main" val="38585404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603" y="274638"/>
            <a:ext cx="10972801" cy="1143000"/>
          </a:xfrm>
        </p:spPr>
        <p:txBody>
          <a:bodyPr>
            <a:normAutofit fontScale="90000"/>
          </a:bodyPr>
          <a:lstStyle/>
          <a:p>
            <a:r>
              <a:rPr lang="en-US" b="1" dirty="0">
                <a:solidFill>
                  <a:srgbClr val="000000"/>
                </a:solidFill>
                <a:latin typeface="Garamond"/>
                <a:cs typeface="Garamond"/>
              </a:rPr>
              <a:t>Key </a:t>
            </a:r>
            <a:r>
              <a:rPr lang="en-US" b="1" dirty="0" smtClean="0">
                <a:solidFill>
                  <a:srgbClr val="000000"/>
                </a:solidFill>
                <a:latin typeface="Garamond"/>
                <a:cs typeface="Garamond"/>
              </a:rPr>
              <a:t>findings from model results</a:t>
            </a:r>
            <a:r>
              <a:rPr lang="en-US" b="1" dirty="0">
                <a:solidFill>
                  <a:srgbClr val="000000"/>
                </a:solidFill>
                <a:latin typeface="Garamond"/>
                <a:cs typeface="Garamond"/>
              </a:rPr>
              <a:t/>
            </a:r>
            <a:br>
              <a:rPr lang="en-US" b="1" dirty="0">
                <a:solidFill>
                  <a:srgbClr val="000000"/>
                </a:solidFill>
                <a:latin typeface="Garamond"/>
                <a:cs typeface="Garamond"/>
              </a:rPr>
            </a:br>
            <a:endParaRPr lang="en-US" dirty="0"/>
          </a:p>
        </p:txBody>
      </p:sp>
      <p:sp>
        <p:nvSpPr>
          <p:cNvPr id="3" name="Content Placeholder 2"/>
          <p:cNvSpPr>
            <a:spLocks noGrp="1"/>
          </p:cNvSpPr>
          <p:nvPr>
            <p:ph idx="1"/>
          </p:nvPr>
        </p:nvSpPr>
        <p:spPr>
          <a:xfrm>
            <a:off x="577581" y="1250965"/>
            <a:ext cx="5007840" cy="4525963"/>
          </a:xfrm>
        </p:spPr>
        <p:txBody>
          <a:bodyPr>
            <a:noAutofit/>
          </a:bodyPr>
          <a:lstStyle/>
          <a:p>
            <a:pPr marL="685800" indent="-685800"/>
            <a:r>
              <a:rPr lang="en-US" sz="2400" dirty="0" smtClean="0">
                <a:solidFill>
                  <a:srgbClr val="000000"/>
                </a:solidFill>
                <a:latin typeface="Garamond"/>
                <a:cs typeface="Garamond"/>
              </a:rPr>
              <a:t>Fruit </a:t>
            </a:r>
            <a:r>
              <a:rPr lang="en-US" sz="2400" dirty="0">
                <a:solidFill>
                  <a:srgbClr val="000000"/>
                </a:solidFill>
                <a:latin typeface="Garamond"/>
                <a:cs typeface="Garamond"/>
              </a:rPr>
              <a:t>trees can provide many benefits and contribute to Kenya’s national nutrition goals</a:t>
            </a:r>
          </a:p>
          <a:p>
            <a:pPr marL="685800" indent="-685800"/>
            <a:r>
              <a:rPr lang="en-US" sz="2400" dirty="0">
                <a:solidFill>
                  <a:srgbClr val="000000"/>
                </a:solidFill>
                <a:latin typeface="Garamond"/>
                <a:cs typeface="Garamond"/>
              </a:rPr>
              <a:t>Various interacting factors influence fruit tree planting and subsequent nutrition outcomes for farmer households in Kenya</a:t>
            </a:r>
          </a:p>
          <a:p>
            <a:pPr marL="685800" indent="-685800"/>
            <a:r>
              <a:rPr lang="en-US" sz="2400" dirty="0">
                <a:solidFill>
                  <a:srgbClr val="000000"/>
                </a:solidFill>
                <a:latin typeface="Garamond"/>
                <a:cs typeface="Garamond"/>
              </a:rPr>
              <a:t>Decision analysis can provide appropriate support for understanding the probable outcomes of nutrition-related policy </a:t>
            </a:r>
            <a:r>
              <a:rPr lang="en-US" sz="2400" dirty="0" smtClean="0">
                <a:solidFill>
                  <a:srgbClr val="000000"/>
                </a:solidFill>
                <a:latin typeface="Garamond"/>
                <a:cs typeface="Garamond"/>
              </a:rPr>
              <a:t>decisions</a:t>
            </a:r>
            <a:endParaRPr lang="en-US" sz="2400" dirty="0">
              <a:solidFill>
                <a:srgbClr val="000000"/>
              </a:solidFill>
              <a:latin typeface="Garamond"/>
              <a:cs typeface="Garamond"/>
            </a:endParaRPr>
          </a:p>
        </p:txBody>
      </p:sp>
      <p:grpSp>
        <p:nvGrpSpPr>
          <p:cNvPr id="20" name="Group 19"/>
          <p:cNvGrpSpPr/>
          <p:nvPr/>
        </p:nvGrpSpPr>
        <p:grpSpPr>
          <a:xfrm>
            <a:off x="5963879" y="1221326"/>
            <a:ext cx="4400561" cy="541907"/>
            <a:chOff x="24088102" y="20376401"/>
            <a:chExt cx="4823969" cy="1446038"/>
          </a:xfrm>
        </p:grpSpPr>
        <p:pic>
          <p:nvPicPr>
            <p:cNvPr id="43" name="Picture 42" descr="Energey_Notrees.jpg"/>
            <p:cNvPicPr>
              <a:picLocks noChangeAspect="1"/>
            </p:cNvPicPr>
            <p:nvPr/>
          </p:nvPicPr>
          <p:blipFill rotWithShape="1">
            <a:blip r:embed="rId2">
              <a:duotone>
                <a:schemeClr val="accent2">
                  <a:shade val="45000"/>
                  <a:satMod val="135000"/>
                </a:schemeClr>
                <a:prstClr val="white"/>
              </a:duotone>
              <a:alphaModFix amt="49000"/>
              <a:extLst>
                <a:ext uri="{28A0092B-C50C-407E-A947-70E740481C1C}">
                  <a14:useLocalDpi xmlns:a14="http://schemas.microsoft.com/office/drawing/2010/main" val="0"/>
                </a:ext>
              </a:extLst>
            </a:blip>
            <a:srcRect l="11963" t="6968" b="12876"/>
            <a:stretch/>
          </p:blipFill>
          <p:spPr>
            <a:xfrm>
              <a:off x="24198734" y="20376401"/>
              <a:ext cx="4713337" cy="1417685"/>
            </a:xfrm>
            <a:prstGeom prst="rect">
              <a:avLst/>
            </a:prstGeom>
          </p:spPr>
        </p:pic>
        <p:pic>
          <p:nvPicPr>
            <p:cNvPr id="44" name="Picture 43" descr="Energy_Trees.jpg"/>
            <p:cNvPicPr>
              <a:picLocks noChangeAspect="1"/>
            </p:cNvPicPr>
            <p:nvPr/>
          </p:nvPicPr>
          <p:blipFill rotWithShape="1">
            <a:blip r:embed="rId3">
              <a:alphaModFix amt="49000"/>
              <a:extLst>
                <a:ext uri="{28A0092B-C50C-407E-A947-70E740481C1C}">
                  <a14:useLocalDpi xmlns:a14="http://schemas.microsoft.com/office/drawing/2010/main" val="0"/>
                </a:ext>
              </a:extLst>
            </a:blip>
            <a:srcRect l="12572" t="7540" b="13392"/>
            <a:stretch/>
          </p:blipFill>
          <p:spPr>
            <a:xfrm>
              <a:off x="24088102" y="20376401"/>
              <a:ext cx="4615803" cy="1446038"/>
            </a:xfrm>
            <a:prstGeom prst="rect">
              <a:avLst/>
            </a:prstGeom>
          </p:spPr>
        </p:pic>
      </p:grpSp>
      <p:grpSp>
        <p:nvGrpSpPr>
          <p:cNvPr id="21" name="Group 20"/>
          <p:cNvGrpSpPr/>
          <p:nvPr/>
        </p:nvGrpSpPr>
        <p:grpSpPr>
          <a:xfrm>
            <a:off x="6670360" y="4721523"/>
            <a:ext cx="4168739" cy="587098"/>
            <a:chOff x="21421673" y="16617295"/>
            <a:chExt cx="2656460" cy="1688116"/>
          </a:xfrm>
        </p:grpSpPr>
        <p:pic>
          <p:nvPicPr>
            <p:cNvPr id="41" name="Picture 40" descr="Zinc_NoTrees.jpg"/>
            <p:cNvPicPr>
              <a:picLocks noChangeAspect="1"/>
            </p:cNvPicPr>
            <p:nvPr/>
          </p:nvPicPr>
          <p:blipFill rotWithShape="1">
            <a:blip r:embed="rId4">
              <a:duotone>
                <a:schemeClr val="accent2">
                  <a:shade val="45000"/>
                  <a:satMod val="135000"/>
                </a:schemeClr>
                <a:prstClr val="white"/>
              </a:duotone>
              <a:alphaModFix amt="43000"/>
              <a:extLst>
                <a:ext uri="{28A0092B-C50C-407E-A947-70E740481C1C}">
                  <a14:useLocalDpi xmlns:a14="http://schemas.microsoft.com/office/drawing/2010/main" val="0"/>
                </a:ext>
              </a:extLst>
            </a:blip>
            <a:srcRect l="2870" b="14668"/>
            <a:stretch/>
          </p:blipFill>
          <p:spPr>
            <a:xfrm>
              <a:off x="22069405" y="16649924"/>
              <a:ext cx="1689354" cy="1643433"/>
            </a:xfrm>
            <a:prstGeom prst="rect">
              <a:avLst/>
            </a:prstGeom>
          </p:spPr>
        </p:pic>
        <p:pic>
          <p:nvPicPr>
            <p:cNvPr id="42" name="Picture 41" descr="Zinc_Trees.jpg"/>
            <p:cNvPicPr>
              <a:picLocks noChangeAspect="1"/>
            </p:cNvPicPr>
            <p:nvPr/>
          </p:nvPicPr>
          <p:blipFill rotWithShape="1">
            <a:blip r:embed="rId5">
              <a:alphaModFix amt="43000"/>
              <a:extLst>
                <a:ext uri="{28A0092B-C50C-407E-A947-70E740481C1C}">
                  <a14:useLocalDpi xmlns:a14="http://schemas.microsoft.com/office/drawing/2010/main" val="0"/>
                </a:ext>
              </a:extLst>
            </a:blip>
            <a:srcRect b="11812"/>
            <a:stretch/>
          </p:blipFill>
          <p:spPr>
            <a:xfrm>
              <a:off x="21421673" y="16617295"/>
              <a:ext cx="2656460" cy="1688116"/>
            </a:xfrm>
            <a:prstGeom prst="rect">
              <a:avLst/>
            </a:prstGeom>
          </p:spPr>
        </p:pic>
      </p:grpSp>
      <p:sp>
        <p:nvSpPr>
          <p:cNvPr id="22" name="Oval 21"/>
          <p:cNvSpPr/>
          <p:nvPr/>
        </p:nvSpPr>
        <p:spPr>
          <a:xfrm>
            <a:off x="9278100" y="4685593"/>
            <a:ext cx="1595616" cy="274235"/>
          </a:xfrm>
          <a:prstGeom prst="ellipse">
            <a:avLst/>
          </a:prstGeom>
          <a:no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000" dirty="0" smtClean="0">
                <a:solidFill>
                  <a:schemeClr val="tx1"/>
                </a:solidFill>
                <a:latin typeface="Times Bold"/>
                <a:cs typeface="Times Bold"/>
              </a:rPr>
              <a:t>Zinc (mg)</a:t>
            </a:r>
            <a:endParaRPr lang="en-US" sz="2000" dirty="0">
              <a:solidFill>
                <a:schemeClr val="tx1"/>
              </a:solidFill>
              <a:latin typeface="Times Bold"/>
              <a:cs typeface="Times Bold"/>
            </a:endParaRPr>
          </a:p>
        </p:txBody>
      </p:sp>
      <p:sp>
        <p:nvSpPr>
          <p:cNvPr id="23" name="Oval 22"/>
          <p:cNvSpPr/>
          <p:nvPr/>
        </p:nvSpPr>
        <p:spPr>
          <a:xfrm>
            <a:off x="8505689" y="1140609"/>
            <a:ext cx="1614807" cy="384059"/>
          </a:xfrm>
          <a:prstGeom prst="ellipse">
            <a:avLst/>
          </a:prstGeom>
          <a:no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000" dirty="0" smtClean="0">
                <a:solidFill>
                  <a:schemeClr val="tx1"/>
                </a:solidFill>
                <a:latin typeface="Times Bold"/>
                <a:cs typeface="Times Bold"/>
              </a:rPr>
              <a:t>Energy </a:t>
            </a:r>
            <a:r>
              <a:rPr lang="en-US" sz="2000" dirty="0">
                <a:solidFill>
                  <a:schemeClr val="tx1"/>
                </a:solidFill>
                <a:latin typeface="Times Bold"/>
                <a:cs typeface="Times Bold"/>
              </a:rPr>
              <a:t>(</a:t>
            </a:r>
            <a:r>
              <a:rPr lang="en-US" sz="2000" dirty="0" smtClean="0">
                <a:solidFill>
                  <a:schemeClr val="tx1"/>
                </a:solidFill>
                <a:latin typeface="Times Bold"/>
                <a:cs typeface="Times Bold"/>
              </a:rPr>
              <a:t>kcal)</a:t>
            </a:r>
            <a:endParaRPr lang="en-US" sz="2000" dirty="0">
              <a:solidFill>
                <a:schemeClr val="tx1"/>
              </a:solidFill>
              <a:latin typeface="Times Bold"/>
              <a:cs typeface="Times Bold"/>
            </a:endParaRPr>
          </a:p>
        </p:txBody>
      </p:sp>
      <p:grpSp>
        <p:nvGrpSpPr>
          <p:cNvPr id="24" name="Group 23"/>
          <p:cNvGrpSpPr/>
          <p:nvPr/>
        </p:nvGrpSpPr>
        <p:grpSpPr>
          <a:xfrm>
            <a:off x="6318266" y="3542463"/>
            <a:ext cx="4245167" cy="589824"/>
            <a:chOff x="18458976" y="15258542"/>
            <a:chExt cx="3023466" cy="1719533"/>
          </a:xfrm>
        </p:grpSpPr>
        <p:pic>
          <p:nvPicPr>
            <p:cNvPr id="39" name="Picture 38" descr="VitA_Notrees.jpg"/>
            <p:cNvPicPr>
              <a:picLocks noChangeAspect="1"/>
            </p:cNvPicPr>
            <p:nvPr/>
          </p:nvPicPr>
          <p:blipFill rotWithShape="1">
            <a:blip r:embed="rId6">
              <a:duotone>
                <a:schemeClr val="accent2">
                  <a:shade val="45000"/>
                  <a:satMod val="135000"/>
                </a:schemeClr>
                <a:prstClr val="white"/>
              </a:duotone>
              <a:alphaModFix amt="47000"/>
              <a:extLst>
                <a:ext uri="{28A0092B-C50C-407E-A947-70E740481C1C}">
                  <a14:useLocalDpi xmlns:a14="http://schemas.microsoft.com/office/drawing/2010/main" val="0"/>
                </a:ext>
              </a:extLst>
            </a:blip>
            <a:srcRect b="13938"/>
            <a:stretch/>
          </p:blipFill>
          <p:spPr>
            <a:xfrm>
              <a:off x="18788936" y="15258542"/>
              <a:ext cx="2693506" cy="1719533"/>
            </a:xfrm>
            <a:prstGeom prst="rect">
              <a:avLst/>
            </a:prstGeom>
          </p:spPr>
        </p:pic>
        <p:pic>
          <p:nvPicPr>
            <p:cNvPr id="40" name="Picture 39" descr="VitA_Trees.jpg"/>
            <p:cNvPicPr>
              <a:picLocks noChangeAspect="1"/>
            </p:cNvPicPr>
            <p:nvPr/>
          </p:nvPicPr>
          <p:blipFill rotWithShape="1">
            <a:blip r:embed="rId7">
              <a:alphaModFix amt="47000"/>
              <a:extLst>
                <a:ext uri="{28A0092B-C50C-407E-A947-70E740481C1C}">
                  <a14:useLocalDpi xmlns:a14="http://schemas.microsoft.com/office/drawing/2010/main" val="0"/>
                </a:ext>
              </a:extLst>
            </a:blip>
            <a:srcRect b="13504"/>
            <a:stretch/>
          </p:blipFill>
          <p:spPr>
            <a:xfrm>
              <a:off x="18458976" y="15275457"/>
              <a:ext cx="2477199" cy="1677073"/>
            </a:xfrm>
            <a:prstGeom prst="rect">
              <a:avLst/>
            </a:prstGeom>
          </p:spPr>
        </p:pic>
      </p:grpSp>
      <p:sp>
        <p:nvSpPr>
          <p:cNvPr id="25" name="Oval 24"/>
          <p:cNvSpPr/>
          <p:nvPr/>
        </p:nvSpPr>
        <p:spPr>
          <a:xfrm>
            <a:off x="7956288" y="3340197"/>
            <a:ext cx="3944288" cy="306514"/>
          </a:xfrm>
          <a:prstGeom prst="ellipse">
            <a:avLst/>
          </a:prstGeom>
          <a:no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000" dirty="0" smtClean="0">
                <a:solidFill>
                  <a:schemeClr val="tx1"/>
                </a:solidFill>
                <a:latin typeface="Times Bold"/>
                <a:cs typeface="Times Bold"/>
              </a:rPr>
              <a:t>Vitamin A </a:t>
            </a:r>
          </a:p>
          <a:p>
            <a:pPr algn="ctr"/>
            <a:r>
              <a:rPr lang="en-US" sz="2000" dirty="0" smtClean="0">
                <a:solidFill>
                  <a:schemeClr val="tx1"/>
                </a:solidFill>
                <a:latin typeface="Times Bold"/>
                <a:cs typeface="Times Bold"/>
              </a:rPr>
              <a:t>(Retinol Activity Equivalents)</a:t>
            </a:r>
            <a:endParaRPr lang="en-US" sz="2000" dirty="0">
              <a:solidFill>
                <a:schemeClr val="tx1"/>
              </a:solidFill>
              <a:latin typeface="Times Bold"/>
              <a:cs typeface="Times Bold"/>
            </a:endParaRPr>
          </a:p>
        </p:txBody>
      </p:sp>
      <p:grpSp>
        <p:nvGrpSpPr>
          <p:cNvPr id="26" name="Group 25"/>
          <p:cNvGrpSpPr/>
          <p:nvPr/>
        </p:nvGrpSpPr>
        <p:grpSpPr>
          <a:xfrm>
            <a:off x="6066001" y="2087346"/>
            <a:ext cx="4031473" cy="864922"/>
            <a:chOff x="19051155" y="14129220"/>
            <a:chExt cx="4436265" cy="1714740"/>
          </a:xfrm>
        </p:grpSpPr>
        <p:pic>
          <p:nvPicPr>
            <p:cNvPr id="37" name="Picture 36" descr="Iron_notrees.jpg"/>
            <p:cNvPicPr>
              <a:picLocks noChangeAspect="1"/>
            </p:cNvPicPr>
            <p:nvPr/>
          </p:nvPicPr>
          <p:blipFill rotWithShape="1">
            <a:blip r:embed="rId8">
              <a:duotone>
                <a:schemeClr val="accent2">
                  <a:shade val="45000"/>
                  <a:satMod val="135000"/>
                </a:schemeClr>
                <a:prstClr val="white"/>
              </a:duotone>
              <a:alphaModFix amt="47000"/>
              <a:extLst>
                <a:ext uri="{28A0092B-C50C-407E-A947-70E740481C1C}">
                  <a14:useLocalDpi xmlns:a14="http://schemas.microsoft.com/office/drawing/2010/main" val="0"/>
                </a:ext>
              </a:extLst>
            </a:blip>
            <a:srcRect b="15263"/>
            <a:stretch/>
          </p:blipFill>
          <p:spPr>
            <a:xfrm>
              <a:off x="19259106" y="14129220"/>
              <a:ext cx="4228314" cy="1714740"/>
            </a:xfrm>
            <a:prstGeom prst="rect">
              <a:avLst/>
            </a:prstGeom>
          </p:spPr>
        </p:pic>
        <p:pic>
          <p:nvPicPr>
            <p:cNvPr id="38" name="Picture 37" descr="Iron_Trees.jpg"/>
            <p:cNvPicPr>
              <a:picLocks noChangeAspect="1"/>
            </p:cNvPicPr>
            <p:nvPr/>
          </p:nvPicPr>
          <p:blipFill rotWithShape="1">
            <a:blip r:embed="rId9">
              <a:alphaModFix amt="47000"/>
              <a:extLst>
                <a:ext uri="{28A0092B-C50C-407E-A947-70E740481C1C}">
                  <a14:useLocalDpi xmlns:a14="http://schemas.microsoft.com/office/drawing/2010/main" val="0"/>
                </a:ext>
              </a:extLst>
            </a:blip>
            <a:srcRect b="14910"/>
            <a:stretch/>
          </p:blipFill>
          <p:spPr>
            <a:xfrm>
              <a:off x="19051155" y="14153123"/>
              <a:ext cx="3105879" cy="1689688"/>
            </a:xfrm>
            <a:prstGeom prst="rect">
              <a:avLst/>
            </a:prstGeom>
          </p:spPr>
        </p:pic>
      </p:grpSp>
      <p:sp>
        <p:nvSpPr>
          <p:cNvPr id="28" name="TextBox 27"/>
          <p:cNvSpPr txBox="1"/>
          <p:nvPr/>
        </p:nvSpPr>
        <p:spPr>
          <a:xfrm>
            <a:off x="5985828" y="1759158"/>
            <a:ext cx="1088718" cy="400110"/>
          </a:xfrm>
          <a:prstGeom prst="rect">
            <a:avLst/>
          </a:prstGeom>
          <a:noFill/>
        </p:spPr>
        <p:txBody>
          <a:bodyPr wrap="none" rtlCol="0">
            <a:spAutoFit/>
          </a:bodyPr>
          <a:lstStyle/>
          <a:p>
            <a:r>
              <a:rPr lang="en-US" sz="2000" i="1" dirty="0" smtClean="0">
                <a:solidFill>
                  <a:schemeClr val="accent3">
                    <a:lumMod val="50000"/>
                  </a:schemeClr>
                </a:solidFill>
                <a:latin typeface="Garamond"/>
                <a:ea typeface="Lucida Grande"/>
                <a:cs typeface="Garamond"/>
              </a:rPr>
              <a:t>-500,000</a:t>
            </a:r>
            <a:endParaRPr lang="en-US" sz="2000" i="1" dirty="0">
              <a:solidFill>
                <a:schemeClr val="accent3">
                  <a:lumMod val="50000"/>
                </a:schemeClr>
              </a:solidFill>
              <a:latin typeface="Garamond"/>
              <a:cs typeface="Garamond"/>
            </a:endParaRPr>
          </a:p>
        </p:txBody>
      </p:sp>
      <p:sp>
        <p:nvSpPr>
          <p:cNvPr id="29" name="Rectangle 28"/>
          <p:cNvSpPr/>
          <p:nvPr/>
        </p:nvSpPr>
        <p:spPr>
          <a:xfrm>
            <a:off x="8849539" y="1733717"/>
            <a:ext cx="1198298" cy="400110"/>
          </a:xfrm>
          <a:prstGeom prst="rect">
            <a:avLst/>
          </a:prstGeom>
        </p:spPr>
        <p:txBody>
          <a:bodyPr wrap="none">
            <a:spAutoFit/>
          </a:bodyPr>
          <a:lstStyle/>
          <a:p>
            <a:r>
              <a:rPr lang="is-IS" sz="2000" i="1" dirty="0" smtClean="0">
                <a:solidFill>
                  <a:srgbClr val="FF0000"/>
                </a:solidFill>
                <a:latin typeface="Garamond"/>
                <a:cs typeface="Garamond"/>
              </a:rPr>
              <a:t>1,000,000</a:t>
            </a:r>
            <a:endParaRPr lang="en-US" sz="2000" i="1" dirty="0">
              <a:solidFill>
                <a:srgbClr val="FF0000"/>
              </a:solidFill>
              <a:latin typeface="Garamond"/>
              <a:cs typeface="Garamond"/>
            </a:endParaRPr>
          </a:p>
        </p:txBody>
      </p:sp>
      <p:sp>
        <p:nvSpPr>
          <p:cNvPr id="30" name="TextBox 29"/>
          <p:cNvSpPr txBox="1"/>
          <p:nvPr/>
        </p:nvSpPr>
        <p:spPr>
          <a:xfrm>
            <a:off x="6013934" y="2936587"/>
            <a:ext cx="848267" cy="400110"/>
          </a:xfrm>
          <a:prstGeom prst="rect">
            <a:avLst/>
          </a:prstGeom>
          <a:noFill/>
        </p:spPr>
        <p:txBody>
          <a:bodyPr wrap="none" rtlCol="0">
            <a:spAutoFit/>
          </a:bodyPr>
          <a:lstStyle/>
          <a:p>
            <a:r>
              <a:rPr lang="en-US" sz="2000" i="1" dirty="0" smtClean="0">
                <a:solidFill>
                  <a:schemeClr val="accent3">
                    <a:lumMod val="50000"/>
                  </a:schemeClr>
                </a:solidFill>
                <a:latin typeface="Garamond"/>
                <a:ea typeface="Lucida Grande"/>
                <a:cs typeface="Garamond"/>
              </a:rPr>
              <a:t>-6,000</a:t>
            </a:r>
            <a:endParaRPr lang="en-US" sz="2000" i="1" dirty="0">
              <a:solidFill>
                <a:schemeClr val="accent3">
                  <a:lumMod val="50000"/>
                </a:schemeClr>
              </a:solidFill>
              <a:latin typeface="Garamond"/>
              <a:cs typeface="Garamond"/>
            </a:endParaRPr>
          </a:p>
        </p:txBody>
      </p:sp>
      <p:sp>
        <p:nvSpPr>
          <p:cNvPr id="31" name="Rectangle 30"/>
          <p:cNvSpPr/>
          <p:nvPr/>
        </p:nvSpPr>
        <p:spPr>
          <a:xfrm>
            <a:off x="8315145" y="2944454"/>
            <a:ext cx="901743" cy="400110"/>
          </a:xfrm>
          <a:prstGeom prst="rect">
            <a:avLst/>
          </a:prstGeom>
        </p:spPr>
        <p:txBody>
          <a:bodyPr wrap="none">
            <a:spAutoFit/>
          </a:bodyPr>
          <a:lstStyle/>
          <a:p>
            <a:r>
              <a:rPr lang="is-IS" sz="2000" i="1" dirty="0" smtClean="0">
                <a:solidFill>
                  <a:srgbClr val="FF0000"/>
                </a:solidFill>
                <a:latin typeface="Garamond"/>
                <a:cs typeface="Garamond"/>
              </a:rPr>
              <a:t>10,000</a:t>
            </a:r>
            <a:endParaRPr lang="en-US" sz="2000" i="1" dirty="0">
              <a:solidFill>
                <a:srgbClr val="FF0000"/>
              </a:solidFill>
              <a:latin typeface="Garamond"/>
              <a:cs typeface="Garamond"/>
            </a:endParaRPr>
          </a:p>
        </p:txBody>
      </p:sp>
      <p:sp>
        <p:nvSpPr>
          <p:cNvPr id="32" name="TextBox 31"/>
          <p:cNvSpPr txBox="1"/>
          <p:nvPr/>
        </p:nvSpPr>
        <p:spPr>
          <a:xfrm>
            <a:off x="6241064" y="4108681"/>
            <a:ext cx="1088718" cy="400110"/>
          </a:xfrm>
          <a:prstGeom prst="rect">
            <a:avLst/>
          </a:prstGeom>
          <a:noFill/>
        </p:spPr>
        <p:txBody>
          <a:bodyPr wrap="none" rtlCol="0">
            <a:spAutoFit/>
          </a:bodyPr>
          <a:lstStyle/>
          <a:p>
            <a:r>
              <a:rPr lang="en-US" sz="2000" i="1" dirty="0" smtClean="0">
                <a:solidFill>
                  <a:schemeClr val="accent3">
                    <a:lumMod val="50000"/>
                  </a:schemeClr>
                </a:solidFill>
                <a:latin typeface="Garamond"/>
                <a:ea typeface="Lucida Grande"/>
                <a:cs typeface="Garamond"/>
              </a:rPr>
              <a:t>-400,000</a:t>
            </a:r>
            <a:endParaRPr lang="en-US" sz="2000" i="1" dirty="0">
              <a:solidFill>
                <a:schemeClr val="accent3">
                  <a:lumMod val="50000"/>
                </a:schemeClr>
              </a:solidFill>
              <a:latin typeface="Garamond"/>
              <a:cs typeface="Garamond"/>
            </a:endParaRPr>
          </a:p>
        </p:txBody>
      </p:sp>
      <p:sp>
        <p:nvSpPr>
          <p:cNvPr id="33" name="TextBox 32"/>
          <p:cNvSpPr txBox="1"/>
          <p:nvPr/>
        </p:nvSpPr>
        <p:spPr>
          <a:xfrm>
            <a:off x="6468477" y="5282928"/>
            <a:ext cx="848267" cy="400110"/>
          </a:xfrm>
          <a:prstGeom prst="rect">
            <a:avLst/>
          </a:prstGeom>
          <a:noFill/>
        </p:spPr>
        <p:txBody>
          <a:bodyPr wrap="none" rtlCol="0">
            <a:spAutoFit/>
          </a:bodyPr>
          <a:lstStyle/>
          <a:p>
            <a:r>
              <a:rPr lang="en-US" sz="2000" i="1" dirty="0" smtClean="0">
                <a:solidFill>
                  <a:schemeClr val="accent3">
                    <a:lumMod val="50000"/>
                  </a:schemeClr>
                </a:solidFill>
                <a:latin typeface="Garamond"/>
                <a:ea typeface="Lucida Grande"/>
                <a:cs typeface="Garamond"/>
              </a:rPr>
              <a:t>-1,000</a:t>
            </a:r>
            <a:endParaRPr lang="en-US" sz="2000" i="1" dirty="0">
              <a:solidFill>
                <a:schemeClr val="accent3">
                  <a:lumMod val="50000"/>
                </a:schemeClr>
              </a:solidFill>
              <a:latin typeface="Garamond"/>
              <a:cs typeface="Garamond"/>
            </a:endParaRPr>
          </a:p>
        </p:txBody>
      </p:sp>
      <p:sp>
        <p:nvSpPr>
          <p:cNvPr id="34" name="Rectangle 33"/>
          <p:cNvSpPr/>
          <p:nvPr/>
        </p:nvSpPr>
        <p:spPr>
          <a:xfrm>
            <a:off x="10002125" y="5282927"/>
            <a:ext cx="781517" cy="400110"/>
          </a:xfrm>
          <a:prstGeom prst="rect">
            <a:avLst/>
          </a:prstGeom>
        </p:spPr>
        <p:txBody>
          <a:bodyPr wrap="none">
            <a:spAutoFit/>
          </a:bodyPr>
          <a:lstStyle/>
          <a:p>
            <a:r>
              <a:rPr lang="is-IS" sz="2000" i="1" dirty="0">
                <a:solidFill>
                  <a:srgbClr val="FF0000"/>
                </a:solidFill>
                <a:latin typeface="Garamond"/>
                <a:cs typeface="Garamond"/>
              </a:rPr>
              <a:t>4</a:t>
            </a:r>
            <a:r>
              <a:rPr lang="is-IS" sz="2000" i="1" dirty="0" smtClean="0">
                <a:solidFill>
                  <a:srgbClr val="FF0000"/>
                </a:solidFill>
                <a:latin typeface="Garamond"/>
                <a:cs typeface="Garamond"/>
              </a:rPr>
              <a:t>,000</a:t>
            </a:r>
            <a:endParaRPr lang="en-US" sz="2000" i="1" dirty="0">
              <a:solidFill>
                <a:srgbClr val="FF0000"/>
              </a:solidFill>
              <a:latin typeface="Garamond"/>
              <a:cs typeface="Garamond"/>
            </a:endParaRPr>
          </a:p>
        </p:txBody>
      </p:sp>
      <p:sp>
        <p:nvSpPr>
          <p:cNvPr id="35" name="TextBox 34"/>
          <p:cNvSpPr txBox="1"/>
          <p:nvPr/>
        </p:nvSpPr>
        <p:spPr>
          <a:xfrm>
            <a:off x="8691600" y="4116548"/>
            <a:ext cx="1198298" cy="400110"/>
          </a:xfrm>
          <a:prstGeom prst="rect">
            <a:avLst/>
          </a:prstGeom>
          <a:noFill/>
        </p:spPr>
        <p:txBody>
          <a:bodyPr wrap="none" rtlCol="0">
            <a:spAutoFit/>
          </a:bodyPr>
          <a:lstStyle/>
          <a:p>
            <a:r>
              <a:rPr lang="en-US" sz="2000" i="1" dirty="0" smtClean="0">
                <a:solidFill>
                  <a:srgbClr val="FF0000"/>
                </a:solidFill>
                <a:latin typeface="Garamond"/>
                <a:ea typeface="Lucida Grande"/>
                <a:cs typeface="Garamond"/>
              </a:rPr>
              <a:t>1,000,000</a:t>
            </a:r>
            <a:endParaRPr lang="en-US" sz="2000" i="1" dirty="0">
              <a:solidFill>
                <a:srgbClr val="FF0000"/>
              </a:solidFill>
              <a:latin typeface="Garamond"/>
              <a:cs typeface="Garamond"/>
            </a:endParaRPr>
          </a:p>
        </p:txBody>
      </p:sp>
      <p:sp>
        <p:nvSpPr>
          <p:cNvPr id="36" name="Oval 35"/>
          <p:cNvSpPr/>
          <p:nvPr/>
        </p:nvSpPr>
        <p:spPr>
          <a:xfrm>
            <a:off x="7811281" y="2457641"/>
            <a:ext cx="2400805" cy="211522"/>
          </a:xfrm>
          <a:prstGeom prst="ellipse">
            <a:avLst/>
          </a:prstGeom>
          <a:no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000" dirty="0" smtClean="0">
                <a:solidFill>
                  <a:schemeClr val="tx1"/>
                </a:solidFill>
                <a:latin typeface="Times Bold"/>
                <a:cs typeface="Times Bold"/>
              </a:rPr>
              <a:t>Iron (mg)</a:t>
            </a:r>
            <a:endParaRPr lang="en-US" sz="2000" dirty="0">
              <a:solidFill>
                <a:schemeClr val="tx1"/>
              </a:solidFill>
              <a:latin typeface="Times Bold"/>
              <a:cs typeface="Times Bold"/>
            </a:endParaRPr>
          </a:p>
        </p:txBody>
      </p:sp>
      <p:grpSp>
        <p:nvGrpSpPr>
          <p:cNvPr id="46" name="Group 45"/>
          <p:cNvGrpSpPr/>
          <p:nvPr/>
        </p:nvGrpSpPr>
        <p:grpSpPr>
          <a:xfrm>
            <a:off x="6042463" y="1250960"/>
            <a:ext cx="4666995" cy="5382638"/>
            <a:chOff x="5838152" y="1250960"/>
            <a:chExt cx="4665782" cy="5382638"/>
          </a:xfrm>
        </p:grpSpPr>
        <p:sp>
          <p:nvSpPr>
            <p:cNvPr id="18" name="TextBox 17"/>
            <p:cNvSpPr txBox="1"/>
            <p:nvPr/>
          </p:nvSpPr>
          <p:spPr>
            <a:xfrm>
              <a:off x="5846477" y="5515560"/>
              <a:ext cx="3989424" cy="369332"/>
            </a:xfrm>
            <a:prstGeom prst="rect">
              <a:avLst/>
            </a:prstGeom>
            <a:noFill/>
          </p:spPr>
          <p:txBody>
            <a:bodyPr wrap="square" rtlCol="0">
              <a:spAutoFit/>
            </a:bodyPr>
            <a:lstStyle/>
            <a:p>
              <a:r>
                <a:rPr lang="en-US" i="1" dirty="0" smtClean="0">
                  <a:latin typeface="Garamond"/>
                  <a:cs typeface="Garamond"/>
                </a:rPr>
                <a:t>Estimated annual nutritional needs</a:t>
              </a:r>
              <a:endParaRPr lang="en-US" i="1" dirty="0">
                <a:latin typeface="Garamond"/>
                <a:cs typeface="Garamond"/>
              </a:endParaRPr>
            </a:p>
          </p:txBody>
        </p:sp>
        <p:grpSp>
          <p:nvGrpSpPr>
            <p:cNvPr id="45" name="Group 44"/>
            <p:cNvGrpSpPr/>
            <p:nvPr/>
          </p:nvGrpSpPr>
          <p:grpSpPr>
            <a:xfrm>
              <a:off x="7416897" y="1250960"/>
              <a:ext cx="135825" cy="4294835"/>
              <a:chOff x="7416897" y="1250960"/>
              <a:chExt cx="135825" cy="4294835"/>
            </a:xfrm>
          </p:grpSpPr>
          <p:cxnSp>
            <p:nvCxnSpPr>
              <p:cNvPr id="27" name="Straight Connector 26"/>
              <p:cNvCxnSpPr/>
              <p:nvPr/>
            </p:nvCxnSpPr>
            <p:spPr>
              <a:xfrm>
                <a:off x="7439219" y="1250960"/>
                <a:ext cx="41611" cy="4256179"/>
              </a:xfrm>
              <a:prstGeom prst="line">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9" name="Isosceles Triangle 18"/>
              <p:cNvSpPr/>
              <p:nvPr/>
            </p:nvSpPr>
            <p:spPr>
              <a:xfrm flipH="1" flipV="1">
                <a:off x="7416897" y="5425361"/>
                <a:ext cx="135825" cy="12043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sp>
          <p:nvSpPr>
            <p:cNvPr id="13" name="TextBox 12"/>
            <p:cNvSpPr txBox="1"/>
            <p:nvPr/>
          </p:nvSpPr>
          <p:spPr>
            <a:xfrm>
              <a:off x="5838152" y="6233488"/>
              <a:ext cx="1401941" cy="400110"/>
            </a:xfrm>
            <a:prstGeom prst="rect">
              <a:avLst/>
            </a:prstGeom>
            <a:noFill/>
          </p:spPr>
          <p:txBody>
            <a:bodyPr wrap="none" rtlCol="0">
              <a:spAutoFit/>
            </a:bodyPr>
            <a:lstStyle/>
            <a:p>
              <a:r>
                <a:rPr lang="en-US" sz="2000" i="1" dirty="0" smtClean="0">
                  <a:solidFill>
                    <a:schemeClr val="accent3">
                      <a:lumMod val="50000"/>
                    </a:schemeClr>
                  </a:solidFill>
                  <a:latin typeface="Garamond"/>
                  <a:ea typeface="Lucida Grande"/>
                  <a:cs typeface="Garamond"/>
                </a:rPr>
                <a:t>Sufficient diet</a:t>
              </a:r>
              <a:endParaRPr lang="en-US" sz="2000" i="1" dirty="0">
                <a:solidFill>
                  <a:schemeClr val="accent3">
                    <a:lumMod val="50000"/>
                  </a:schemeClr>
                </a:solidFill>
                <a:latin typeface="Garamond"/>
                <a:cs typeface="Garamond"/>
              </a:endParaRPr>
            </a:p>
          </p:txBody>
        </p:sp>
        <p:sp>
          <p:nvSpPr>
            <p:cNvPr id="14" name="Rectangle 13"/>
            <p:cNvSpPr/>
            <p:nvPr/>
          </p:nvSpPr>
          <p:spPr>
            <a:xfrm>
              <a:off x="8963144" y="6225935"/>
              <a:ext cx="1540790" cy="400110"/>
            </a:xfrm>
            <a:prstGeom prst="rect">
              <a:avLst/>
            </a:prstGeom>
          </p:spPr>
          <p:txBody>
            <a:bodyPr wrap="none">
              <a:spAutoFit/>
            </a:bodyPr>
            <a:lstStyle/>
            <a:p>
              <a:r>
                <a:rPr lang="is-IS" sz="2000" i="1" dirty="0" smtClean="0">
                  <a:solidFill>
                    <a:srgbClr val="FF0000"/>
                  </a:solidFill>
                  <a:latin typeface="Garamond"/>
                  <a:cs typeface="Garamond"/>
                </a:rPr>
                <a:t>Insufficient diet</a:t>
              </a:r>
              <a:endParaRPr lang="en-US" sz="2000" i="1" dirty="0">
                <a:solidFill>
                  <a:srgbClr val="FF0000"/>
                </a:solidFill>
                <a:latin typeface="Garamond"/>
                <a:cs typeface="Garamond"/>
              </a:endParaRPr>
            </a:p>
          </p:txBody>
        </p:sp>
        <p:cxnSp>
          <p:nvCxnSpPr>
            <p:cNvPr id="15" name="Straight Connector 14"/>
            <p:cNvCxnSpPr/>
            <p:nvPr/>
          </p:nvCxnSpPr>
          <p:spPr>
            <a:xfrm flipH="1">
              <a:off x="5911111" y="6162773"/>
              <a:ext cx="1577226" cy="3"/>
            </a:xfrm>
            <a:prstGeom prst="line">
              <a:avLst/>
            </a:prstGeom>
            <a:ln w="127000" cmpd="sng">
              <a:solidFill>
                <a:schemeClr val="accent3">
                  <a:lumMod val="5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488340" y="6162785"/>
              <a:ext cx="2189745" cy="7542"/>
            </a:xfrm>
            <a:prstGeom prst="line">
              <a:avLst/>
            </a:prstGeom>
            <a:ln w="1270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0025515" y="1382268"/>
            <a:ext cx="1403504" cy="1120347"/>
            <a:chOff x="20520589" y="23792871"/>
            <a:chExt cx="3679566" cy="2937977"/>
          </a:xfrm>
        </p:grpSpPr>
        <p:sp>
          <p:nvSpPr>
            <p:cNvPr id="7" name="TextBox 6"/>
            <p:cNvSpPr txBox="1"/>
            <p:nvPr/>
          </p:nvSpPr>
          <p:spPr>
            <a:xfrm>
              <a:off x="20520589" y="23792871"/>
              <a:ext cx="3679566" cy="807109"/>
            </a:xfrm>
            <a:prstGeom prst="rect">
              <a:avLst/>
            </a:prstGeom>
            <a:noFill/>
          </p:spPr>
          <p:txBody>
            <a:bodyPr wrap="none" lIns="0" tIns="0" rIns="0" bIns="0" rtlCol="0">
              <a:spAutoFit/>
            </a:bodyPr>
            <a:lstStyle/>
            <a:p>
              <a:r>
                <a:rPr lang="en-US" sz="2000" b="1" dirty="0" smtClean="0">
                  <a:latin typeface="Times Bold"/>
                  <a:cs typeface="Times Bold"/>
                </a:rPr>
                <a:t>Nutrient gap</a:t>
              </a:r>
              <a:endParaRPr lang="en-US" sz="2000" b="1" dirty="0">
                <a:latin typeface="Times Bold"/>
                <a:cs typeface="Times Bold"/>
              </a:endParaRPr>
            </a:p>
          </p:txBody>
        </p:sp>
        <p:sp>
          <p:nvSpPr>
            <p:cNvPr id="8" name="Rectangle 7"/>
            <p:cNvSpPr>
              <a:spLocks noChangeAspect="1"/>
            </p:cNvSpPr>
            <p:nvPr/>
          </p:nvSpPr>
          <p:spPr>
            <a:xfrm>
              <a:off x="20696981" y="24705589"/>
              <a:ext cx="640080" cy="640080"/>
            </a:xfrm>
            <a:prstGeom prst="rect">
              <a:avLst/>
            </a:prstGeom>
            <a:solidFill>
              <a:srgbClr val="757575">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9" name="Rectangle 8"/>
            <p:cNvSpPr>
              <a:spLocks noChangeAspect="1"/>
            </p:cNvSpPr>
            <p:nvPr/>
          </p:nvSpPr>
          <p:spPr>
            <a:xfrm>
              <a:off x="20696981" y="25704657"/>
              <a:ext cx="640080" cy="640080"/>
            </a:xfrm>
            <a:prstGeom prst="rect">
              <a:avLst/>
            </a:prstGeom>
            <a:solidFill>
              <a:srgbClr val="DCBCB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10" name="TextBox 9"/>
            <p:cNvSpPr txBox="1"/>
            <p:nvPr/>
          </p:nvSpPr>
          <p:spPr>
            <a:xfrm>
              <a:off x="21355713" y="24740862"/>
              <a:ext cx="1893648" cy="1049241"/>
            </a:xfrm>
            <a:prstGeom prst="rect">
              <a:avLst/>
            </a:prstGeom>
            <a:noFill/>
          </p:spPr>
          <p:txBody>
            <a:bodyPr wrap="none" rtlCol="0">
              <a:spAutoFit/>
            </a:bodyPr>
            <a:lstStyle/>
            <a:p>
              <a:r>
                <a:rPr lang="en-US" sz="2000" dirty="0" smtClean="0">
                  <a:latin typeface="Garamond"/>
                  <a:cs typeface="Garamond"/>
                </a:rPr>
                <a:t>Trees</a:t>
              </a:r>
              <a:endParaRPr lang="en-US" sz="2000" dirty="0">
                <a:latin typeface="Garamond"/>
                <a:cs typeface="Garamond"/>
              </a:endParaRPr>
            </a:p>
          </p:txBody>
        </p:sp>
        <p:sp>
          <p:nvSpPr>
            <p:cNvPr id="11" name="TextBox 10"/>
            <p:cNvSpPr txBox="1"/>
            <p:nvPr/>
          </p:nvSpPr>
          <p:spPr>
            <a:xfrm>
              <a:off x="21355713" y="25681607"/>
              <a:ext cx="2739419" cy="1049241"/>
            </a:xfrm>
            <a:prstGeom prst="rect">
              <a:avLst/>
            </a:prstGeom>
            <a:noFill/>
          </p:spPr>
          <p:txBody>
            <a:bodyPr wrap="none" rtlCol="0">
              <a:spAutoFit/>
            </a:bodyPr>
            <a:lstStyle/>
            <a:p>
              <a:r>
                <a:rPr lang="en-US" sz="2000" dirty="0" smtClean="0">
                  <a:latin typeface="Garamond"/>
                  <a:cs typeface="Garamond"/>
                </a:rPr>
                <a:t>No trees</a:t>
              </a:r>
              <a:endParaRPr lang="en-US" sz="2000" dirty="0">
                <a:latin typeface="Garamond"/>
                <a:cs typeface="Garamond"/>
              </a:endParaRPr>
            </a:p>
          </p:txBody>
        </p:sp>
      </p:grpSp>
      <p:sp>
        <p:nvSpPr>
          <p:cNvPr id="47" name="Rectangle 46"/>
          <p:cNvSpPr/>
          <p:nvPr/>
        </p:nvSpPr>
        <p:spPr>
          <a:xfrm>
            <a:off x="-32009" y="5997855"/>
            <a:ext cx="6307439" cy="830997"/>
          </a:xfrm>
          <a:prstGeom prst="rect">
            <a:avLst/>
          </a:prstGeom>
        </p:spPr>
        <p:txBody>
          <a:bodyPr wrap="square">
            <a:spAutoFit/>
          </a:bodyPr>
          <a:lstStyle/>
          <a:p>
            <a:r>
              <a:rPr lang="en-US" sz="1200" i="1" dirty="0" err="1">
                <a:solidFill>
                  <a:srgbClr val="7F7F7F"/>
                </a:solidFill>
                <a:latin typeface="Georgia"/>
                <a:cs typeface="Georgia"/>
              </a:rPr>
              <a:t>Luedeling</a:t>
            </a:r>
            <a:r>
              <a:rPr lang="en-US" sz="1200" i="1" dirty="0">
                <a:solidFill>
                  <a:srgbClr val="7F7F7F"/>
                </a:solidFill>
                <a:latin typeface="Georgia"/>
                <a:cs typeface="Georgia"/>
              </a:rPr>
              <a:t>, E. and Whitney, C. (2018) Harvard </a:t>
            </a:r>
            <a:r>
              <a:rPr lang="en-US" sz="1200" i="1" dirty="0" err="1">
                <a:solidFill>
                  <a:srgbClr val="7F7F7F"/>
                </a:solidFill>
                <a:latin typeface="Georgia"/>
                <a:cs typeface="Georgia"/>
              </a:rPr>
              <a:t>Dataverse</a:t>
            </a:r>
            <a:r>
              <a:rPr lang="en-US" sz="1200" i="1" dirty="0">
                <a:solidFill>
                  <a:srgbClr val="7F7F7F"/>
                </a:solidFill>
                <a:latin typeface="Georgia"/>
                <a:cs typeface="Georgia"/>
              </a:rPr>
              <a:t> </a:t>
            </a:r>
          </a:p>
          <a:p>
            <a:r>
              <a:rPr lang="en-US" sz="1200" i="1" dirty="0">
                <a:solidFill>
                  <a:srgbClr val="7F7F7F"/>
                </a:solidFill>
                <a:latin typeface="Georgia"/>
                <a:cs typeface="Georgia"/>
              </a:rPr>
              <a:t>Whitney, C. W., Shepherd, K. D., </a:t>
            </a:r>
            <a:r>
              <a:rPr lang="en-US" sz="1200" i="1" dirty="0" err="1">
                <a:solidFill>
                  <a:srgbClr val="7F7F7F"/>
                </a:solidFill>
                <a:latin typeface="Georgia"/>
                <a:cs typeface="Georgia"/>
              </a:rPr>
              <a:t>Krawinkel</a:t>
            </a:r>
            <a:r>
              <a:rPr lang="en-US" sz="1200" i="1" dirty="0">
                <a:solidFill>
                  <a:srgbClr val="7F7F7F"/>
                </a:solidFill>
                <a:latin typeface="Georgia"/>
                <a:cs typeface="Georgia"/>
              </a:rPr>
              <a:t>, M. and E, L. (2018) ICRAF Policy Brief 40, 4</a:t>
            </a:r>
          </a:p>
          <a:p>
            <a:r>
              <a:rPr lang="en-US" sz="1200" i="1" dirty="0">
                <a:solidFill>
                  <a:srgbClr val="7F7F7F"/>
                </a:solidFill>
                <a:latin typeface="Georgia"/>
                <a:cs typeface="Georgia"/>
              </a:rPr>
              <a:t>Whitney, C., Shepherd, K., </a:t>
            </a:r>
            <a:r>
              <a:rPr lang="en-US" sz="1200" i="1" dirty="0" err="1">
                <a:solidFill>
                  <a:srgbClr val="7F7F7F"/>
                </a:solidFill>
                <a:latin typeface="Georgia"/>
                <a:cs typeface="Georgia"/>
              </a:rPr>
              <a:t>Krawinkel</a:t>
            </a:r>
            <a:r>
              <a:rPr lang="en-US" sz="1200" i="1" dirty="0">
                <a:solidFill>
                  <a:srgbClr val="7F7F7F"/>
                </a:solidFill>
                <a:latin typeface="Georgia"/>
                <a:cs typeface="Georgia"/>
              </a:rPr>
              <a:t>, M., </a:t>
            </a:r>
            <a:r>
              <a:rPr lang="en-US" sz="1200" i="1" dirty="0" err="1">
                <a:solidFill>
                  <a:srgbClr val="7F7F7F"/>
                </a:solidFill>
                <a:latin typeface="Georgia"/>
                <a:cs typeface="Georgia"/>
              </a:rPr>
              <a:t>Lanzanova</a:t>
            </a:r>
            <a:r>
              <a:rPr lang="en-US" sz="1200" i="1" dirty="0">
                <a:solidFill>
                  <a:srgbClr val="7F7F7F"/>
                </a:solidFill>
                <a:latin typeface="Georgia"/>
                <a:cs typeface="Georgia"/>
              </a:rPr>
              <a:t>, D. and </a:t>
            </a:r>
            <a:r>
              <a:rPr lang="en-US" sz="1200" i="1" dirty="0" err="1">
                <a:solidFill>
                  <a:srgbClr val="7F7F7F"/>
                </a:solidFill>
                <a:latin typeface="Georgia"/>
                <a:cs typeface="Georgia"/>
              </a:rPr>
              <a:t>Luedeling</a:t>
            </a:r>
            <a:r>
              <a:rPr lang="en-US" sz="1200" i="1" dirty="0">
                <a:solidFill>
                  <a:srgbClr val="7F7F7F"/>
                </a:solidFill>
                <a:latin typeface="Georgia"/>
                <a:cs typeface="Georgia"/>
              </a:rPr>
              <a:t>, E. (2018) </a:t>
            </a:r>
            <a:r>
              <a:rPr lang="en-US" sz="1200" i="1" dirty="0" err="1">
                <a:solidFill>
                  <a:srgbClr val="7F7F7F"/>
                </a:solidFill>
                <a:latin typeface="Georgia"/>
                <a:cs typeface="Georgia"/>
              </a:rPr>
              <a:t>Tropentag</a:t>
            </a:r>
            <a:r>
              <a:rPr lang="en-US" sz="1200" i="1" dirty="0">
                <a:solidFill>
                  <a:srgbClr val="7F7F7F"/>
                </a:solidFill>
                <a:latin typeface="Georgia"/>
                <a:cs typeface="Georgia"/>
              </a:rPr>
              <a:t> Ghent 364</a:t>
            </a:r>
          </a:p>
        </p:txBody>
      </p:sp>
    </p:spTree>
    <p:extLst>
      <p:ext uri="{BB962C8B-B14F-4D97-AF65-F5344CB8AC3E}">
        <p14:creationId xmlns:p14="http://schemas.microsoft.com/office/powerpoint/2010/main" val="33375837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 nodeType="clickEffect">
                                  <p:stCondLst>
                                    <p:cond delay="0"/>
                                  </p:stCondLst>
                                  <p:childTnLst>
                                    <p:set>
                                      <p:cBhvr>
                                        <p:cTn id="7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2" grpId="0"/>
      <p:bldP spid="23" grpId="0"/>
      <p:bldP spid="25" grpId="0"/>
      <p:bldP spid="28" grpId="0"/>
      <p:bldP spid="29" grpId="0"/>
      <p:bldP spid="30" grpId="0"/>
      <p:bldP spid="31" grpId="0"/>
      <p:bldP spid="32" grpId="0"/>
      <p:bldP spid="33" grpId="0"/>
      <p:bldP spid="34"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e 2"/>
          <p:cNvSpPr/>
          <p:nvPr/>
        </p:nvSpPr>
        <p:spPr>
          <a:xfrm>
            <a:off x="457201" y="1690694"/>
            <a:ext cx="4287328" cy="4261449"/>
          </a:xfrm>
          <a:prstGeom prst="pie">
            <a:avLst>
              <a:gd name="adj1" fmla="val 0"/>
              <a:gd name="adj2" fmla="val 1386325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latin typeface="Georgia"/>
              <a:cs typeface="Georgia"/>
            </a:endParaRPr>
          </a:p>
        </p:txBody>
      </p:sp>
      <p:sp>
        <p:nvSpPr>
          <p:cNvPr id="11" name="Pie 10"/>
          <p:cNvSpPr/>
          <p:nvPr/>
        </p:nvSpPr>
        <p:spPr>
          <a:xfrm>
            <a:off x="6777488" y="1690694"/>
            <a:ext cx="4287328" cy="4261449"/>
          </a:xfrm>
          <a:prstGeom prst="pie">
            <a:avLst>
              <a:gd name="adj1" fmla="val 0"/>
              <a:gd name="adj2" fmla="val 166372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latin typeface="Georgia"/>
              <a:cs typeface="Georgia"/>
            </a:endParaRPr>
          </a:p>
        </p:txBody>
      </p:sp>
      <p:sp>
        <p:nvSpPr>
          <p:cNvPr id="12" name="Pie 11"/>
          <p:cNvSpPr/>
          <p:nvPr/>
        </p:nvSpPr>
        <p:spPr>
          <a:xfrm>
            <a:off x="6777488" y="1694670"/>
            <a:ext cx="4287328" cy="4261449"/>
          </a:xfrm>
          <a:prstGeom prst="pie">
            <a:avLst>
              <a:gd name="adj1" fmla="val 0"/>
              <a:gd name="adj2" fmla="val 1386325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latin typeface="Georgia"/>
              <a:cs typeface="Georgia"/>
            </a:endParaRPr>
          </a:p>
        </p:txBody>
      </p:sp>
      <p:sp>
        <p:nvSpPr>
          <p:cNvPr id="2" name="TextBox 1"/>
          <p:cNvSpPr txBox="1"/>
          <p:nvPr/>
        </p:nvSpPr>
        <p:spPr>
          <a:xfrm>
            <a:off x="1932342" y="5300472"/>
            <a:ext cx="1337095" cy="461665"/>
          </a:xfrm>
          <a:prstGeom prst="rect">
            <a:avLst/>
          </a:prstGeom>
          <a:noFill/>
        </p:spPr>
        <p:txBody>
          <a:bodyPr wrap="square" rtlCol="0">
            <a:spAutoFit/>
          </a:bodyPr>
          <a:lstStyle/>
          <a:p>
            <a:pPr algn="ctr"/>
            <a:r>
              <a:rPr lang="en-US" sz="2400" b="1" dirty="0" smtClean="0">
                <a:latin typeface="Georgia"/>
                <a:cs typeface="Georgia"/>
              </a:rPr>
              <a:t>Before</a:t>
            </a:r>
            <a:endParaRPr lang="en-US" sz="2400" b="1" dirty="0">
              <a:latin typeface="Georgia"/>
              <a:cs typeface="Georgia"/>
            </a:endParaRPr>
          </a:p>
        </p:txBody>
      </p:sp>
      <p:sp>
        <p:nvSpPr>
          <p:cNvPr id="10" name="TextBox 9"/>
          <p:cNvSpPr txBox="1"/>
          <p:nvPr/>
        </p:nvSpPr>
        <p:spPr>
          <a:xfrm>
            <a:off x="8252630" y="5485877"/>
            <a:ext cx="1337095" cy="461665"/>
          </a:xfrm>
          <a:prstGeom prst="rect">
            <a:avLst/>
          </a:prstGeom>
          <a:noFill/>
        </p:spPr>
        <p:txBody>
          <a:bodyPr wrap="square" rtlCol="0">
            <a:spAutoFit/>
          </a:bodyPr>
          <a:lstStyle/>
          <a:p>
            <a:pPr algn="ctr"/>
            <a:r>
              <a:rPr lang="en-US" sz="2400" b="1" dirty="0" smtClean="0">
                <a:latin typeface="Georgia"/>
                <a:cs typeface="Georgia"/>
              </a:rPr>
              <a:t>After</a:t>
            </a:r>
            <a:endParaRPr lang="en-US" sz="2400" b="1" dirty="0">
              <a:latin typeface="Georgia"/>
              <a:cs typeface="Georgia"/>
            </a:endParaRPr>
          </a:p>
        </p:txBody>
      </p:sp>
      <p:sp>
        <p:nvSpPr>
          <p:cNvPr id="13" name="TextBox 12"/>
          <p:cNvSpPr txBox="1"/>
          <p:nvPr/>
        </p:nvSpPr>
        <p:spPr>
          <a:xfrm>
            <a:off x="1232141" y="3981993"/>
            <a:ext cx="2737448" cy="461665"/>
          </a:xfrm>
          <a:prstGeom prst="rect">
            <a:avLst/>
          </a:prstGeom>
          <a:noFill/>
        </p:spPr>
        <p:txBody>
          <a:bodyPr wrap="square" rtlCol="0">
            <a:spAutoFit/>
          </a:bodyPr>
          <a:lstStyle/>
          <a:p>
            <a:pPr algn="ctr"/>
            <a:r>
              <a:rPr lang="en-US" sz="2400" b="1" dirty="0" smtClean="0">
                <a:latin typeface="Georgia"/>
                <a:cs typeface="Georgia"/>
              </a:rPr>
              <a:t>KNOWLEDGE</a:t>
            </a:r>
            <a:endParaRPr lang="en-US" sz="2400" b="1" dirty="0">
              <a:latin typeface="Georgia"/>
              <a:cs typeface="Georgia"/>
            </a:endParaRPr>
          </a:p>
        </p:txBody>
      </p:sp>
      <p:sp>
        <p:nvSpPr>
          <p:cNvPr id="14" name="TextBox 13"/>
          <p:cNvSpPr txBox="1"/>
          <p:nvPr/>
        </p:nvSpPr>
        <p:spPr>
          <a:xfrm>
            <a:off x="7552428" y="3981992"/>
            <a:ext cx="2737448" cy="461665"/>
          </a:xfrm>
          <a:prstGeom prst="rect">
            <a:avLst/>
          </a:prstGeom>
          <a:noFill/>
        </p:spPr>
        <p:txBody>
          <a:bodyPr wrap="square" rtlCol="0">
            <a:spAutoFit/>
          </a:bodyPr>
          <a:lstStyle/>
          <a:p>
            <a:pPr algn="ctr"/>
            <a:r>
              <a:rPr lang="en-US" sz="2400" b="1" dirty="0" smtClean="0">
                <a:latin typeface="Georgia"/>
                <a:cs typeface="Georgia"/>
              </a:rPr>
              <a:t>KNOWLEDGE</a:t>
            </a:r>
            <a:endParaRPr lang="en-US" sz="2400" b="1" dirty="0">
              <a:latin typeface="Georgia"/>
              <a:cs typeface="Georgia"/>
            </a:endParaRPr>
          </a:p>
        </p:txBody>
      </p:sp>
      <p:sp>
        <p:nvSpPr>
          <p:cNvPr id="7" name="Right Arrow 6"/>
          <p:cNvSpPr/>
          <p:nvPr/>
        </p:nvSpPr>
        <p:spPr>
          <a:xfrm>
            <a:off x="5242709" y="3370381"/>
            <a:ext cx="1147313" cy="89278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sp>
        <p:nvSpPr>
          <p:cNvPr id="16" name="TextBox 15"/>
          <p:cNvSpPr txBox="1"/>
          <p:nvPr/>
        </p:nvSpPr>
        <p:spPr>
          <a:xfrm>
            <a:off x="4301709" y="5200144"/>
            <a:ext cx="3029311" cy="1384995"/>
          </a:xfrm>
          <a:prstGeom prst="rect">
            <a:avLst/>
          </a:prstGeom>
          <a:noFill/>
        </p:spPr>
        <p:txBody>
          <a:bodyPr wrap="square" rtlCol="0">
            <a:spAutoFit/>
          </a:bodyPr>
          <a:lstStyle/>
          <a:p>
            <a:pPr algn="ctr"/>
            <a:r>
              <a:rPr lang="en-US" sz="2800" b="1" dirty="0" smtClean="0">
                <a:latin typeface="Georgia"/>
                <a:cs typeface="Georgia"/>
              </a:rPr>
              <a:t>Does it help with specific decisions?</a:t>
            </a:r>
            <a:endParaRPr lang="en-US" sz="2800" b="1" dirty="0">
              <a:latin typeface="Georgia"/>
              <a:cs typeface="Georgia"/>
            </a:endParaRPr>
          </a:p>
        </p:txBody>
      </p:sp>
      <p:sp>
        <p:nvSpPr>
          <p:cNvPr id="17" name="TextBox 16"/>
          <p:cNvSpPr txBox="1"/>
          <p:nvPr/>
        </p:nvSpPr>
        <p:spPr>
          <a:xfrm>
            <a:off x="7801182" y="1949879"/>
            <a:ext cx="1337095" cy="400110"/>
          </a:xfrm>
          <a:prstGeom prst="rect">
            <a:avLst/>
          </a:prstGeom>
          <a:noFill/>
        </p:spPr>
        <p:txBody>
          <a:bodyPr wrap="square" rtlCol="0">
            <a:spAutoFit/>
          </a:bodyPr>
          <a:lstStyle/>
          <a:p>
            <a:pPr algn="ctr"/>
            <a:r>
              <a:rPr lang="en-US" sz="2000" b="1" i="1" dirty="0" smtClean="0">
                <a:latin typeface="Georgia"/>
                <a:cs typeface="Georgia"/>
              </a:rPr>
              <a:t>Results</a:t>
            </a:r>
            <a:endParaRPr lang="en-US" sz="2000" b="1" i="1" dirty="0">
              <a:latin typeface="Georgia"/>
              <a:cs typeface="Georgia"/>
            </a:endParaRPr>
          </a:p>
        </p:txBody>
      </p:sp>
      <p:sp>
        <p:nvSpPr>
          <p:cNvPr id="15" name="Title 1"/>
          <p:cNvSpPr txBox="1">
            <a:spLocks/>
          </p:cNvSpPr>
          <p:nvPr/>
        </p:nvSpPr>
        <p:spPr>
          <a:xfrm>
            <a:off x="23" y="109751"/>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Georgia"/>
                <a:cs typeface="Georgia"/>
              </a:rPr>
              <a:t>Research for </a:t>
            </a:r>
            <a:r>
              <a:rPr lang="en-US" sz="3600" b="1" dirty="0" smtClean="0">
                <a:latin typeface="Georgia"/>
                <a:cs typeface="Georgia"/>
              </a:rPr>
              <a:t>knowledge</a:t>
            </a:r>
            <a:endParaRPr lang="en-US" sz="3600" b="1" dirty="0">
              <a:latin typeface="Georgia"/>
              <a:cs typeface="Georgia"/>
            </a:endParaRPr>
          </a:p>
        </p:txBody>
      </p:sp>
      <p:sp>
        <p:nvSpPr>
          <p:cNvPr id="4" name="Slide Number Placeholder 3"/>
          <p:cNvSpPr>
            <a:spLocks noGrp="1"/>
          </p:cNvSpPr>
          <p:nvPr>
            <p:ph type="sldNum" sz="quarter" idx="12"/>
          </p:nvPr>
        </p:nvSpPr>
        <p:spPr/>
        <p:txBody>
          <a:bodyPr/>
          <a:lstStyle/>
          <a:p>
            <a:fld id="{C2D29DEA-C2FF-4F9C-8F85-7923E6F9F7B8}" type="slidenum">
              <a:rPr lang="en-US" smtClean="0"/>
              <a:t>8</a:t>
            </a:fld>
            <a:endParaRPr lang="en-US"/>
          </a:p>
        </p:txBody>
      </p:sp>
      <p:sp>
        <p:nvSpPr>
          <p:cNvPr id="18" name="Rectangle 17"/>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Tree>
    <p:extLst>
      <p:ext uri="{BB962C8B-B14F-4D97-AF65-F5344CB8AC3E}">
        <p14:creationId xmlns:p14="http://schemas.microsoft.com/office/powerpoint/2010/main" val="3602318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2" grpId="0"/>
      <p:bldP spid="10" grpId="0"/>
      <p:bldP spid="13" grpId="0"/>
      <p:bldP spid="14" grpId="0"/>
      <p:bldP spid="7" grpId="0" animBg="1"/>
      <p:bldP spid="16" grpId="0"/>
      <p:bldP spid="1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89" y="42629"/>
            <a:ext cx="10972801" cy="1143000"/>
          </a:xfrm>
        </p:spPr>
        <p:txBody>
          <a:bodyPr/>
          <a:lstStyle/>
          <a:p>
            <a:r>
              <a:rPr lang="en-US" b="1" dirty="0" smtClean="0">
                <a:latin typeface="Garamond"/>
                <a:cs typeface="Garamond"/>
              </a:rPr>
              <a:t>Resources for this approach</a:t>
            </a:r>
            <a:endParaRPr lang="en-US" b="1" dirty="0">
              <a:latin typeface="Garamond"/>
              <a:cs typeface="Garamond"/>
            </a:endParaRPr>
          </a:p>
        </p:txBody>
      </p:sp>
      <p:grpSp>
        <p:nvGrpSpPr>
          <p:cNvPr id="9" name="Group 8"/>
          <p:cNvGrpSpPr/>
          <p:nvPr/>
        </p:nvGrpSpPr>
        <p:grpSpPr>
          <a:xfrm>
            <a:off x="5371788" y="3056789"/>
            <a:ext cx="6159091" cy="1984904"/>
            <a:chOff x="5199418" y="2545375"/>
            <a:chExt cx="6157487" cy="1984904"/>
          </a:xfrm>
        </p:grpSpPr>
        <p:pic>
          <p:nvPicPr>
            <p:cNvPr id="7" name="Picture 6" descr="Screenshot 2018-05-15 10.51.3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418" y="2545375"/>
              <a:ext cx="5898262" cy="1855156"/>
            </a:xfrm>
            <a:prstGeom prst="rect">
              <a:avLst/>
            </a:prstGeom>
          </p:spPr>
        </p:pic>
        <p:sp>
          <p:nvSpPr>
            <p:cNvPr id="8" name="Rectangle 7"/>
            <p:cNvSpPr/>
            <p:nvPr/>
          </p:nvSpPr>
          <p:spPr>
            <a:xfrm>
              <a:off x="6582121" y="4249426"/>
              <a:ext cx="4774784" cy="2808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aramond"/>
                <a:cs typeface="Garamond"/>
              </a:endParaRPr>
            </a:p>
          </p:txBody>
        </p:sp>
      </p:grpSp>
      <p:pic>
        <p:nvPicPr>
          <p:cNvPr id="10" name="Picture 9" descr="Screenshot 2018-05-15 10.55.4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048" y="1296290"/>
            <a:ext cx="4787499" cy="4119364"/>
          </a:xfrm>
          <a:prstGeom prst="rect">
            <a:avLst/>
          </a:prstGeom>
        </p:spPr>
      </p:pic>
      <p:sp>
        <p:nvSpPr>
          <p:cNvPr id="12" name="Rectangle 11"/>
          <p:cNvSpPr/>
          <p:nvPr/>
        </p:nvSpPr>
        <p:spPr>
          <a:xfrm>
            <a:off x="5528427" y="4911949"/>
            <a:ext cx="6094412" cy="923330"/>
          </a:xfrm>
          <a:prstGeom prst="rect">
            <a:avLst/>
          </a:prstGeom>
        </p:spPr>
        <p:txBody>
          <a:bodyPr>
            <a:spAutoFit/>
          </a:bodyPr>
          <a:lstStyle/>
          <a:p>
            <a:r>
              <a:rPr lang="en-US" dirty="0" smtClean="0">
                <a:latin typeface="Garamond"/>
                <a:cs typeface="Garamond"/>
              </a:rPr>
              <a:t>Whitney</a:t>
            </a:r>
            <a:r>
              <a:rPr lang="en-US" dirty="0">
                <a:latin typeface="Garamond"/>
                <a:cs typeface="Garamond"/>
              </a:rPr>
              <a:t>, C</a:t>
            </a:r>
            <a:r>
              <a:rPr lang="en-US" dirty="0" smtClean="0">
                <a:latin typeface="Garamond"/>
                <a:cs typeface="Garamond"/>
              </a:rPr>
              <a:t>., </a:t>
            </a:r>
            <a:r>
              <a:rPr lang="en-US" dirty="0" err="1">
                <a:latin typeface="Garamond"/>
                <a:cs typeface="Garamond"/>
              </a:rPr>
              <a:t>Lanzanova</a:t>
            </a:r>
            <a:r>
              <a:rPr lang="en-US" dirty="0">
                <a:latin typeface="Garamond"/>
                <a:cs typeface="Garamond"/>
              </a:rPr>
              <a:t>, D., </a:t>
            </a:r>
            <a:r>
              <a:rPr lang="en-US" dirty="0" err="1">
                <a:latin typeface="Garamond"/>
                <a:cs typeface="Garamond"/>
              </a:rPr>
              <a:t>Muchiri</a:t>
            </a:r>
            <a:r>
              <a:rPr lang="en-US" dirty="0">
                <a:latin typeface="Garamond"/>
                <a:cs typeface="Garamond"/>
              </a:rPr>
              <a:t>, C., Shepherd, K., </a:t>
            </a:r>
            <a:r>
              <a:rPr lang="en-US" dirty="0" err="1">
                <a:latin typeface="Garamond"/>
                <a:cs typeface="Garamond"/>
              </a:rPr>
              <a:t>Rosenstock</a:t>
            </a:r>
            <a:r>
              <a:rPr lang="en-US" dirty="0">
                <a:latin typeface="Garamond"/>
                <a:cs typeface="Garamond"/>
              </a:rPr>
              <a:t>, T., </a:t>
            </a:r>
            <a:r>
              <a:rPr lang="en-US" dirty="0" err="1">
                <a:latin typeface="Garamond"/>
                <a:cs typeface="Garamond"/>
              </a:rPr>
              <a:t>Krawinkel</a:t>
            </a:r>
            <a:r>
              <a:rPr lang="en-US" dirty="0">
                <a:latin typeface="Garamond"/>
                <a:cs typeface="Garamond"/>
              </a:rPr>
              <a:t>, M., </a:t>
            </a:r>
            <a:r>
              <a:rPr lang="en-US" dirty="0" err="1">
                <a:latin typeface="Garamond"/>
                <a:cs typeface="Garamond"/>
              </a:rPr>
              <a:t>Tabuti</a:t>
            </a:r>
            <a:r>
              <a:rPr lang="en-US" dirty="0">
                <a:latin typeface="Garamond"/>
                <a:cs typeface="Garamond"/>
              </a:rPr>
              <a:t>, J. R. S., and </a:t>
            </a:r>
            <a:r>
              <a:rPr lang="en-US" dirty="0" err="1">
                <a:latin typeface="Garamond"/>
                <a:cs typeface="Garamond"/>
              </a:rPr>
              <a:t>Luedeling</a:t>
            </a:r>
            <a:r>
              <a:rPr lang="en-US" dirty="0">
                <a:latin typeface="Garamond"/>
                <a:cs typeface="Garamond"/>
              </a:rPr>
              <a:t>, E. (</a:t>
            </a:r>
            <a:r>
              <a:rPr lang="en-US" dirty="0" smtClean="0">
                <a:latin typeface="Garamond"/>
                <a:cs typeface="Garamond"/>
              </a:rPr>
              <a:t>2018). </a:t>
            </a:r>
            <a:r>
              <a:rPr lang="en-US" i="1" dirty="0" smtClean="0">
                <a:latin typeface="Garamond"/>
                <a:cs typeface="Garamond"/>
              </a:rPr>
              <a:t>Earth’s Future</a:t>
            </a:r>
            <a:endParaRPr lang="en-US" dirty="0">
              <a:latin typeface="Garamond"/>
              <a:cs typeface="Garamond"/>
            </a:endParaRPr>
          </a:p>
        </p:txBody>
      </p:sp>
      <p:sp>
        <p:nvSpPr>
          <p:cNvPr id="13" name="Rectangle 12"/>
          <p:cNvSpPr/>
          <p:nvPr/>
        </p:nvSpPr>
        <p:spPr>
          <a:xfrm>
            <a:off x="5213822" y="1389825"/>
            <a:ext cx="6094412" cy="1477328"/>
          </a:xfrm>
          <a:prstGeom prst="rect">
            <a:avLst/>
          </a:prstGeom>
        </p:spPr>
        <p:txBody>
          <a:bodyPr>
            <a:spAutoFit/>
          </a:bodyPr>
          <a:lstStyle/>
          <a:p>
            <a:r>
              <a:rPr lang="en-US" dirty="0" err="1">
                <a:latin typeface="Garamond"/>
                <a:cs typeface="Garamond"/>
              </a:rPr>
              <a:t>Luedeling</a:t>
            </a:r>
            <a:r>
              <a:rPr lang="en-US" dirty="0">
                <a:latin typeface="Garamond"/>
                <a:cs typeface="Garamond"/>
              </a:rPr>
              <a:t>, E., </a:t>
            </a:r>
            <a:r>
              <a:rPr lang="en-US" dirty="0" smtClean="0">
                <a:latin typeface="Garamond"/>
                <a:cs typeface="Garamond"/>
              </a:rPr>
              <a:t>Whitney</a:t>
            </a:r>
            <a:r>
              <a:rPr lang="en-US" dirty="0">
                <a:latin typeface="Garamond"/>
                <a:cs typeface="Garamond"/>
              </a:rPr>
              <a:t>, C</a:t>
            </a:r>
            <a:r>
              <a:rPr lang="en-US" dirty="0" smtClean="0">
                <a:latin typeface="Garamond"/>
                <a:cs typeface="Garamond"/>
              </a:rPr>
              <a:t>. </a:t>
            </a:r>
            <a:r>
              <a:rPr lang="en-US" dirty="0">
                <a:latin typeface="Garamond"/>
                <a:cs typeface="Garamond"/>
              </a:rPr>
              <a:t>(2017), Controlled burns in conifer forests. </a:t>
            </a:r>
            <a:r>
              <a:rPr lang="en-US" i="1" dirty="0">
                <a:latin typeface="Garamond"/>
                <a:cs typeface="Garamond"/>
              </a:rPr>
              <a:t>R </a:t>
            </a:r>
            <a:r>
              <a:rPr lang="en-US" i="1" dirty="0" smtClean="0">
                <a:latin typeface="Garamond"/>
                <a:cs typeface="Garamond"/>
              </a:rPr>
              <a:t>Pubs</a:t>
            </a:r>
          </a:p>
          <a:p>
            <a:endParaRPr lang="en-US" dirty="0" smtClean="0">
              <a:latin typeface="Garamond"/>
              <a:cs typeface="Garamond"/>
            </a:endParaRPr>
          </a:p>
          <a:p>
            <a:r>
              <a:rPr lang="en-US" dirty="0" smtClean="0">
                <a:latin typeface="Garamond"/>
                <a:cs typeface="Garamond"/>
              </a:rPr>
              <a:t>Whitney, </a:t>
            </a:r>
            <a:r>
              <a:rPr lang="en-US" dirty="0">
                <a:latin typeface="Garamond"/>
                <a:cs typeface="Garamond"/>
              </a:rPr>
              <a:t>C.</a:t>
            </a:r>
            <a:r>
              <a:rPr lang="en-US" dirty="0" smtClean="0">
                <a:latin typeface="Garamond"/>
                <a:cs typeface="Garamond"/>
              </a:rPr>
              <a:t>, </a:t>
            </a:r>
            <a:r>
              <a:rPr lang="en-US" dirty="0" err="1">
                <a:latin typeface="Garamond"/>
                <a:cs typeface="Garamond"/>
              </a:rPr>
              <a:t>Luedeling</a:t>
            </a:r>
            <a:r>
              <a:rPr lang="en-US" dirty="0" smtClean="0">
                <a:latin typeface="Garamond"/>
                <a:cs typeface="Garamond"/>
              </a:rPr>
              <a:t>,  </a:t>
            </a:r>
            <a:r>
              <a:rPr lang="en-US" dirty="0">
                <a:latin typeface="Garamond"/>
                <a:cs typeface="Garamond"/>
              </a:rPr>
              <a:t>(2017), Simulating the cost effectiveness of controlled burning with the </a:t>
            </a:r>
            <a:r>
              <a:rPr lang="en-US" dirty="0" err="1">
                <a:latin typeface="Garamond"/>
                <a:cs typeface="Garamond"/>
              </a:rPr>
              <a:t>decisionSupport</a:t>
            </a:r>
            <a:r>
              <a:rPr lang="en-US" dirty="0">
                <a:latin typeface="Garamond"/>
                <a:cs typeface="Garamond"/>
              </a:rPr>
              <a:t> R package. </a:t>
            </a:r>
          </a:p>
        </p:txBody>
      </p:sp>
      <p:sp>
        <p:nvSpPr>
          <p:cNvPr id="14" name="Rectangle 13"/>
          <p:cNvSpPr/>
          <p:nvPr/>
        </p:nvSpPr>
        <p:spPr>
          <a:xfrm>
            <a:off x="227159" y="5493635"/>
            <a:ext cx="6094412" cy="646331"/>
          </a:xfrm>
          <a:prstGeom prst="rect">
            <a:avLst/>
          </a:prstGeom>
        </p:spPr>
        <p:txBody>
          <a:bodyPr>
            <a:spAutoFit/>
          </a:bodyPr>
          <a:lstStyle/>
          <a:p>
            <a:r>
              <a:rPr lang="en-US" dirty="0">
                <a:latin typeface="Garamond"/>
                <a:cs typeface="Garamond"/>
              </a:rPr>
              <a:t>Whitney, C., Shepherd, K., and </a:t>
            </a:r>
            <a:r>
              <a:rPr lang="en-US" dirty="0" err="1">
                <a:latin typeface="Garamond"/>
                <a:cs typeface="Garamond"/>
              </a:rPr>
              <a:t>Luedeling</a:t>
            </a:r>
            <a:r>
              <a:rPr lang="en-US" dirty="0">
                <a:latin typeface="Garamond"/>
                <a:cs typeface="Garamond"/>
              </a:rPr>
              <a:t>, E., </a:t>
            </a:r>
            <a:r>
              <a:rPr lang="en-US" dirty="0" smtClean="0">
                <a:latin typeface="Garamond"/>
                <a:cs typeface="Garamond"/>
              </a:rPr>
              <a:t>2018. </a:t>
            </a:r>
          </a:p>
          <a:p>
            <a:r>
              <a:rPr lang="en-US" dirty="0" smtClean="0">
                <a:latin typeface="Garamond"/>
                <a:cs typeface="Garamond"/>
              </a:rPr>
              <a:t>World </a:t>
            </a:r>
            <a:r>
              <a:rPr lang="en-US" dirty="0">
                <a:latin typeface="Garamond"/>
                <a:cs typeface="Garamond"/>
              </a:rPr>
              <a:t>Agroforestry Centre, Nairobi.</a:t>
            </a:r>
          </a:p>
        </p:txBody>
      </p:sp>
      <p:pic>
        <p:nvPicPr>
          <p:cNvPr id="15" name="Picture 14" descr="Screenshot 2018-05-15 10.47.2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0548" y="438216"/>
            <a:ext cx="2588489" cy="1119973"/>
          </a:xfrm>
          <a:prstGeom prst="rect">
            <a:avLst/>
          </a:prstGeom>
        </p:spPr>
      </p:pic>
      <p:sp>
        <p:nvSpPr>
          <p:cNvPr id="16" name="TextBox 15"/>
          <p:cNvSpPr txBox="1"/>
          <p:nvPr/>
        </p:nvSpPr>
        <p:spPr>
          <a:xfrm>
            <a:off x="702345" y="954803"/>
            <a:ext cx="3421580" cy="461665"/>
          </a:xfrm>
          <a:prstGeom prst="rect">
            <a:avLst/>
          </a:prstGeom>
          <a:noFill/>
        </p:spPr>
        <p:txBody>
          <a:bodyPr wrap="none" rtlCol="0">
            <a:spAutoFit/>
          </a:bodyPr>
          <a:lstStyle/>
          <a:p>
            <a:r>
              <a:rPr lang="en-US" sz="2400" dirty="0" err="1" smtClean="0">
                <a:latin typeface="Garamond"/>
                <a:cs typeface="Garamond"/>
              </a:rPr>
              <a:t>cory.whitney@uni-bonn.de</a:t>
            </a:r>
            <a:endParaRPr lang="en-US" sz="2400" dirty="0">
              <a:latin typeface="Garamond"/>
              <a:cs typeface="Garamond"/>
            </a:endParaRPr>
          </a:p>
        </p:txBody>
      </p:sp>
    </p:spTree>
    <p:extLst>
      <p:ext uri="{BB962C8B-B14F-4D97-AF65-F5344CB8AC3E}">
        <p14:creationId xmlns:p14="http://schemas.microsoft.com/office/powerpoint/2010/main" val="1038219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ontent Placeholder 4"/>
          <p:cNvGraphicFramePr>
            <a:graphicFrameLocks/>
          </p:cNvGraphicFramePr>
          <p:nvPr>
            <p:extLst>
              <p:ext uri="{D42A27DB-BD31-4B8C-83A1-F6EECF244321}">
                <p14:modId xmlns:p14="http://schemas.microsoft.com/office/powerpoint/2010/main" val="2392543346"/>
              </p:ext>
            </p:extLst>
          </p:nvPr>
        </p:nvGraphicFramePr>
        <p:xfrm>
          <a:off x="92494" y="12922"/>
          <a:ext cx="1204823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5DA48D9A-82B3-4787-BFBF-1265C54746D2}" type="slidenum">
              <a:rPr lang="en-US" smtClean="0"/>
              <a:t>81</a:t>
            </a:fld>
            <a:endParaRPr lang="en-US"/>
          </a:p>
        </p:txBody>
      </p:sp>
    </p:spTree>
    <p:extLst>
      <p:ext uri="{BB962C8B-B14F-4D97-AF65-F5344CB8AC3E}">
        <p14:creationId xmlns:p14="http://schemas.microsoft.com/office/powerpoint/2010/main" val="124441018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a:spLocks noGrp="1"/>
          </p:cNvSpPr>
          <p:nvPr>
            <p:ph idx="1"/>
          </p:nvPr>
        </p:nvSpPr>
        <p:spPr>
          <a:xfrm>
            <a:off x="838200" y="1757735"/>
            <a:ext cx="7289800" cy="4808254"/>
          </a:xfrm>
        </p:spPr>
        <p:txBody>
          <a:bodyPr>
            <a:normAutofit fontScale="77500" lnSpcReduction="20000"/>
          </a:bodyPr>
          <a:lstStyle/>
          <a:p>
            <a:r>
              <a:rPr lang="en-US" dirty="0" smtClean="0"/>
              <a:t>Decision sciences are geared towards solving problems</a:t>
            </a:r>
          </a:p>
          <a:p>
            <a:endParaRPr lang="en-US" dirty="0" smtClean="0"/>
          </a:p>
          <a:p>
            <a:endParaRPr lang="en-US" dirty="0" smtClean="0"/>
          </a:p>
          <a:p>
            <a:endParaRPr lang="en-US" dirty="0"/>
          </a:p>
          <a:p>
            <a:r>
              <a:rPr lang="en-US" dirty="0" smtClean="0"/>
              <a:t>They don’t aim at precision or ultimate answers, but at offering comprehensive advice for decisions and system management</a:t>
            </a:r>
          </a:p>
          <a:p>
            <a:endParaRPr lang="en-US" dirty="0" smtClean="0"/>
          </a:p>
          <a:p>
            <a:r>
              <a:rPr lang="en-US" dirty="0" smtClean="0"/>
              <a:t>If </a:t>
            </a:r>
            <a:r>
              <a:rPr lang="en-US" dirty="0"/>
              <a:t>solving problems, supporting decisions and facilitating development in complex systems is our </a:t>
            </a:r>
            <a:r>
              <a:rPr lang="en-US" dirty="0" smtClean="0"/>
              <a:t>goal </a:t>
            </a:r>
            <a:r>
              <a:rPr lang="en-US" b="1" dirty="0" smtClean="0"/>
              <a:t>we </a:t>
            </a:r>
            <a:r>
              <a:rPr lang="en-US" b="1" dirty="0"/>
              <a:t>should adopt decision analysis thinking as our research paradigm</a:t>
            </a:r>
          </a:p>
          <a:p>
            <a:endParaRPr lang="en-US" dirty="0"/>
          </a:p>
          <a:p>
            <a:endParaRPr lang="en-US" dirty="0" smtClean="0"/>
          </a:p>
        </p:txBody>
      </p:sp>
      <p:sp>
        <p:nvSpPr>
          <p:cNvPr id="4" name="Title 1"/>
          <p:cNvSpPr txBox="1">
            <a:spLocks/>
          </p:cNvSpPr>
          <p:nvPr/>
        </p:nvSpPr>
        <p:spPr>
          <a:xfrm>
            <a:off x="23" y="1022851"/>
            <a:ext cx="12192000" cy="6896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Georgia"/>
                <a:ea typeface="+mn-ea"/>
                <a:cs typeface="Georgia"/>
              </a:rPr>
              <a:t>Decision sciences offer a fitting paradigm for agricultural modeling</a:t>
            </a:r>
            <a:endParaRPr lang="en-US" sz="2800" dirty="0">
              <a:latin typeface="Georgia"/>
              <a:ea typeface="+mn-ea"/>
              <a:cs typeface="Georgia"/>
            </a:endParaRPr>
          </a:p>
        </p:txBody>
      </p:sp>
      <p:sp>
        <p:nvSpPr>
          <p:cNvPr id="5" name="Content Placeholder 4"/>
          <p:cNvSpPr txBox="1">
            <a:spLocks/>
          </p:cNvSpPr>
          <p:nvPr/>
        </p:nvSpPr>
        <p:spPr>
          <a:xfrm>
            <a:off x="3713480" y="4995021"/>
            <a:ext cx="7289800" cy="1107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b="1" dirty="0" smtClean="0">
              <a:latin typeface="Georgia"/>
              <a:cs typeface="Georgia"/>
            </a:endParaRPr>
          </a:p>
        </p:txBody>
      </p:sp>
      <p:sp>
        <p:nvSpPr>
          <p:cNvPr id="9" name="Title 1"/>
          <p:cNvSpPr txBox="1">
            <a:spLocks/>
          </p:cNvSpPr>
          <p:nvPr/>
        </p:nvSpPr>
        <p:spPr>
          <a:xfrm>
            <a:off x="8" y="84102"/>
            <a:ext cx="12192000" cy="6896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r>
              <a:rPr lang="en-US" sz="3600" b="1" dirty="0" smtClean="0"/>
              <a:t>Conclusions</a:t>
            </a:r>
            <a:endParaRPr lang="en-US" sz="3600" b="1" dirty="0"/>
          </a:p>
        </p:txBody>
      </p:sp>
      <p:sp>
        <p:nvSpPr>
          <p:cNvPr id="2" name="Slide Number Placeholder 1"/>
          <p:cNvSpPr>
            <a:spLocks noGrp="1"/>
          </p:cNvSpPr>
          <p:nvPr>
            <p:ph type="sldNum" sz="quarter" idx="12"/>
          </p:nvPr>
        </p:nvSpPr>
        <p:spPr/>
        <p:txBody>
          <a:bodyPr/>
          <a:lstStyle/>
          <a:p>
            <a:fld id="{C2D29DEA-C2FF-4F9C-8F85-7923E6F9F7B8}" type="slidenum">
              <a:rPr lang="en-US" smtClean="0"/>
              <a:t>82</a:t>
            </a:fld>
            <a:endParaRPr lang="en-US"/>
          </a:p>
        </p:txBody>
      </p:sp>
      <p:sp>
        <p:nvSpPr>
          <p:cNvPr id="10" name="Rectangle 9"/>
          <p:cNvSpPr/>
          <p:nvPr/>
        </p:nvSpPr>
        <p:spPr>
          <a:xfrm>
            <a:off x="8462832" y="6319251"/>
            <a:ext cx="3049949" cy="461665"/>
          </a:xfrm>
          <a:prstGeom prst="rect">
            <a:avLst/>
          </a:prstGeom>
        </p:spPr>
        <p:txBody>
          <a:bodyPr wrap="square">
            <a:spAutoFit/>
          </a:bodyPr>
          <a:lstStyle/>
          <a:p>
            <a:r>
              <a:rPr lang="en-US" sz="1200" dirty="0" err="1" smtClean="0">
                <a:solidFill>
                  <a:srgbClr val="7F7F7F"/>
                </a:solidFill>
                <a:latin typeface="Georgia"/>
                <a:cs typeface="Georgia"/>
              </a:rPr>
              <a:t>Luedeling</a:t>
            </a:r>
            <a:r>
              <a:rPr lang="en-US" sz="1200" dirty="0" smtClean="0">
                <a:solidFill>
                  <a:srgbClr val="7F7F7F"/>
                </a:solidFill>
                <a:latin typeface="Georgia"/>
                <a:cs typeface="Georgia"/>
              </a:rPr>
              <a:t> et al. 2017, </a:t>
            </a:r>
            <a:r>
              <a:rPr lang="en-US" sz="1200" i="1" dirty="0" err="1" smtClean="0">
                <a:solidFill>
                  <a:srgbClr val="7F7F7F"/>
                </a:solidFill>
                <a:latin typeface="Georgia"/>
                <a:cs typeface="Georgia"/>
              </a:rPr>
              <a:t>Tropentag</a:t>
            </a:r>
            <a:r>
              <a:rPr lang="en-US" sz="1200" i="1" dirty="0" smtClean="0">
                <a:solidFill>
                  <a:srgbClr val="7F7F7F"/>
                </a:solidFill>
                <a:latin typeface="Georgia"/>
                <a:cs typeface="Georgia"/>
              </a:rPr>
              <a:t> Bonn</a:t>
            </a:r>
            <a:r>
              <a:rPr lang="en-US" sz="1200" dirty="0" smtClean="0">
                <a:solidFill>
                  <a:srgbClr val="7F7F7F"/>
                </a:solidFill>
                <a:latin typeface="Georgia"/>
                <a:cs typeface="Georgia"/>
              </a:rPr>
              <a:t>,</a:t>
            </a:r>
            <a:r>
              <a:rPr lang="en-US" sz="1200" dirty="0">
                <a:solidFill>
                  <a:srgbClr val="7F7F7F"/>
                </a:solidFill>
                <a:latin typeface="Georgia"/>
                <a:cs typeface="Georgia"/>
              </a:rPr>
              <a:t> </a:t>
            </a:r>
            <a:r>
              <a:rPr lang="en-US" sz="1200" dirty="0" err="1">
                <a:solidFill>
                  <a:srgbClr val="7F7F7F"/>
                </a:solidFill>
                <a:latin typeface="Georgia"/>
                <a:cs typeface="Georgia"/>
              </a:rPr>
              <a:t>Cuvillier</a:t>
            </a:r>
            <a:r>
              <a:rPr lang="en-US" sz="1200" dirty="0">
                <a:solidFill>
                  <a:srgbClr val="7F7F7F"/>
                </a:solidFill>
                <a:latin typeface="Georgia"/>
                <a:cs typeface="Georgia"/>
              </a:rPr>
              <a:t> </a:t>
            </a:r>
            <a:r>
              <a:rPr lang="en-US" sz="1200" dirty="0" err="1" smtClean="0">
                <a:solidFill>
                  <a:srgbClr val="7F7F7F"/>
                </a:solidFill>
                <a:latin typeface="Georgia"/>
                <a:cs typeface="Georgia"/>
              </a:rPr>
              <a:t>Verlag</a:t>
            </a:r>
            <a:r>
              <a:rPr lang="en-US" sz="1200" dirty="0">
                <a:solidFill>
                  <a:srgbClr val="7F7F7F"/>
                </a:solidFill>
                <a:latin typeface="Georgia"/>
                <a:cs typeface="Georgia"/>
              </a:rPr>
              <a:t>,</a:t>
            </a:r>
            <a:r>
              <a:rPr lang="en-US" sz="1200" dirty="0" smtClean="0">
                <a:solidFill>
                  <a:srgbClr val="7F7F7F"/>
                </a:solidFill>
                <a:latin typeface="Georgia"/>
                <a:cs typeface="Georgia"/>
              </a:rPr>
              <a:t> </a:t>
            </a:r>
            <a:r>
              <a:rPr lang="en-US" sz="1200" dirty="0">
                <a:solidFill>
                  <a:srgbClr val="7F7F7F"/>
                </a:solidFill>
                <a:latin typeface="Georgia"/>
                <a:cs typeface="Georgia"/>
              </a:rPr>
              <a:t>248. </a:t>
            </a:r>
          </a:p>
        </p:txBody>
      </p:sp>
      <p:sp>
        <p:nvSpPr>
          <p:cNvPr id="11" name="TextBox 10"/>
          <p:cNvSpPr txBox="1"/>
          <p:nvPr/>
        </p:nvSpPr>
        <p:spPr>
          <a:xfrm>
            <a:off x="7149816" y="3972354"/>
            <a:ext cx="1376930" cy="830997"/>
          </a:xfrm>
          <a:prstGeom prst="rect">
            <a:avLst/>
          </a:prstGeom>
          <a:solidFill>
            <a:schemeClr val="bg1"/>
          </a:solidFill>
        </p:spPr>
        <p:txBody>
          <a:bodyPr wrap="square" rtlCol="0">
            <a:spAutoFit/>
          </a:bodyPr>
          <a:lstStyle/>
          <a:p>
            <a:pPr algn="ctr"/>
            <a:r>
              <a:rPr lang="en-US" sz="4800" b="1" dirty="0" smtClean="0">
                <a:solidFill>
                  <a:srgbClr val="000000"/>
                </a:solidFill>
                <a:effectLst>
                  <a:glow rad="228600">
                    <a:srgbClr val="FFFF00">
                      <a:alpha val="40000"/>
                    </a:srgbClr>
                  </a:glow>
                </a:effectLst>
                <a:latin typeface="Georgia"/>
                <a:cs typeface="Georgia"/>
              </a:rPr>
              <a:t>42</a:t>
            </a:r>
            <a:endParaRPr lang="en-US" sz="4800" b="1" dirty="0">
              <a:solidFill>
                <a:srgbClr val="000000"/>
              </a:solidFill>
              <a:effectLst>
                <a:glow rad="228600">
                  <a:srgbClr val="FFFF00">
                    <a:alpha val="40000"/>
                  </a:srgbClr>
                </a:glow>
              </a:effectLst>
              <a:latin typeface="Georgia"/>
              <a:cs typeface="Georgia"/>
            </a:endParaRPr>
          </a:p>
        </p:txBody>
      </p:sp>
      <p:grpSp>
        <p:nvGrpSpPr>
          <p:cNvPr id="12" name="Group 11"/>
          <p:cNvGrpSpPr>
            <a:grpSpLocks noChangeAspect="1"/>
          </p:cNvGrpSpPr>
          <p:nvPr/>
        </p:nvGrpSpPr>
        <p:grpSpPr>
          <a:xfrm>
            <a:off x="6996015" y="1122684"/>
            <a:ext cx="4595031" cy="2690844"/>
            <a:chOff x="334047" y="521637"/>
            <a:chExt cx="7848749" cy="4890562"/>
          </a:xfrm>
        </p:grpSpPr>
        <p:sp>
          <p:nvSpPr>
            <p:cNvPr id="13" name="Right Arrow 12"/>
            <p:cNvSpPr/>
            <p:nvPr/>
          </p:nvSpPr>
          <p:spPr>
            <a:xfrm>
              <a:off x="4444888" y="3002499"/>
              <a:ext cx="3476341" cy="1103422"/>
            </a:xfrm>
            <a:prstGeom prst="rightArrow">
              <a:avLst>
                <a:gd name="adj1" fmla="val 50000"/>
                <a:gd name="adj2" fmla="val 154653"/>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orgia"/>
                <a:cs typeface="Georgia"/>
              </a:endParaRPr>
            </a:p>
          </p:txBody>
        </p:sp>
        <p:sp>
          <p:nvSpPr>
            <p:cNvPr id="14" name="Right Arrow 13"/>
            <p:cNvSpPr/>
            <p:nvPr/>
          </p:nvSpPr>
          <p:spPr>
            <a:xfrm>
              <a:off x="1960159" y="2665675"/>
              <a:ext cx="3451406" cy="1777071"/>
            </a:xfrm>
            <a:prstGeom prst="rightArrow">
              <a:avLst>
                <a:gd name="adj1" fmla="val 50000"/>
                <a:gd name="adj2" fmla="val 86264"/>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orgia"/>
                <a:cs typeface="Georgia"/>
              </a:endParaRPr>
            </a:p>
          </p:txBody>
        </p:sp>
        <p:sp>
          <p:nvSpPr>
            <p:cNvPr id="15" name="Right Arrow 14"/>
            <p:cNvSpPr/>
            <p:nvPr/>
          </p:nvSpPr>
          <p:spPr>
            <a:xfrm>
              <a:off x="334047" y="2371569"/>
              <a:ext cx="3056908" cy="2365282"/>
            </a:xfrm>
            <a:prstGeom prst="rightArrow">
              <a:avLst>
                <a:gd name="adj1" fmla="val 50000"/>
                <a:gd name="adj2" fmla="val 86264"/>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Georgia"/>
                <a:cs typeface="Georgia"/>
              </a:endParaRPr>
            </a:p>
          </p:txBody>
        </p:sp>
        <p:sp>
          <p:nvSpPr>
            <p:cNvPr id="16" name="TextBox 15"/>
            <p:cNvSpPr txBox="1"/>
            <p:nvPr/>
          </p:nvSpPr>
          <p:spPr>
            <a:xfrm>
              <a:off x="6826910" y="521637"/>
              <a:ext cx="1282263" cy="2407107"/>
            </a:xfrm>
            <a:prstGeom prst="rect">
              <a:avLst/>
            </a:prstGeom>
            <a:noFill/>
          </p:spPr>
          <p:txBody>
            <a:bodyPr wrap="none" rtlCol="0">
              <a:spAutoFit/>
            </a:bodyPr>
            <a:lstStyle/>
            <a:p>
              <a:r>
                <a:rPr lang="en-US" sz="11600" b="1" dirty="0" smtClean="0">
                  <a:solidFill>
                    <a:schemeClr val="accent3">
                      <a:lumMod val="60000"/>
                      <a:lumOff val="40000"/>
                    </a:schemeClr>
                  </a:solidFill>
                  <a:latin typeface="Georgia"/>
                  <a:cs typeface="Georgia"/>
                </a:rPr>
                <a:t>?</a:t>
              </a:r>
              <a:endParaRPr lang="en-US" sz="11600" b="1" dirty="0">
                <a:solidFill>
                  <a:schemeClr val="accent3">
                    <a:lumMod val="60000"/>
                    <a:lumOff val="40000"/>
                  </a:schemeClr>
                </a:solidFill>
                <a:latin typeface="Georgia"/>
                <a:cs typeface="Georgia"/>
              </a:endParaRPr>
            </a:p>
          </p:txBody>
        </p:sp>
        <p:sp>
          <p:nvSpPr>
            <p:cNvPr id="19" name="TextBox 18"/>
            <p:cNvSpPr txBox="1"/>
            <p:nvPr/>
          </p:nvSpPr>
          <p:spPr>
            <a:xfrm>
              <a:off x="5589484" y="3328324"/>
              <a:ext cx="1412478" cy="399792"/>
            </a:xfrm>
            <a:prstGeom prst="rect">
              <a:avLst/>
            </a:prstGeom>
            <a:noFill/>
          </p:spPr>
          <p:txBody>
            <a:bodyPr wrap="none" rtlCol="0">
              <a:spAutoFit/>
            </a:bodyPr>
            <a:lstStyle/>
            <a:p>
              <a:r>
                <a:rPr lang="en-US" sz="1200" b="1" dirty="0" smtClean="0">
                  <a:latin typeface="Georgia"/>
                  <a:cs typeface="Georgia"/>
                </a:rPr>
                <a:t>Outcomes </a:t>
              </a:r>
              <a:endParaRPr lang="en-US" sz="1200" b="1" dirty="0">
                <a:latin typeface="Georgia"/>
                <a:cs typeface="Georgia"/>
              </a:endParaRPr>
            </a:p>
          </p:txBody>
        </p:sp>
        <p:sp>
          <p:nvSpPr>
            <p:cNvPr id="20" name="Rectangle 19"/>
            <p:cNvSpPr/>
            <p:nvPr/>
          </p:nvSpPr>
          <p:spPr>
            <a:xfrm>
              <a:off x="3220159" y="3297331"/>
              <a:ext cx="1767682" cy="503441"/>
            </a:xfrm>
            <a:prstGeom prst="rect">
              <a:avLst/>
            </a:prstGeom>
          </p:spPr>
          <p:txBody>
            <a:bodyPr wrap="square">
              <a:spAutoFit/>
            </a:bodyPr>
            <a:lstStyle/>
            <a:p>
              <a:pPr algn="ctr"/>
              <a:r>
                <a:rPr lang="en-US" sz="1200" b="1" dirty="0" smtClean="0">
                  <a:latin typeface="Georgia"/>
                  <a:cs typeface="Georgia"/>
                </a:rPr>
                <a:t>Outputs</a:t>
              </a:r>
              <a:endParaRPr lang="en-US" sz="1200" b="1" dirty="0">
                <a:latin typeface="Georgia"/>
                <a:cs typeface="Georgia"/>
              </a:endParaRPr>
            </a:p>
          </p:txBody>
        </p:sp>
        <p:sp>
          <p:nvSpPr>
            <p:cNvPr id="21" name="TextBox 20"/>
            <p:cNvSpPr txBox="1"/>
            <p:nvPr/>
          </p:nvSpPr>
          <p:spPr>
            <a:xfrm>
              <a:off x="5099940" y="1583343"/>
              <a:ext cx="831591" cy="1420588"/>
            </a:xfrm>
            <a:prstGeom prst="rect">
              <a:avLst/>
            </a:prstGeom>
            <a:noFill/>
          </p:spPr>
          <p:txBody>
            <a:bodyPr wrap="none" rtlCol="0">
              <a:spAutoFit/>
            </a:bodyPr>
            <a:lstStyle/>
            <a:p>
              <a:r>
                <a:rPr lang="en-US" sz="6600" b="1" dirty="0" smtClean="0">
                  <a:solidFill>
                    <a:schemeClr val="accent3">
                      <a:lumMod val="60000"/>
                      <a:lumOff val="40000"/>
                    </a:schemeClr>
                  </a:solidFill>
                  <a:latin typeface="Georgia"/>
                  <a:cs typeface="Georgia"/>
                </a:rPr>
                <a:t>?</a:t>
              </a:r>
              <a:endParaRPr lang="en-US" sz="6600" b="1" dirty="0">
                <a:solidFill>
                  <a:schemeClr val="accent3">
                    <a:lumMod val="60000"/>
                    <a:lumOff val="40000"/>
                  </a:schemeClr>
                </a:solidFill>
                <a:latin typeface="Georgia"/>
                <a:cs typeface="Georgia"/>
              </a:endParaRPr>
            </a:p>
          </p:txBody>
        </p:sp>
        <p:sp>
          <p:nvSpPr>
            <p:cNvPr id="24" name="Rectangle 23"/>
            <p:cNvSpPr/>
            <p:nvPr/>
          </p:nvSpPr>
          <p:spPr>
            <a:xfrm>
              <a:off x="449740" y="3062090"/>
              <a:ext cx="2333539" cy="828676"/>
            </a:xfrm>
            <a:prstGeom prst="rect">
              <a:avLst/>
            </a:prstGeom>
          </p:spPr>
          <p:txBody>
            <a:bodyPr wrap="square">
              <a:spAutoFit/>
            </a:bodyPr>
            <a:lstStyle/>
            <a:p>
              <a:pPr algn="ctr"/>
              <a:r>
                <a:rPr lang="en-US" sz="1200" b="1" dirty="0" smtClean="0">
                  <a:latin typeface="Georgia"/>
                  <a:cs typeface="Georgia"/>
                </a:rPr>
                <a:t>Agricultural development  decision</a:t>
              </a:r>
              <a:endParaRPr lang="en-US" sz="1200" b="1" dirty="0">
                <a:latin typeface="Georgia"/>
                <a:cs typeface="Georgia"/>
              </a:endParaRPr>
            </a:p>
          </p:txBody>
        </p:sp>
        <p:sp>
          <p:nvSpPr>
            <p:cNvPr id="25" name="TextBox 24"/>
            <p:cNvSpPr txBox="1"/>
            <p:nvPr/>
          </p:nvSpPr>
          <p:spPr>
            <a:xfrm>
              <a:off x="6900533" y="3005092"/>
              <a:ext cx="1282263" cy="2407107"/>
            </a:xfrm>
            <a:prstGeom prst="rect">
              <a:avLst/>
            </a:prstGeom>
            <a:noFill/>
          </p:spPr>
          <p:txBody>
            <a:bodyPr wrap="none" rtlCol="0">
              <a:spAutoFit/>
            </a:bodyPr>
            <a:lstStyle/>
            <a:p>
              <a:r>
                <a:rPr lang="en-US" sz="11600" b="1" dirty="0" smtClean="0">
                  <a:solidFill>
                    <a:schemeClr val="accent2">
                      <a:lumMod val="60000"/>
                      <a:lumOff val="40000"/>
                    </a:schemeClr>
                  </a:solidFill>
                  <a:latin typeface="Georgia"/>
                  <a:cs typeface="Georgia"/>
                </a:rPr>
                <a:t>?</a:t>
              </a:r>
              <a:endParaRPr lang="en-US" sz="11600" b="1" dirty="0">
                <a:solidFill>
                  <a:schemeClr val="accent2">
                    <a:lumMod val="60000"/>
                    <a:lumOff val="40000"/>
                  </a:schemeClr>
                </a:solidFill>
                <a:latin typeface="Georgia"/>
                <a:cs typeface="Georgia"/>
              </a:endParaRPr>
            </a:p>
          </p:txBody>
        </p:sp>
        <p:sp>
          <p:nvSpPr>
            <p:cNvPr id="28" name="TextBox 27"/>
            <p:cNvSpPr txBox="1"/>
            <p:nvPr/>
          </p:nvSpPr>
          <p:spPr>
            <a:xfrm>
              <a:off x="5051738" y="3389226"/>
              <a:ext cx="831591" cy="1420588"/>
            </a:xfrm>
            <a:prstGeom prst="rect">
              <a:avLst/>
            </a:prstGeom>
            <a:noFill/>
          </p:spPr>
          <p:txBody>
            <a:bodyPr wrap="none" rtlCol="0">
              <a:spAutoFit/>
            </a:bodyPr>
            <a:lstStyle/>
            <a:p>
              <a:r>
                <a:rPr lang="en-US" sz="6600" b="1" dirty="0" smtClean="0">
                  <a:solidFill>
                    <a:schemeClr val="accent2">
                      <a:lumMod val="60000"/>
                      <a:lumOff val="40000"/>
                    </a:schemeClr>
                  </a:solidFill>
                  <a:latin typeface="Georgia"/>
                  <a:cs typeface="Georgia"/>
                </a:rPr>
                <a:t>?</a:t>
              </a:r>
              <a:endParaRPr lang="en-US" sz="6600" b="1" dirty="0">
                <a:solidFill>
                  <a:schemeClr val="accent2">
                    <a:lumMod val="60000"/>
                    <a:lumOff val="40000"/>
                  </a:schemeClr>
                </a:solidFill>
                <a:latin typeface="Georgia"/>
                <a:cs typeface="Georgia"/>
              </a:endParaRPr>
            </a:p>
          </p:txBody>
        </p:sp>
        <p:sp>
          <p:nvSpPr>
            <p:cNvPr id="32" name="TextBox 31"/>
            <p:cNvSpPr txBox="1"/>
            <p:nvPr/>
          </p:nvSpPr>
          <p:spPr>
            <a:xfrm>
              <a:off x="3178835" y="1710723"/>
              <a:ext cx="723429" cy="1183825"/>
            </a:xfrm>
            <a:prstGeom prst="rect">
              <a:avLst/>
            </a:prstGeom>
            <a:noFill/>
          </p:spPr>
          <p:txBody>
            <a:bodyPr wrap="none" rtlCol="0">
              <a:spAutoFit/>
            </a:bodyPr>
            <a:lstStyle/>
            <a:p>
              <a:r>
                <a:rPr lang="en-US" sz="5400" b="1" dirty="0" smtClean="0">
                  <a:solidFill>
                    <a:schemeClr val="accent3">
                      <a:lumMod val="60000"/>
                      <a:lumOff val="40000"/>
                    </a:schemeClr>
                  </a:solidFill>
                  <a:latin typeface="Georgia"/>
                  <a:cs typeface="Georgia"/>
                </a:rPr>
                <a:t>?</a:t>
              </a:r>
              <a:endParaRPr lang="en-US" sz="5400" b="1" dirty="0">
                <a:solidFill>
                  <a:schemeClr val="accent3">
                    <a:lumMod val="60000"/>
                    <a:lumOff val="40000"/>
                  </a:schemeClr>
                </a:solidFill>
                <a:latin typeface="Georgia"/>
                <a:cs typeface="Georgia"/>
              </a:endParaRPr>
            </a:p>
          </p:txBody>
        </p:sp>
        <p:sp>
          <p:nvSpPr>
            <p:cNvPr id="36" name="TextBox 35"/>
            <p:cNvSpPr txBox="1"/>
            <p:nvPr/>
          </p:nvSpPr>
          <p:spPr>
            <a:xfrm>
              <a:off x="3149906" y="3567027"/>
              <a:ext cx="723429" cy="1183825"/>
            </a:xfrm>
            <a:prstGeom prst="rect">
              <a:avLst/>
            </a:prstGeom>
            <a:noFill/>
          </p:spPr>
          <p:txBody>
            <a:bodyPr wrap="none" rtlCol="0">
              <a:spAutoFit/>
            </a:bodyPr>
            <a:lstStyle/>
            <a:p>
              <a:r>
                <a:rPr lang="en-US" sz="5400" b="1" dirty="0" smtClean="0">
                  <a:solidFill>
                    <a:schemeClr val="accent2">
                      <a:lumMod val="60000"/>
                      <a:lumOff val="40000"/>
                    </a:schemeClr>
                  </a:solidFill>
                  <a:latin typeface="Georgia"/>
                  <a:cs typeface="Georgia"/>
                </a:rPr>
                <a:t>?</a:t>
              </a:r>
              <a:endParaRPr lang="en-US" sz="5400" b="1" dirty="0">
                <a:solidFill>
                  <a:schemeClr val="accent2">
                    <a:lumMod val="60000"/>
                    <a:lumOff val="40000"/>
                  </a:schemeClr>
                </a:solidFill>
                <a:latin typeface="Georgia"/>
                <a:cs typeface="Georgia"/>
              </a:endParaRPr>
            </a:p>
          </p:txBody>
        </p:sp>
      </p:grpSp>
      <p:grpSp>
        <p:nvGrpSpPr>
          <p:cNvPr id="3" name="Group 2"/>
          <p:cNvGrpSpPr/>
          <p:nvPr/>
        </p:nvGrpSpPr>
        <p:grpSpPr>
          <a:xfrm>
            <a:off x="8685489" y="3878356"/>
            <a:ext cx="2907554" cy="2469413"/>
            <a:chOff x="3985836" y="79382"/>
            <a:chExt cx="7913353" cy="6540553"/>
          </a:xfrm>
        </p:grpSpPr>
        <p:sp>
          <p:nvSpPr>
            <p:cNvPr id="39" name="Oval 38"/>
            <p:cNvSpPr/>
            <p:nvPr/>
          </p:nvSpPr>
          <p:spPr>
            <a:xfrm>
              <a:off x="3985836" y="1271271"/>
              <a:ext cx="5369320" cy="5348664"/>
            </a:xfrm>
            <a:prstGeom prst="ellipse">
              <a:avLst/>
            </a:prstGeom>
            <a:solidFill>
              <a:schemeClr val="accent4">
                <a:lumMod val="60000"/>
                <a:lumOff val="40000"/>
                <a:alpha val="48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000"/>
            </a:p>
          </p:txBody>
        </p:sp>
        <p:sp>
          <p:nvSpPr>
            <p:cNvPr id="40" name="Oval 39"/>
            <p:cNvSpPr/>
            <p:nvPr/>
          </p:nvSpPr>
          <p:spPr>
            <a:xfrm>
              <a:off x="5147796" y="79382"/>
              <a:ext cx="5369320" cy="5348664"/>
            </a:xfrm>
            <a:prstGeom prst="ellipse">
              <a:avLst/>
            </a:prstGeom>
            <a:solidFill>
              <a:schemeClr val="accent2">
                <a:lumMod val="40000"/>
                <a:lumOff val="60000"/>
                <a:alpha val="49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000"/>
            </a:p>
          </p:txBody>
        </p:sp>
        <p:sp>
          <p:nvSpPr>
            <p:cNvPr id="41" name="Oval 40"/>
            <p:cNvSpPr/>
            <p:nvPr/>
          </p:nvSpPr>
          <p:spPr>
            <a:xfrm>
              <a:off x="6529869" y="1271271"/>
              <a:ext cx="5369320" cy="5348664"/>
            </a:xfrm>
            <a:prstGeom prst="ellipse">
              <a:avLst/>
            </a:prstGeom>
            <a:solidFill>
              <a:schemeClr val="accent5">
                <a:lumMod val="40000"/>
                <a:lumOff val="60000"/>
                <a:alpha val="47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000"/>
            </a:p>
          </p:txBody>
        </p:sp>
      </p:grpSp>
    </p:spTree>
    <p:extLst>
      <p:ext uri="{BB962C8B-B14F-4D97-AF65-F5344CB8AC3E}">
        <p14:creationId xmlns:p14="http://schemas.microsoft.com/office/powerpoint/2010/main" val="1568926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xEl>
                                              <p:pRg st="4" end="4"/>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9864994" y="4466492"/>
            <a:ext cx="2327031" cy="2391508"/>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6" y="5235727"/>
            <a:ext cx="3167743" cy="162232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txBox="1">
            <a:spLocks/>
          </p:cNvSpPr>
          <p:nvPr/>
        </p:nvSpPr>
        <p:spPr>
          <a:xfrm>
            <a:off x="506817" y="2897314"/>
            <a:ext cx="11178371" cy="12110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b="1" dirty="0">
              <a:latin typeface="Georgia"/>
              <a:cs typeface="Georgia"/>
            </a:endParaRPr>
          </a:p>
          <a:p>
            <a:pPr marL="0" indent="0" algn="ctr">
              <a:buNone/>
            </a:pPr>
            <a:r>
              <a:rPr lang="en-US" sz="3200" b="1" dirty="0">
                <a:latin typeface="Georgia"/>
                <a:cs typeface="Georgia"/>
              </a:rPr>
              <a:t>Think about what this can do for your research.</a:t>
            </a:r>
          </a:p>
        </p:txBody>
      </p:sp>
      <p:sp>
        <p:nvSpPr>
          <p:cNvPr id="11" name="Content Placeholder 2"/>
          <p:cNvSpPr txBox="1">
            <a:spLocks/>
          </p:cNvSpPr>
          <p:nvPr/>
        </p:nvSpPr>
        <p:spPr>
          <a:xfrm>
            <a:off x="632020" y="1864464"/>
            <a:ext cx="11178371" cy="11474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latin typeface="Georgia"/>
                <a:cs typeface="Georgia"/>
              </a:rPr>
              <a:t>Even without a concrete decision context, a probabilistic approach can improve many </a:t>
            </a:r>
            <a:r>
              <a:rPr lang="en-US" sz="3200" b="1" dirty="0" smtClean="0">
                <a:latin typeface="Georgia"/>
                <a:cs typeface="Georgia"/>
              </a:rPr>
              <a:t>studies</a:t>
            </a:r>
            <a:r>
              <a:rPr lang="en-US" sz="3200" b="1" dirty="0">
                <a:latin typeface="Georgia"/>
                <a:cs typeface="Georgia"/>
              </a:rPr>
              <a:t>.</a:t>
            </a:r>
          </a:p>
        </p:txBody>
      </p:sp>
      <p:pic>
        <p:nvPicPr>
          <p:cNvPr id="13" name="Picture 2"/>
          <p:cNvPicPr>
            <a:picLocks noChangeAspect="1" noChangeArrowheads="1"/>
          </p:cNvPicPr>
          <p:nvPr/>
        </p:nvPicPr>
        <p:blipFill rotWithShape="1">
          <a:blip r:embed="rId3"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p:blipFill>
        <p:spPr bwMode="auto">
          <a:xfrm>
            <a:off x="7855127" y="5538879"/>
            <a:ext cx="1179744" cy="99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4" cstate="print">
            <a:clrChange>
              <a:clrFrom>
                <a:srgbClr val="FFFFFE"/>
              </a:clrFrom>
              <a:clrTo>
                <a:srgbClr val="FFFFFE">
                  <a:alpha val="0"/>
                </a:srgbClr>
              </a:clrTo>
            </a:clrChange>
            <a:extLst>
              <a:ext uri="{28A0092B-C50C-407E-A947-70E740481C1C}">
                <a14:useLocalDpi xmlns:a14="http://schemas.microsoft.com/office/drawing/2010/main"/>
              </a:ext>
            </a:extLst>
          </a:blip>
          <a:srcRect t="-6439"/>
          <a:stretch/>
        </p:blipFill>
        <p:spPr bwMode="auto">
          <a:xfrm>
            <a:off x="9090435" y="5622548"/>
            <a:ext cx="2287372" cy="830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INRES_Logo.pdf"/>
          <p:cNvPicPr>
            <a:picLocks noChangeAspect="1"/>
          </p:cNvPicPr>
          <p:nvPr/>
        </p:nvPicPr>
        <p:blipFill rotWithShape="1">
          <a:blip r:embed="rId5" cstate="print">
            <a:extLst>
              <a:ext uri="{28A0092B-C50C-407E-A947-70E740481C1C}">
                <a14:useLocalDpi xmlns:a14="http://schemas.microsoft.com/office/drawing/2010/main"/>
              </a:ext>
            </a:extLst>
          </a:blip>
          <a:srcRect t="66908"/>
          <a:stretch/>
        </p:blipFill>
        <p:spPr>
          <a:xfrm>
            <a:off x="1603631" y="5686322"/>
            <a:ext cx="2324071" cy="703241"/>
          </a:xfrm>
          <a:prstGeom prst="rect">
            <a:avLst/>
          </a:prstGeom>
        </p:spPr>
      </p:pic>
      <p:pic>
        <p:nvPicPr>
          <p:cNvPr id="16" name="Picture 15" descr="INRES_Logo.pdf"/>
          <p:cNvPicPr>
            <a:picLocks noChangeAspect="1"/>
          </p:cNvPicPr>
          <p:nvPr/>
        </p:nvPicPr>
        <p:blipFill rotWithShape="1">
          <a:blip r:embed="rId5" cstate="print">
            <a:extLst>
              <a:ext uri="{28A0092B-C50C-407E-A947-70E740481C1C}">
                <a14:useLocalDpi xmlns:a14="http://schemas.microsoft.com/office/drawing/2010/main"/>
              </a:ext>
            </a:extLst>
          </a:blip>
          <a:srcRect b="33092"/>
          <a:stretch/>
        </p:blipFill>
        <p:spPr>
          <a:xfrm>
            <a:off x="458882" y="5538879"/>
            <a:ext cx="1631479" cy="998127"/>
          </a:xfrm>
          <a:prstGeom prst="rect">
            <a:avLst/>
          </a:prstGeom>
        </p:spPr>
      </p:pic>
      <p:pic>
        <p:nvPicPr>
          <p:cNvPr id="20" name="Picture 19" descr="Uni_Bonn_Picture.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546495" y="5589017"/>
            <a:ext cx="2315323" cy="897778"/>
          </a:xfrm>
          <a:prstGeom prst="rect">
            <a:avLst/>
          </a:prstGeom>
        </p:spPr>
      </p:pic>
      <p:sp>
        <p:nvSpPr>
          <p:cNvPr id="2" name="Slide Number Placeholder 1"/>
          <p:cNvSpPr>
            <a:spLocks noGrp="1"/>
          </p:cNvSpPr>
          <p:nvPr>
            <p:ph type="sldNum" sz="quarter" idx="12"/>
          </p:nvPr>
        </p:nvSpPr>
        <p:spPr/>
        <p:txBody>
          <a:bodyPr/>
          <a:lstStyle/>
          <a:p>
            <a:fld id="{C2D29DEA-C2FF-4F9C-8F85-7923E6F9F7B8}" type="slidenum">
              <a:rPr lang="en-US" smtClean="0"/>
              <a:t>83</a:t>
            </a:fld>
            <a:endParaRPr lang="en-US"/>
          </a:p>
        </p:txBody>
      </p:sp>
      <p:sp>
        <p:nvSpPr>
          <p:cNvPr id="18" name="TextBox 17"/>
          <p:cNvSpPr txBox="1"/>
          <p:nvPr/>
        </p:nvSpPr>
        <p:spPr>
          <a:xfrm>
            <a:off x="8662972" y="178131"/>
            <a:ext cx="3421580" cy="461665"/>
          </a:xfrm>
          <a:prstGeom prst="rect">
            <a:avLst/>
          </a:prstGeom>
          <a:noFill/>
        </p:spPr>
        <p:txBody>
          <a:bodyPr wrap="none" rtlCol="0">
            <a:spAutoFit/>
          </a:bodyPr>
          <a:lstStyle/>
          <a:p>
            <a:r>
              <a:rPr lang="en-US" sz="2400" dirty="0" err="1" smtClean="0">
                <a:latin typeface="Garamond"/>
                <a:cs typeface="Garamond"/>
              </a:rPr>
              <a:t>cory.whitney@uni-bonn.de</a:t>
            </a:r>
            <a:endParaRPr lang="en-US" sz="2400" dirty="0">
              <a:latin typeface="Garamond"/>
              <a:cs typeface="Garamond"/>
            </a:endParaRPr>
          </a:p>
        </p:txBody>
      </p:sp>
    </p:spTree>
    <p:extLst>
      <p:ext uri="{BB962C8B-B14F-4D97-AF65-F5344CB8AC3E}">
        <p14:creationId xmlns:p14="http://schemas.microsoft.com/office/powerpoint/2010/main" val="190845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rot="2701121" flipH="1">
            <a:off x="1695295" y="3669610"/>
            <a:ext cx="3660057" cy="1490623"/>
          </a:xfrm>
          <a:prstGeom prst="rect">
            <a:avLst/>
          </a:prstGeom>
        </p:spPr>
      </p:pic>
      <p:pic>
        <p:nvPicPr>
          <p:cNvPr id="10" name="Picture 9"/>
          <p:cNvPicPr>
            <a:picLocks noChangeAspect="1"/>
          </p:cNvPicPr>
          <p:nvPr/>
        </p:nvPicPr>
        <p:blipFill>
          <a:blip r:embed="rId2"/>
          <a:stretch>
            <a:fillRect/>
          </a:stretch>
        </p:blipFill>
        <p:spPr>
          <a:xfrm rot="18569081">
            <a:off x="7746482" y="3651373"/>
            <a:ext cx="3666744" cy="1490472"/>
          </a:xfrm>
          <a:prstGeom prst="rect">
            <a:avLst/>
          </a:prstGeom>
        </p:spPr>
      </p:pic>
      <p:sp>
        <p:nvSpPr>
          <p:cNvPr id="11" name="TextBox 10"/>
          <p:cNvSpPr txBox="1"/>
          <p:nvPr/>
        </p:nvSpPr>
        <p:spPr>
          <a:xfrm>
            <a:off x="1866006" y="2354284"/>
            <a:ext cx="2690122" cy="923330"/>
          </a:xfrm>
          <a:prstGeom prst="rect">
            <a:avLst/>
          </a:prstGeom>
          <a:noFill/>
        </p:spPr>
        <p:txBody>
          <a:bodyPr wrap="none" rtlCol="0">
            <a:spAutoFit/>
          </a:bodyPr>
          <a:lstStyle/>
          <a:p>
            <a:r>
              <a:rPr lang="en-US" b="1" dirty="0" smtClean="0">
                <a:latin typeface="Georgia"/>
                <a:cs typeface="Georgia"/>
              </a:rPr>
              <a:t>Open questions</a:t>
            </a:r>
          </a:p>
          <a:p>
            <a:r>
              <a:rPr lang="en-US" dirty="0" smtClean="0">
                <a:latin typeface="Georgia"/>
                <a:cs typeface="Georgia"/>
              </a:rPr>
              <a:t>Millions of unknowns</a:t>
            </a:r>
          </a:p>
          <a:p>
            <a:r>
              <a:rPr lang="en-US" dirty="0" smtClean="0">
                <a:latin typeface="Georgia"/>
                <a:cs typeface="Georgia"/>
              </a:rPr>
              <a:t>Limitless research needs</a:t>
            </a:r>
          </a:p>
        </p:txBody>
      </p:sp>
      <p:sp>
        <p:nvSpPr>
          <p:cNvPr id="12" name="TextBox 11"/>
          <p:cNvSpPr txBox="1"/>
          <p:nvPr/>
        </p:nvSpPr>
        <p:spPr>
          <a:xfrm>
            <a:off x="8179126" y="2364695"/>
            <a:ext cx="3630483" cy="923330"/>
          </a:xfrm>
          <a:prstGeom prst="rect">
            <a:avLst/>
          </a:prstGeom>
          <a:noFill/>
        </p:spPr>
        <p:txBody>
          <a:bodyPr wrap="square" rtlCol="0">
            <a:spAutoFit/>
          </a:bodyPr>
          <a:lstStyle/>
          <a:p>
            <a:r>
              <a:rPr lang="en-US" b="1" dirty="0" smtClean="0">
                <a:latin typeface="Georgia"/>
                <a:cs typeface="Georgia"/>
              </a:rPr>
              <a:t>Already known</a:t>
            </a:r>
          </a:p>
          <a:p>
            <a:r>
              <a:rPr lang="en-US" dirty="0" smtClean="0">
                <a:latin typeface="Georgia"/>
                <a:cs typeface="Georgia"/>
              </a:rPr>
              <a:t>We know what to do and just need it to be implemented</a:t>
            </a:r>
          </a:p>
        </p:txBody>
      </p:sp>
      <p:sp>
        <p:nvSpPr>
          <p:cNvPr id="13" name="TextBox 12"/>
          <p:cNvSpPr txBox="1"/>
          <p:nvPr/>
        </p:nvSpPr>
        <p:spPr>
          <a:xfrm>
            <a:off x="1787865" y="959141"/>
            <a:ext cx="8625223" cy="923330"/>
          </a:xfrm>
          <a:prstGeom prst="rect">
            <a:avLst/>
          </a:prstGeom>
          <a:noFill/>
        </p:spPr>
        <p:txBody>
          <a:bodyPr wrap="square" rtlCol="0">
            <a:spAutoFit/>
          </a:bodyPr>
          <a:lstStyle/>
          <a:p>
            <a:pPr algn="ctr"/>
            <a:r>
              <a:rPr lang="en-US" i="1" dirty="0" smtClean="0">
                <a:latin typeface="Georgia"/>
                <a:cs typeface="Georgia"/>
              </a:rPr>
              <a:t>“[…] </a:t>
            </a:r>
            <a:r>
              <a:rPr lang="en-US" i="1" dirty="0">
                <a:latin typeface="Georgia"/>
                <a:cs typeface="Georgia"/>
              </a:rPr>
              <a:t>research gaps cannot be identified without talking to farmers and they cannot be addressed without working with farmers</a:t>
            </a:r>
            <a:r>
              <a:rPr lang="en-US" i="1" dirty="0" smtClean="0">
                <a:latin typeface="Georgia"/>
                <a:cs typeface="Georgia"/>
              </a:rPr>
              <a:t>.”</a:t>
            </a:r>
            <a:endParaRPr lang="en-US" dirty="0">
              <a:latin typeface="Georgia"/>
              <a:cs typeface="Georgia"/>
            </a:endParaRPr>
          </a:p>
          <a:p>
            <a:pPr algn="ctr"/>
            <a:endParaRPr lang="en-US" dirty="0">
              <a:latin typeface="Georgia"/>
              <a:cs typeface="Georgia"/>
            </a:endParaRPr>
          </a:p>
        </p:txBody>
      </p:sp>
      <p:sp>
        <p:nvSpPr>
          <p:cNvPr id="15" name="TextBox 14"/>
          <p:cNvSpPr txBox="1"/>
          <p:nvPr/>
        </p:nvSpPr>
        <p:spPr>
          <a:xfrm>
            <a:off x="2800384" y="222438"/>
            <a:ext cx="6600184" cy="646331"/>
          </a:xfrm>
          <a:prstGeom prst="rect">
            <a:avLst/>
          </a:prstGeom>
          <a:noFill/>
        </p:spPr>
        <p:txBody>
          <a:bodyPr wrap="none" rtlCol="0">
            <a:spAutoFit/>
          </a:bodyPr>
          <a:lstStyle/>
          <a:p>
            <a:r>
              <a:rPr lang="en-US" sz="3600" b="1" dirty="0" smtClean="0">
                <a:latin typeface="Georgia"/>
                <a:cs typeface="Georgia"/>
              </a:rPr>
              <a:t>Transdisciplinary research </a:t>
            </a:r>
            <a:endParaRPr lang="en-US" sz="3600" b="1" dirty="0">
              <a:latin typeface="Georgia"/>
              <a:cs typeface="Georgia"/>
            </a:endParaRPr>
          </a:p>
        </p:txBody>
      </p:sp>
      <p:sp>
        <p:nvSpPr>
          <p:cNvPr id="16" name="TextBox 15"/>
          <p:cNvSpPr txBox="1"/>
          <p:nvPr/>
        </p:nvSpPr>
        <p:spPr>
          <a:xfrm>
            <a:off x="108899" y="6525389"/>
            <a:ext cx="6318349" cy="307777"/>
          </a:xfrm>
          <a:prstGeom prst="rect">
            <a:avLst/>
          </a:prstGeom>
          <a:noFill/>
        </p:spPr>
        <p:txBody>
          <a:bodyPr wrap="square" rtlCol="0">
            <a:spAutoFit/>
          </a:bodyPr>
          <a:lstStyle/>
          <a:p>
            <a:r>
              <a:rPr lang="en-US" sz="1400" dirty="0" err="1" smtClean="0">
                <a:solidFill>
                  <a:srgbClr val="7F7F7F"/>
                </a:solidFill>
                <a:latin typeface="Georgia"/>
                <a:cs typeface="Georgia"/>
              </a:rPr>
              <a:t>Biber-Freudenberger</a:t>
            </a:r>
            <a:r>
              <a:rPr lang="en-US" sz="1400" dirty="0" smtClean="0">
                <a:solidFill>
                  <a:srgbClr val="7F7F7F"/>
                </a:solidFill>
                <a:latin typeface="Georgia"/>
                <a:cs typeface="Georgia"/>
              </a:rPr>
              <a:t> et al. 2018. Rural 21, 52(2), 31-33. </a:t>
            </a:r>
            <a:endParaRPr lang="en-US" sz="1400" dirty="0">
              <a:solidFill>
                <a:srgbClr val="7F7F7F"/>
              </a:solidFill>
              <a:latin typeface="Georgia"/>
              <a:cs typeface="Georgia"/>
            </a:endParaRPr>
          </a:p>
        </p:txBody>
      </p:sp>
      <p:sp>
        <p:nvSpPr>
          <p:cNvPr id="17" name="TextBox 16"/>
          <p:cNvSpPr txBox="1"/>
          <p:nvPr/>
        </p:nvSpPr>
        <p:spPr>
          <a:xfrm>
            <a:off x="4204636" y="1962623"/>
            <a:ext cx="4228591" cy="461665"/>
          </a:xfrm>
          <a:prstGeom prst="rect">
            <a:avLst/>
          </a:prstGeom>
          <a:noFill/>
        </p:spPr>
        <p:txBody>
          <a:bodyPr wrap="none" rtlCol="0">
            <a:spAutoFit/>
          </a:bodyPr>
          <a:lstStyle/>
          <a:p>
            <a:r>
              <a:rPr lang="en-US" sz="2400" b="1" dirty="0" smtClean="0">
                <a:latin typeface="Georgia"/>
                <a:cs typeface="Georgia"/>
              </a:rPr>
              <a:t>Implementation research </a:t>
            </a:r>
            <a:endParaRPr lang="en-US" sz="2400" b="1" dirty="0">
              <a:latin typeface="Georgia"/>
              <a:cs typeface="Georgia"/>
            </a:endParaRPr>
          </a:p>
        </p:txBody>
      </p:sp>
      <p:sp>
        <p:nvSpPr>
          <p:cNvPr id="18" name="Slide Number Placeholder 2"/>
          <p:cNvSpPr>
            <a:spLocks noGrp="1"/>
          </p:cNvSpPr>
          <p:nvPr>
            <p:ph type="sldNum" sz="quarter" idx="12"/>
          </p:nvPr>
        </p:nvSpPr>
        <p:spPr>
          <a:xfrm>
            <a:off x="8737623" y="6356399"/>
            <a:ext cx="2844800" cy="365125"/>
          </a:xfrm>
        </p:spPr>
        <p:txBody>
          <a:bodyPr/>
          <a:lstStyle/>
          <a:p>
            <a:fld id="{6C661672-5D48-5D49-8356-6B399BFD7FAB}" type="slidenum">
              <a:rPr lang="en-US" smtClean="0"/>
              <a:t>9</a:t>
            </a:fld>
            <a:endParaRPr lang="en-US" dirty="0"/>
          </a:p>
        </p:txBody>
      </p:sp>
    </p:spTree>
    <p:extLst>
      <p:ext uri="{BB962C8B-B14F-4D97-AF65-F5344CB8AC3E}">
        <p14:creationId xmlns:p14="http://schemas.microsoft.com/office/powerpoint/2010/main" val="3942203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47811</TotalTime>
  <Words>5801</Words>
  <Application>Microsoft Macintosh PowerPoint</Application>
  <PresentationFormat>Custom</PresentationFormat>
  <Paragraphs>1142</Paragraphs>
  <Slides>83</Slides>
  <Notes>47</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Decision Analysis  in Research for Agricultural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Issues are complex and interdisciplinary</vt:lpstr>
      <vt:lpstr>Issues are complex and interdisciplinary</vt:lpstr>
      <vt:lpstr>Our usual approach to knowledge generation</vt:lpstr>
      <vt:lpstr>System models from solid building blocks?</vt:lpstr>
      <vt:lpstr>PowerPoint Presentation</vt:lpstr>
      <vt:lpstr>Comparing options with incomplete models</vt:lpstr>
      <vt:lpstr>Comparing options with incomplete models</vt:lpstr>
      <vt:lpstr>How to do a small study on agriculture</vt:lpstr>
      <vt:lpstr>PowerPoint Presentation</vt:lpstr>
      <vt:lpstr>Holistic model building  for decision support</vt:lpstr>
      <vt:lpstr>PowerPoint Presentation</vt:lpstr>
      <vt:lpstr>Great minds of Decision Analysis</vt:lpstr>
      <vt:lpstr>How decision-makers generate knowledge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development process</vt:lpstr>
      <vt:lpstr>Model development process</vt:lpstr>
      <vt:lpstr>Model development process</vt:lpstr>
      <vt:lpstr>PowerPoint Presentation</vt:lpstr>
      <vt:lpstr>PowerPoint Presentation</vt:lpstr>
      <vt:lpstr>PowerPoint Presentation</vt:lpstr>
      <vt:lpstr>PowerPoint Presentation</vt:lpstr>
      <vt:lpstr>PowerPoint Presentation</vt:lpstr>
      <vt:lpstr>PowerPoint Presentation</vt:lpstr>
      <vt:lpstr>Anchoring</vt:lpstr>
      <vt:lpstr>PowerPoint Presentation</vt:lpstr>
      <vt:lpstr>PowerPoint Presentation</vt:lpstr>
      <vt:lpstr>Framing effect</vt:lpstr>
      <vt:lpstr> Apophenia </vt:lpstr>
      <vt:lpstr>PowerPoint Presentation</vt:lpstr>
      <vt:lpstr>Debiasing techniques</vt:lpstr>
      <vt:lpstr>PowerPoint Presentation</vt:lpstr>
      <vt:lpstr>PowerPoint Presentation</vt:lpstr>
      <vt:lpstr>Resources for this approach</vt:lpstr>
      <vt:lpstr>Estimating our state of knowledge</vt:lpstr>
      <vt:lpstr>Estimating our state of knowledge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findings from model results </vt:lpstr>
      <vt:lpstr>Resources for this approach</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Eike</dc:creator>
  <cp:lastModifiedBy>Cory Whitney</cp:lastModifiedBy>
  <cp:revision>252</cp:revision>
  <dcterms:created xsi:type="dcterms:W3CDTF">2015-02-23T21:10:13Z</dcterms:created>
  <dcterms:modified xsi:type="dcterms:W3CDTF">2019-03-31T15:02:52Z</dcterms:modified>
</cp:coreProperties>
</file>